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2"/>
  </p:notesMasterIdLst>
  <p:sldIdLst>
    <p:sldId id="2706" r:id="rId2"/>
    <p:sldId id="2654" r:id="rId3"/>
    <p:sldId id="2760" r:id="rId4"/>
    <p:sldId id="2702" r:id="rId5"/>
    <p:sldId id="281" r:id="rId6"/>
    <p:sldId id="284" r:id="rId7"/>
    <p:sldId id="278" r:id="rId8"/>
    <p:sldId id="282" r:id="rId9"/>
    <p:sldId id="272" r:id="rId10"/>
    <p:sldId id="279" r:id="rId11"/>
    <p:sldId id="289" r:id="rId12"/>
    <p:sldId id="285" r:id="rId13"/>
    <p:sldId id="286" r:id="rId14"/>
    <p:sldId id="262" r:id="rId15"/>
    <p:sldId id="263" r:id="rId16"/>
    <p:sldId id="264" r:id="rId17"/>
    <p:sldId id="290" r:id="rId18"/>
    <p:sldId id="274" r:id="rId19"/>
    <p:sldId id="292" r:id="rId20"/>
    <p:sldId id="29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9D4BD8-CB06-4169-A61F-5CDB211DDB0E}">
  <a:tblStyle styleId="{A69D4BD8-CB06-4169-A61F-5CDB211DDB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049" autoAdjust="0"/>
  </p:normalViewPr>
  <p:slideViewPr>
    <p:cSldViewPr snapToGrid="0" snapToObjects="1">
      <p:cViewPr varScale="1">
        <p:scale>
          <a:sx n="66" d="100"/>
          <a:sy n="66" d="100"/>
        </p:scale>
        <p:origin x="2274" y="6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795306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8712A2C5-ACBB-4BB1-BD07-2F36325C3EEE}" type="slidenum">
              <a:rPr lang="en-AU" smtClean="0"/>
              <a:t>2</a:t>
            </a:fld>
            <a:endParaRPr lang="en-AU" dirty="0"/>
          </a:p>
        </p:txBody>
      </p:sp>
    </p:spTree>
    <p:extLst>
      <p:ext uri="{BB962C8B-B14F-4D97-AF65-F5344CB8AC3E}">
        <p14:creationId xmlns:p14="http://schemas.microsoft.com/office/powerpoint/2010/main" val="230557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6cc7ad5f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6cc7ad5f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6cc7ad5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6cc7ad5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2c77472d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2c77472d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AU" dirty="0"/>
              <a:t>‘Site’ in contemporary Australia as inextricably linked to Country, first and foremost, and demanding at least awareness of the erasures of Indigenous ‘sites’ and ‘places’, and the ongoing and inadequate redress of historical injustices.</a:t>
            </a:r>
            <a:endParaRPr dirty="0"/>
          </a:p>
          <a:p>
            <a:pPr marL="457200" lvl="0" indent="-298450" algn="l" rtl="0">
              <a:spcBef>
                <a:spcPts val="1000"/>
              </a:spcBef>
              <a:spcAft>
                <a:spcPts val="0"/>
              </a:spcAft>
              <a:buSzPts val="1100"/>
              <a:buChar char="●"/>
            </a:pPr>
            <a:r>
              <a:rPr lang="en-AU" dirty="0"/>
              <a:t>An awareness that placemaking always takes place ‘in public’, and that therefore what constitutes public values in contemporary Australia.</a:t>
            </a:r>
            <a:endParaRPr dirty="0"/>
          </a:p>
          <a:p>
            <a:pPr marL="457200" lvl="0" indent="-298450" algn="l" rtl="0">
              <a:spcBef>
                <a:spcPts val="1000"/>
              </a:spcBef>
              <a:spcAft>
                <a:spcPts val="0"/>
              </a:spcAft>
              <a:buSzPts val="1100"/>
              <a:buChar char="●"/>
            </a:pPr>
            <a:r>
              <a:rPr lang="en-AU" dirty="0"/>
              <a:t>The importance of community-specific working.</a:t>
            </a:r>
            <a:endParaRPr dirty="0"/>
          </a:p>
          <a:p>
            <a:pPr marL="457200" lvl="0" indent="-298450" algn="l" rtl="0">
              <a:spcBef>
                <a:spcPts val="1000"/>
              </a:spcBef>
              <a:spcAft>
                <a:spcPts val="0"/>
              </a:spcAft>
              <a:buSzPts val="1100"/>
              <a:buChar char="●"/>
            </a:pPr>
            <a:r>
              <a:rPr lang="en-AU" dirty="0"/>
              <a:t>Avoiding cultural misappropriation.</a:t>
            </a:r>
            <a:endParaRPr dirty="0"/>
          </a:p>
          <a:p>
            <a:pPr marL="0" lvl="0" indent="0" algn="l" rtl="0">
              <a:spcBef>
                <a:spcPts val="100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6c01b38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6c01b38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AU" dirty="0"/>
              <a:t>‘Site’ in contemporary Australia as inextricably linked to Country, first and foremost, and demanding at least awareness of the erasures of Indigenous ‘sites’ and ‘places’, and the ongoing and inadequate redress of historical injustices.</a:t>
            </a:r>
            <a:endParaRPr dirty="0"/>
          </a:p>
          <a:p>
            <a:pPr marL="457200" lvl="0" indent="-298450" algn="l" rtl="0">
              <a:spcBef>
                <a:spcPts val="1000"/>
              </a:spcBef>
              <a:spcAft>
                <a:spcPts val="0"/>
              </a:spcAft>
              <a:buSzPts val="1100"/>
              <a:buChar char="●"/>
            </a:pPr>
            <a:r>
              <a:rPr lang="en-AU" dirty="0"/>
              <a:t>An awareness that placemaking always takes place ‘in public’, and that therefore what constitutes public values in contemporary Australia.</a:t>
            </a:r>
            <a:endParaRPr dirty="0"/>
          </a:p>
          <a:p>
            <a:pPr marL="457200" lvl="0" indent="-298450" algn="l" rtl="0">
              <a:spcBef>
                <a:spcPts val="1000"/>
              </a:spcBef>
              <a:spcAft>
                <a:spcPts val="0"/>
              </a:spcAft>
              <a:buSzPts val="1100"/>
              <a:buChar char="●"/>
            </a:pPr>
            <a:r>
              <a:rPr lang="en-AU" dirty="0"/>
              <a:t>The importance of community-specific working.</a:t>
            </a:r>
            <a:endParaRPr dirty="0"/>
          </a:p>
          <a:p>
            <a:pPr marL="457200" lvl="0" indent="-298450" algn="l" rtl="0">
              <a:spcBef>
                <a:spcPts val="1000"/>
              </a:spcBef>
              <a:spcAft>
                <a:spcPts val="0"/>
              </a:spcAft>
              <a:buSzPts val="1100"/>
              <a:buChar char="●"/>
            </a:pPr>
            <a:r>
              <a:rPr lang="en-AU" dirty="0"/>
              <a:t>Avoiding cultural misappropriation.</a:t>
            </a:r>
            <a:endParaRPr dirty="0"/>
          </a:p>
          <a:p>
            <a:pPr marL="0" lvl="0" indent="0" algn="l" rtl="0">
              <a:spcBef>
                <a:spcPts val="100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6c01b38e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6c01b38e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AU" dirty="0"/>
              <a:t>‘Site’ in contemporary Australia as inextricably linked to Country, first and foremost, and demanding at least awareness of the erasures of Indigenous ‘sites’ and ‘places’, and the ongoing and inadequate redress of historical injustices.</a:t>
            </a:r>
            <a:endParaRPr dirty="0"/>
          </a:p>
          <a:p>
            <a:pPr marL="457200" lvl="0" indent="-298450" algn="l" rtl="0">
              <a:spcBef>
                <a:spcPts val="1000"/>
              </a:spcBef>
              <a:spcAft>
                <a:spcPts val="0"/>
              </a:spcAft>
              <a:buSzPts val="1100"/>
              <a:buChar char="●"/>
            </a:pPr>
            <a:r>
              <a:rPr lang="en-AU" dirty="0"/>
              <a:t>An awareness that placemaking always takes place ‘in public’, and that therefore what constitutes public values in contemporary Australia.</a:t>
            </a:r>
            <a:endParaRPr dirty="0"/>
          </a:p>
          <a:p>
            <a:pPr marL="457200" lvl="0" indent="-298450" algn="l" rtl="0">
              <a:spcBef>
                <a:spcPts val="1000"/>
              </a:spcBef>
              <a:spcAft>
                <a:spcPts val="0"/>
              </a:spcAft>
              <a:buSzPts val="1100"/>
              <a:buChar char="●"/>
            </a:pPr>
            <a:r>
              <a:rPr lang="en-AU" dirty="0"/>
              <a:t>The importance of community-specific working.</a:t>
            </a:r>
            <a:endParaRPr dirty="0"/>
          </a:p>
          <a:p>
            <a:pPr marL="457200" lvl="0" indent="-298450" algn="l" rtl="0">
              <a:spcBef>
                <a:spcPts val="1000"/>
              </a:spcBef>
              <a:spcAft>
                <a:spcPts val="0"/>
              </a:spcAft>
              <a:buSzPts val="1100"/>
              <a:buChar char="●"/>
            </a:pPr>
            <a:r>
              <a:rPr lang="en-AU" dirty="0"/>
              <a:t>Avoiding cultural misappropriation.</a:t>
            </a:r>
            <a:endParaRPr dirty="0"/>
          </a:p>
          <a:p>
            <a:pPr marL="0" lvl="0" indent="0" algn="l" rtl="0">
              <a:spcBef>
                <a:spcPts val="100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6cc7ad5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6cc7ad5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6cc7ad5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6cc7ad5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6cc7ad5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6cc7ad5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3</a:t>
            </a:fld>
            <a:endParaRPr lang="en-GB" dirty="0"/>
          </a:p>
        </p:txBody>
      </p:sp>
    </p:spTree>
    <p:extLst>
      <p:ext uri="{BB962C8B-B14F-4D97-AF65-F5344CB8AC3E}">
        <p14:creationId xmlns:p14="http://schemas.microsoft.com/office/powerpoint/2010/main" val="1887276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6cc7ad5f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6cc7ad5f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6cc7ad5f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6cc7ad5f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6cc7ad5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6cc7ad5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Please refer to reading: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6cc7ad5f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6cc7ad5f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6cc7ad5f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6cc7ad5f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6cc7ad5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6cc7ad5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6cc7ad5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6cc7ad5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grpSp>
        <p:nvGrpSpPr>
          <p:cNvPr id="14" name="Google Shape;14;p2"/>
          <p:cNvGrpSpPr/>
          <p:nvPr/>
        </p:nvGrpSpPr>
        <p:grpSpPr>
          <a:xfrm>
            <a:off x="-1" y="0"/>
            <a:ext cx="12192000" cy="6858055"/>
            <a:chOff x="-1" y="0"/>
            <a:chExt cx="12192000" cy="6858055"/>
          </a:xfrm>
        </p:grpSpPr>
        <p:sp>
          <p:nvSpPr>
            <p:cNvPr id="15" name="Google Shape;15;p2"/>
            <p:cNvSpPr/>
            <p:nvPr/>
          </p:nvSpPr>
          <p:spPr>
            <a:xfrm>
              <a:off x="-1" y="5652655"/>
              <a:ext cx="12192000" cy="1205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6" name="Google Shape;16;p2" descr="cover.jpg"/>
            <p:cNvPicPr preferRelativeResize="0"/>
            <p:nvPr/>
          </p:nvPicPr>
          <p:blipFill rotWithShape="1">
            <a:blip r:embed="rId2">
              <a:alphaModFix/>
            </a:blip>
            <a:srcRect t="6768"/>
            <a:stretch/>
          </p:blipFill>
          <p:spPr>
            <a:xfrm>
              <a:off x="-1" y="0"/>
              <a:ext cx="12192000" cy="6393592"/>
            </a:xfrm>
            <a:prstGeom prst="rect">
              <a:avLst/>
            </a:prstGeom>
            <a:noFill/>
            <a:ln>
              <a:noFill/>
            </a:ln>
          </p:spPr>
        </p:pic>
      </p:grpSp>
      <p:sp>
        <p:nvSpPr>
          <p:cNvPr id="17" name="Google Shape;17;p2"/>
          <p:cNvSpPr txBox="1">
            <a:spLocks noGrp="1"/>
          </p:cNvSpPr>
          <p:nvPr>
            <p:ph type="ctrTitle"/>
          </p:nvPr>
        </p:nvSpPr>
        <p:spPr>
          <a:xfrm>
            <a:off x="845127" y="4420562"/>
            <a:ext cx="9144000" cy="10287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595959"/>
              </a:buClr>
              <a:buSzPts val="6000"/>
              <a:buFont typeface="Calibri"/>
              <a:buNone/>
              <a:defRPr sz="6000" b="0" i="0" u="none" strike="noStrike" cap="none">
                <a:solidFill>
                  <a:srgbClr val="595959"/>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 name="Google Shape;18;p2"/>
          <p:cNvSpPr txBox="1">
            <a:spLocks noGrp="1"/>
          </p:cNvSpPr>
          <p:nvPr>
            <p:ph type="subTitle" idx="1"/>
          </p:nvPr>
        </p:nvSpPr>
        <p:spPr>
          <a:xfrm>
            <a:off x="838200" y="5503865"/>
            <a:ext cx="9144000" cy="452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595959"/>
              </a:buClr>
              <a:buSzPts val="2000"/>
              <a:buFont typeface="Arial"/>
              <a:buNone/>
              <a:defRPr sz="2000" b="0" i="0" u="none" strike="noStrike" cap="none">
                <a:solidFill>
                  <a:srgbClr val="595959"/>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0" name="Google Shape;20;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1" name="Google Shape;21;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pic>
        <p:nvPicPr>
          <p:cNvPr id="22" name="Google Shape;22;p2" descr="logo.png"/>
          <p:cNvPicPr preferRelativeResize="0"/>
          <p:nvPr/>
        </p:nvPicPr>
        <p:blipFill rotWithShape="1">
          <a:blip r:embed="rId3">
            <a:alphaModFix/>
          </a:blip>
          <a:srcRect/>
          <a:stretch/>
        </p:blipFill>
        <p:spPr>
          <a:xfrm>
            <a:off x="10668000" y="5292679"/>
            <a:ext cx="1283152" cy="102879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 name="Google Shape;85;p12"/>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6" name="Google Shape;86;p1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87" name="Google Shape;87;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8" name="Google Shape;88;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9" name="Google Shape;89;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 name="Google Shape;92;p1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4" name="Google Shape;94;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5" name="Google Shape;95;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 name="Google Shape;98;p1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0" name="Google Shape;100;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1" name="Google Shape;101;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 name="Google Shape;25;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7" name="Google Shape;27;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8" name="Google Shape;28;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pic>
        <p:nvPicPr>
          <p:cNvPr id="30" name="Google Shape;30;p4" descr="backpage.jpg"/>
          <p:cNvPicPr preferRelativeResize="0"/>
          <p:nvPr/>
        </p:nvPicPr>
        <p:blipFill rotWithShape="1">
          <a:blip r:embed="rId2">
            <a:alphaModFix/>
          </a:blip>
          <a:srcRect t="55925"/>
          <a:stretch/>
        </p:blipFill>
        <p:spPr>
          <a:xfrm rot="10800000">
            <a:off x="-6350" y="3843716"/>
            <a:ext cx="12192000" cy="3022598"/>
          </a:xfrm>
          <a:prstGeom prst="rect">
            <a:avLst/>
          </a:prstGeom>
          <a:noFill/>
          <a:ln>
            <a:noFill/>
          </a:ln>
        </p:spPr>
      </p:pic>
      <p:sp>
        <p:nvSpPr>
          <p:cNvPr id="31" name="Google Shape;31;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2" name="Google Shape;32;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34" name="Google Shape;34;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35" name="Google Shape;35;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pic>
        <p:nvPicPr>
          <p:cNvPr id="37" name="Google Shape;37;p5" descr="backpage.jpg"/>
          <p:cNvPicPr preferRelativeResize="0"/>
          <p:nvPr/>
        </p:nvPicPr>
        <p:blipFill rotWithShape="1">
          <a:blip r:embed="rId2">
            <a:alphaModFix/>
          </a:blip>
          <a:srcRect t="55925"/>
          <a:stretch/>
        </p:blipFill>
        <p:spPr>
          <a:xfrm rot="10800000">
            <a:off x="-6350" y="3843716"/>
            <a:ext cx="12192000" cy="3022598"/>
          </a:xfrm>
          <a:prstGeom prst="rect">
            <a:avLst/>
          </a:prstGeom>
          <a:noFill/>
          <a:ln>
            <a:noFill/>
          </a:ln>
        </p:spPr>
      </p:pic>
      <p:sp>
        <p:nvSpPr>
          <p:cNvPr id="38" name="Google Shape;38;p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9" name="Google Shape;39;p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0" name="Google Shape;40;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1" name="Google Shape;41;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2" name="Google Shape;42;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3"/>
        <p:cNvGrpSpPr/>
        <p:nvPr/>
      </p:nvGrpSpPr>
      <p:grpSpPr>
        <a:xfrm>
          <a:off x="0" y="0"/>
          <a:ext cx="0" cy="0"/>
          <a:chOff x="0" y="0"/>
          <a:chExt cx="0" cy="0"/>
        </a:xfrm>
      </p:grpSpPr>
      <p:pic>
        <p:nvPicPr>
          <p:cNvPr id="44" name="Google Shape;44;p6" descr="backpage.jpg"/>
          <p:cNvPicPr preferRelativeResize="0"/>
          <p:nvPr/>
        </p:nvPicPr>
        <p:blipFill rotWithShape="1">
          <a:blip r:embed="rId2">
            <a:alphaModFix/>
          </a:blip>
          <a:srcRect b="53325"/>
          <a:stretch/>
        </p:blipFill>
        <p:spPr>
          <a:xfrm>
            <a:off x="0" y="3657138"/>
            <a:ext cx="12192000" cy="3200861"/>
          </a:xfrm>
          <a:prstGeom prst="rect">
            <a:avLst/>
          </a:prstGeom>
          <a:noFill/>
          <a:ln>
            <a:noFill/>
          </a:ln>
        </p:spPr>
      </p:pic>
      <p:sp>
        <p:nvSpPr>
          <p:cNvPr id="45" name="Google Shape;45;p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6" name="Google Shape;46;p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7" name="Google Shape;47;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8" name="Google Shape;48;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9" name="Google Shape;49;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 name="Google Shape;59;p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0" name="Google Shape;60;p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2" name="Google Shape;62;p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4" name="Google Shape;64;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5" name="Google Shape;65;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8" name="Google Shape;68;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9" name="Google Shape;69;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0" name="Google Shape;70;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pic>
        <p:nvPicPr>
          <p:cNvPr id="72" name="Google Shape;72;p10" descr="backpage.jpg"/>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73" name="Google Shape;73;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4" name="Google Shape;74;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5" name="Google Shape;75;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8" name="Google Shape;78;p1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p1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80" name="Google Shape;80;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1" name="Google Shape;81;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2" name="Google Shape;82;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general.jpg"/>
          <p:cNvPicPr preferRelativeResize="0"/>
          <p:nvPr/>
        </p:nvPicPr>
        <p:blipFill rotWithShape="1">
          <a:blip r:embed="rId14">
            <a:alphaModFix/>
          </a:blip>
          <a:srcRect/>
          <a:stretch/>
        </p:blipFill>
        <p:spPr>
          <a:xfrm>
            <a:off x="0" y="0"/>
            <a:ext cx="12192000" cy="6858001"/>
          </a:xfrm>
          <a:prstGeom prst="rect">
            <a:avLst/>
          </a:prstGeom>
          <a:noFill/>
          <a:ln>
            <a:noFill/>
          </a:ln>
        </p:spPr>
      </p:pic>
      <p:sp>
        <p:nvSpPr>
          <p:cNvPr id="7" name="Google Shape;7;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1" name="Google Shape;11;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pic>
        <p:nvPicPr>
          <p:cNvPr id="12" name="Google Shape;12;p1" descr="logo.png"/>
          <p:cNvPicPr preferRelativeResize="0"/>
          <p:nvPr/>
        </p:nvPicPr>
        <p:blipFill rotWithShape="1">
          <a:blip r:embed="rId15">
            <a:alphaModFix/>
          </a:blip>
          <a:srcRect/>
          <a:stretch/>
        </p:blipFill>
        <p:spPr>
          <a:xfrm>
            <a:off x="11061032" y="136524"/>
            <a:ext cx="1022042" cy="8194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80/13264826.2015.105004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C26C-DBD2-4301-B3B8-E13BB82543B7}"/>
              </a:ext>
            </a:extLst>
          </p:cNvPr>
          <p:cNvSpPr>
            <a:spLocks noGrp="1"/>
          </p:cNvSpPr>
          <p:nvPr>
            <p:ph type="ctrTitle"/>
          </p:nvPr>
        </p:nvSpPr>
        <p:spPr>
          <a:xfrm>
            <a:off x="845127" y="4420562"/>
            <a:ext cx="8077200" cy="1028791"/>
          </a:xfrm>
          <a:noFill/>
        </p:spPr>
        <p:txBody>
          <a:bodyPr>
            <a:noAutofit/>
          </a:bodyPr>
          <a:lstStyle/>
          <a:p>
            <a:r>
              <a:rPr lang="en-AU" b="1" dirty="0"/>
              <a:t>Site</a:t>
            </a:r>
            <a:endParaRPr lang="en-AU" dirty="0"/>
          </a:p>
        </p:txBody>
      </p:sp>
      <p:sp>
        <p:nvSpPr>
          <p:cNvPr id="4" name="Subtitle 3">
            <a:extLst>
              <a:ext uri="{FF2B5EF4-FFF2-40B4-BE49-F238E27FC236}">
                <a16:creationId xmlns:a16="http://schemas.microsoft.com/office/drawing/2014/main" id="{EA015766-96CA-4913-AE6C-AA2E83C49AAB}"/>
              </a:ext>
            </a:extLst>
          </p:cNvPr>
          <p:cNvSpPr>
            <a:spLocks noGrp="1"/>
          </p:cNvSpPr>
          <p:nvPr>
            <p:ph type="subTitle" idx="1"/>
          </p:nvPr>
        </p:nvSpPr>
        <p:spPr>
          <a:xfrm>
            <a:off x="838200" y="5503864"/>
            <a:ext cx="8077200" cy="874075"/>
          </a:xfrm>
        </p:spPr>
        <p:txBody>
          <a:bodyPr>
            <a:normAutofit fontScale="92500" lnSpcReduction="20000"/>
          </a:bodyPr>
          <a:lstStyle/>
          <a:p>
            <a:pPr marL="50800" indent="0"/>
            <a:r>
              <a:rPr lang="en-AU" dirty="0"/>
              <a:t>These slides are based on material prepared by Kinniburgh, J. </a:t>
            </a:r>
            <a:r>
              <a:rPr lang="de-DE" dirty="0"/>
              <a:t>(2019)</a:t>
            </a:r>
            <a:r>
              <a:rPr lang="en-AU" dirty="0"/>
              <a:t>, The University of Technology of Sydney for the Place Agency program for placemaking pedagogy.  </a:t>
            </a:r>
          </a:p>
          <a:p>
            <a:endParaRPr lang="en-AU" dirty="0"/>
          </a:p>
        </p:txBody>
      </p:sp>
      <p:pic>
        <p:nvPicPr>
          <p:cNvPr id="5" name="Picture 4">
            <a:extLst>
              <a:ext uri="{FF2B5EF4-FFF2-40B4-BE49-F238E27FC236}">
                <a16:creationId xmlns:a16="http://schemas.microsoft.com/office/drawing/2014/main" id="{B3668EA3-46AF-41A0-BEB8-6C8A44A91877}"/>
              </a:ext>
            </a:extLst>
          </p:cNvPr>
          <p:cNvPicPr>
            <a:picLocks noChangeAspect="1"/>
          </p:cNvPicPr>
          <p:nvPr/>
        </p:nvPicPr>
        <p:blipFill>
          <a:blip r:embed="rId2"/>
          <a:stretch>
            <a:fillRect/>
          </a:stretch>
        </p:blipFill>
        <p:spPr>
          <a:xfrm>
            <a:off x="8915400" y="5161168"/>
            <a:ext cx="1604962" cy="1559465"/>
          </a:xfrm>
          <a:prstGeom prst="rect">
            <a:avLst/>
          </a:prstGeom>
        </p:spPr>
      </p:pic>
    </p:spTree>
    <p:extLst>
      <p:ext uri="{BB962C8B-B14F-4D97-AF65-F5344CB8AC3E}">
        <p14:creationId xmlns:p14="http://schemas.microsoft.com/office/powerpoint/2010/main" val="23030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Case Study</a:t>
            </a:r>
            <a:endParaRPr b="1" dirty="0">
              <a:latin typeface="Helvetica Neue"/>
              <a:ea typeface="Helvetica Neue"/>
              <a:cs typeface="Helvetica Neue"/>
              <a:sym typeface="Helvetica Neue"/>
            </a:endParaRPr>
          </a:p>
        </p:txBody>
      </p:sp>
      <p:pic>
        <p:nvPicPr>
          <p:cNvPr id="2" name="Picture 1" descr="Screen Shot 2018-11-07 at 9.31.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7425"/>
            <a:ext cx="12192000" cy="4452564"/>
          </a:xfrm>
          <a:prstGeom prst="rect">
            <a:avLst/>
          </a:prstGeom>
        </p:spPr>
      </p:pic>
    </p:spTree>
    <p:extLst>
      <p:ext uri="{BB962C8B-B14F-4D97-AF65-F5344CB8AC3E}">
        <p14:creationId xmlns:p14="http://schemas.microsoft.com/office/powerpoint/2010/main" val="82117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Case Study</a:t>
            </a:r>
            <a:endParaRPr b="1" dirty="0">
              <a:latin typeface="Helvetica Neue"/>
              <a:ea typeface="Helvetica Neue"/>
              <a:cs typeface="Helvetica Neue"/>
              <a:sym typeface="Helvetica Neue"/>
            </a:endParaRPr>
          </a:p>
        </p:txBody>
      </p:sp>
      <p:pic>
        <p:nvPicPr>
          <p:cNvPr id="3" name="Picture 2" descr="Screen Shot 2018-11-07 at 9.48.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73" y="1473200"/>
            <a:ext cx="11245094" cy="3938456"/>
          </a:xfrm>
          <a:prstGeom prst="rect">
            <a:avLst/>
          </a:prstGeom>
        </p:spPr>
      </p:pic>
    </p:spTree>
    <p:extLst>
      <p:ext uri="{BB962C8B-B14F-4D97-AF65-F5344CB8AC3E}">
        <p14:creationId xmlns:p14="http://schemas.microsoft.com/office/powerpoint/2010/main" val="644731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Case Study</a:t>
            </a:r>
            <a:endParaRPr b="1" dirty="0">
              <a:latin typeface="Helvetica Neue"/>
              <a:ea typeface="Helvetica Neue"/>
              <a:cs typeface="Helvetica Neue"/>
              <a:sym typeface="Helvetica Neue"/>
            </a:endParaRPr>
          </a:p>
        </p:txBody>
      </p:sp>
      <p:pic>
        <p:nvPicPr>
          <p:cNvPr id="3" name="Picture 2" descr="Screen Shot 2018-11-07 at 9.32.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32467"/>
            <a:ext cx="10007600" cy="4876800"/>
          </a:xfrm>
          <a:prstGeom prst="rect">
            <a:avLst/>
          </a:prstGeom>
        </p:spPr>
      </p:pic>
    </p:spTree>
    <p:extLst>
      <p:ext uri="{BB962C8B-B14F-4D97-AF65-F5344CB8AC3E}">
        <p14:creationId xmlns:p14="http://schemas.microsoft.com/office/powerpoint/2010/main" val="217183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Case Study</a:t>
            </a:r>
            <a:endParaRPr b="1" dirty="0">
              <a:latin typeface="Helvetica Neue"/>
              <a:ea typeface="Helvetica Neue"/>
              <a:cs typeface="Helvetica Neue"/>
              <a:sym typeface="Helvetica Neue"/>
            </a:endParaRPr>
          </a:p>
        </p:txBody>
      </p:sp>
      <p:pic>
        <p:nvPicPr>
          <p:cNvPr id="2" name="Picture 1" descr="Screen Shot 2018-11-07 at 9.47.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477979"/>
            <a:ext cx="11430000" cy="4943651"/>
          </a:xfrm>
          <a:prstGeom prst="rect">
            <a:avLst/>
          </a:prstGeom>
        </p:spPr>
      </p:pic>
    </p:spTree>
    <p:extLst>
      <p:ext uri="{BB962C8B-B14F-4D97-AF65-F5344CB8AC3E}">
        <p14:creationId xmlns:p14="http://schemas.microsoft.com/office/powerpoint/2010/main" val="62298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site and Country</a:t>
            </a:r>
            <a:endParaRPr b="1" dirty="0">
              <a:latin typeface="Helvetica Neue"/>
              <a:ea typeface="Helvetica Neue"/>
              <a:cs typeface="Helvetica Neue"/>
              <a:sym typeface="Helvetica Neue"/>
            </a:endParaRPr>
          </a:p>
        </p:txBody>
      </p:sp>
      <p:sp>
        <p:nvSpPr>
          <p:cNvPr id="160" name="Google Shape;160;p2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AU" dirty="0">
                <a:latin typeface="Helvetica Neue"/>
                <a:ea typeface="Helvetica Neue"/>
                <a:cs typeface="Helvetica Neue"/>
                <a:sym typeface="Helvetica Neue"/>
              </a:rPr>
              <a:t>Site in an Australian context is inseparable from </a:t>
            </a:r>
            <a:r>
              <a:rPr lang="en-AU" b="1" dirty="0">
                <a:latin typeface="Helvetica Neue"/>
                <a:ea typeface="Helvetica Neue"/>
                <a:cs typeface="Helvetica Neue"/>
                <a:sym typeface="Helvetica Neue"/>
              </a:rPr>
              <a:t>Country</a:t>
            </a:r>
            <a:endParaRPr b="1" dirty="0">
              <a:latin typeface="Helvetica Neue"/>
              <a:ea typeface="Helvetica Neue"/>
              <a:cs typeface="Helvetica Neue"/>
              <a:sym typeface="Helvetica Neue"/>
            </a:endParaRPr>
          </a:p>
          <a:p>
            <a:pPr marL="0" lvl="0" indent="0" algn="l" rtl="0">
              <a:spcBef>
                <a:spcPts val="1000"/>
              </a:spcBef>
              <a:spcAft>
                <a:spcPts val="0"/>
              </a:spcAft>
              <a:buClr>
                <a:srgbClr val="000000"/>
              </a:buClr>
              <a:buSzPts val="1100"/>
              <a:buFont typeface="Arial"/>
              <a:buNone/>
            </a:pPr>
            <a:endParaRPr dirty="0">
              <a:latin typeface="Helvetica Neue"/>
              <a:ea typeface="Helvetica Neue"/>
              <a:cs typeface="Helvetica Neue"/>
              <a:sym typeface="Helvetica Neue"/>
            </a:endParaRPr>
          </a:p>
          <a:p>
            <a:pPr marL="0" lvl="0" indent="0" algn="l" rtl="0">
              <a:lnSpc>
                <a:spcPct val="115000"/>
              </a:lnSpc>
              <a:spcBef>
                <a:spcPts val="1400"/>
              </a:spcBef>
              <a:spcAft>
                <a:spcPts val="0"/>
              </a:spcAft>
              <a:buClr>
                <a:schemeClr val="dk1"/>
              </a:buClr>
              <a:buSzPts val="1100"/>
              <a:buFont typeface="Arial"/>
              <a:buNone/>
            </a:pPr>
            <a:endParaRPr sz="1300" b="1" u="sng" dirty="0">
              <a:solidFill>
                <a:schemeClr val="hlink"/>
              </a:solidFill>
              <a:latin typeface="Arial"/>
              <a:ea typeface="Arial"/>
              <a:cs typeface="Arial"/>
              <a:sym typeface="Arial"/>
              <a:hlinkClick r:id="rId3"/>
            </a:endParaRPr>
          </a:p>
          <a:p>
            <a:pPr marL="0" lvl="0" indent="0" algn="l" rtl="0">
              <a:lnSpc>
                <a:spcPct val="115000"/>
              </a:lnSpc>
              <a:spcBef>
                <a:spcPts val="400"/>
              </a:spcBef>
              <a:spcAft>
                <a:spcPts val="0"/>
              </a:spcAft>
              <a:buClr>
                <a:schemeClr val="dk1"/>
              </a:buClr>
              <a:buSzPts val="1100"/>
              <a:buFont typeface="Arial"/>
              <a:buNone/>
            </a:pPr>
            <a:endParaRPr sz="1100" dirty="0">
              <a:latin typeface="Arial"/>
              <a:ea typeface="Arial"/>
              <a:cs typeface="Arial"/>
              <a:sym typeface="Arial"/>
            </a:endParaRPr>
          </a:p>
          <a:p>
            <a:pPr marL="266700" lvl="0" indent="-266700" algn="l" rtl="0">
              <a:lnSpc>
                <a:spcPct val="115000"/>
              </a:lnSpc>
              <a:spcBef>
                <a:spcPts val="0"/>
              </a:spcBef>
              <a:spcAft>
                <a:spcPts val="0"/>
              </a:spcAft>
              <a:buNone/>
            </a:pPr>
            <a:endParaRPr sz="1100" dirty="0">
              <a:latin typeface="Arial"/>
              <a:ea typeface="Arial"/>
              <a:cs typeface="Arial"/>
              <a:sym typeface="Arial"/>
            </a:endParaRPr>
          </a:p>
          <a:p>
            <a:pPr marL="266700" lvl="0" indent="-266700" algn="l" rtl="0">
              <a:lnSpc>
                <a:spcPct val="115000"/>
              </a:lnSpc>
              <a:spcBef>
                <a:spcPts val="0"/>
              </a:spcBef>
              <a:spcAft>
                <a:spcPts val="0"/>
              </a:spcAft>
              <a:buClr>
                <a:schemeClr val="dk1"/>
              </a:buClr>
              <a:buSzPts val="1100"/>
              <a:buFont typeface="Arial"/>
              <a:buNone/>
            </a:pPr>
            <a:r>
              <a:rPr lang="en-AU" sz="1800" dirty="0">
                <a:latin typeface="Arial"/>
                <a:ea typeface="Arial"/>
                <a:cs typeface="Arial"/>
                <a:sym typeface="Arial"/>
              </a:rPr>
              <a:t>The colonial notion of "…terra firma, means solid earth or ground, an inert, material foundation on which architecture is sited. The traditional pan-Aboriginal concept of </a:t>
            </a:r>
            <a:r>
              <a:rPr lang="en-AU" sz="1800" b="1" dirty="0">
                <a:latin typeface="Arial"/>
                <a:ea typeface="Arial"/>
                <a:cs typeface="Arial"/>
                <a:sym typeface="Arial"/>
              </a:rPr>
              <a:t>Country,</a:t>
            </a:r>
            <a:r>
              <a:rPr lang="en-AU" sz="1800" dirty="0">
                <a:latin typeface="Arial"/>
                <a:ea typeface="Arial"/>
                <a:cs typeface="Arial"/>
                <a:sym typeface="Arial"/>
              </a:rPr>
              <a:t> by contrast, is inclusive of earth, water, and sky, as well as the plants and animals they support"  p92</a:t>
            </a:r>
            <a:endParaRPr sz="1800" dirty="0">
              <a:latin typeface="Arial"/>
              <a:ea typeface="Arial"/>
              <a:cs typeface="Arial"/>
              <a:sym typeface="Arial"/>
            </a:endParaRPr>
          </a:p>
          <a:p>
            <a:pPr marL="266700" lvl="0" indent="-266700" algn="l" rtl="0">
              <a:lnSpc>
                <a:spcPct val="115000"/>
              </a:lnSpc>
              <a:spcBef>
                <a:spcPts val="0"/>
              </a:spcBef>
              <a:spcAft>
                <a:spcPts val="0"/>
              </a:spcAft>
              <a:buClr>
                <a:schemeClr val="dk1"/>
              </a:buClr>
              <a:buSzPts val="1100"/>
              <a:buFont typeface="Arial"/>
              <a:buNone/>
            </a:pPr>
            <a:endParaRPr sz="1800" dirty="0">
              <a:latin typeface="Arial"/>
              <a:ea typeface="Arial"/>
              <a:cs typeface="Arial"/>
              <a:sym typeface="Arial"/>
            </a:endParaRPr>
          </a:p>
          <a:p>
            <a:pPr marL="266700" lvl="0" indent="-266700" algn="l" rtl="0">
              <a:lnSpc>
                <a:spcPct val="115000"/>
              </a:lnSpc>
              <a:spcBef>
                <a:spcPts val="0"/>
              </a:spcBef>
              <a:spcAft>
                <a:spcPts val="0"/>
              </a:spcAft>
              <a:buClr>
                <a:schemeClr val="dk1"/>
              </a:buClr>
              <a:buSzPts val="1100"/>
              <a:buFont typeface="Arial"/>
              <a:buNone/>
            </a:pPr>
            <a:endParaRPr sz="1800" dirty="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AU" sz="1300" b="1" dirty="0">
                <a:latin typeface="Arial"/>
                <a:ea typeface="Arial"/>
                <a:cs typeface="Arial"/>
                <a:sym typeface="Arial"/>
              </a:rPr>
              <a:t>McGaw, J., Tootell, N., 2015. Aboriginal “Country”: An Implicit Critique of Terra Firma and Traditional Architectural Practices. Architectural Theory Review 20, 91–114.</a:t>
            </a:r>
            <a:r>
              <a:rPr lang="en-AU" sz="1300" b="1" dirty="0">
                <a:uFill>
                  <a:noFill/>
                </a:uFill>
                <a:latin typeface="Arial"/>
                <a:ea typeface="Arial"/>
                <a:cs typeface="Arial"/>
                <a:sym typeface="Arial"/>
                <a:hlinkClick r:id="rId3"/>
              </a:rPr>
              <a:t> </a:t>
            </a:r>
            <a:r>
              <a:rPr lang="en-AU" sz="1300" b="1" u="sng" dirty="0">
                <a:solidFill>
                  <a:schemeClr val="hlink"/>
                </a:solidFill>
                <a:latin typeface="Arial"/>
                <a:ea typeface="Arial"/>
                <a:cs typeface="Arial"/>
                <a:sym typeface="Arial"/>
                <a:hlinkClick r:id="rId3"/>
              </a:rPr>
              <a:t>https://doi.org/10.1080/13264826.2015.1050042</a:t>
            </a: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site and Country</a:t>
            </a:r>
            <a:endParaRPr b="1" dirty="0">
              <a:latin typeface="Helvetica Neue"/>
              <a:ea typeface="Helvetica Neue"/>
              <a:cs typeface="Helvetica Neue"/>
              <a:sym typeface="Helvetica Neue"/>
            </a:endParaRPr>
          </a:p>
        </p:txBody>
      </p:sp>
      <p:sp>
        <p:nvSpPr>
          <p:cNvPr id="166" name="Google Shape;166;p2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266700" lvl="0" indent="-26670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Notion of Aboriginal </a:t>
            </a:r>
            <a:r>
              <a:rPr lang="en-AU" sz="2400" b="1" dirty="0">
                <a:latin typeface="Arial"/>
                <a:ea typeface="Arial"/>
                <a:cs typeface="Arial"/>
                <a:sym typeface="Arial"/>
              </a:rPr>
              <a:t>Country</a:t>
            </a:r>
            <a:r>
              <a:rPr lang="en-AU" sz="2400" dirty="0">
                <a:latin typeface="Arial"/>
                <a:ea typeface="Arial"/>
                <a:cs typeface="Arial"/>
                <a:sym typeface="Arial"/>
              </a:rPr>
              <a:t> as an implicit critique of the European concept of terra firma and the architectural notion of ‘site.’ </a:t>
            </a:r>
            <a:endParaRPr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400" dirty="0">
              <a:latin typeface="Arial"/>
              <a:ea typeface="Arial"/>
              <a:cs typeface="Arial"/>
              <a:sym typeface="Arial"/>
            </a:endParaRPr>
          </a:p>
          <a:p>
            <a:pPr marL="0" lvl="0" indent="0" algn="l" rtl="0">
              <a:spcBef>
                <a:spcPts val="1000"/>
              </a:spcBef>
              <a:spcAft>
                <a:spcPts val="0"/>
              </a:spcAft>
              <a:buNone/>
            </a:pPr>
            <a:endParaRPr dirty="0">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site and Country</a:t>
            </a:r>
            <a:endParaRPr b="1" dirty="0">
              <a:latin typeface="Helvetica Neue"/>
              <a:ea typeface="Helvetica Neue"/>
              <a:cs typeface="Helvetica Neue"/>
              <a:sym typeface="Helvetica Neue"/>
            </a:endParaRPr>
          </a:p>
        </p:txBody>
      </p:sp>
      <p:sp>
        <p:nvSpPr>
          <p:cNvPr id="172" name="Google Shape;172;p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We can practice in a way that is respectful of the Aboriginal (hi)stories, cultures, languages and knowledges of country, and when we acknowledge these spatial histories of place and country, only then can we speculate on more inclusive, culturally-rich and sustainable future spaces and places, and challenge the erasure of Aboriginality from our built environment</a:t>
            </a:r>
            <a:endParaRPr sz="2400" dirty="0">
              <a:latin typeface="Arial"/>
              <a:ea typeface="Arial"/>
              <a:cs typeface="Arial"/>
              <a:sym typeface="Arial"/>
            </a:endParaRP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Consultation</a:t>
            </a:r>
            <a:endParaRPr b="1" dirty="0">
              <a:latin typeface="Helvetica Neue"/>
              <a:ea typeface="Helvetica Neue"/>
              <a:cs typeface="Helvetica Neue"/>
              <a:sym typeface="Helvetica Neue"/>
            </a:endParaRPr>
          </a:p>
        </p:txBody>
      </p:sp>
      <p:sp>
        <p:nvSpPr>
          <p:cNvPr id="4" name="Google Shape;172;p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What approaches to site are you using that overlook marginal spatial stories, histories, knowledges?</a:t>
            </a:r>
          </a:p>
          <a:p>
            <a:pPr marL="0" lvl="0" indent="0" algn="l" rtl="0">
              <a:lnSpc>
                <a:spcPct val="115000"/>
              </a:lnSpc>
              <a:spcBef>
                <a:spcPts val="0"/>
              </a:spcBef>
              <a:spcAft>
                <a:spcPts val="0"/>
              </a:spcAft>
              <a:buClr>
                <a:schemeClr val="dk1"/>
              </a:buClr>
              <a:buSzPts val="1100"/>
              <a:buFont typeface="Arial"/>
              <a:buNone/>
            </a:pPr>
            <a:endParaRPr lang="en-AU"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lang="en-AU"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Consultation</a:t>
            </a:r>
          </a:p>
          <a:p>
            <a:pPr marL="0" lvl="0" indent="0" algn="l" rtl="0">
              <a:lnSpc>
                <a:spcPct val="115000"/>
              </a:lnSpc>
              <a:spcBef>
                <a:spcPts val="0"/>
              </a:spcBef>
              <a:spcAft>
                <a:spcPts val="0"/>
              </a:spcAft>
              <a:buClr>
                <a:schemeClr val="dk1"/>
              </a:buClr>
              <a:buSzPts val="1100"/>
              <a:buFont typeface="Arial"/>
              <a:buNone/>
            </a:pPr>
            <a:endParaRPr lang="en-AU"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KPIs</a:t>
            </a:r>
          </a:p>
          <a:p>
            <a:pPr marL="0" lvl="0" indent="0" algn="l" rtl="0">
              <a:lnSpc>
                <a:spcPct val="115000"/>
              </a:lnSpc>
              <a:spcBef>
                <a:spcPts val="0"/>
              </a:spcBef>
              <a:spcAft>
                <a:spcPts val="0"/>
              </a:spcAft>
              <a:buClr>
                <a:schemeClr val="dk1"/>
              </a:buClr>
              <a:buSzPts val="1100"/>
              <a:buFont typeface="Arial"/>
              <a:buNone/>
            </a:pPr>
            <a:endParaRPr lang="en-AU"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Minimum Code compliance</a:t>
            </a:r>
            <a:endParaRPr sz="2400" dirty="0">
              <a:latin typeface="Arial"/>
              <a:ea typeface="Arial"/>
              <a:cs typeface="Arial"/>
              <a:sym typeface="Arial"/>
            </a:endParaRP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p:txBody>
      </p:sp>
    </p:spTree>
    <p:extLst>
      <p:ext uri="{BB962C8B-B14F-4D97-AF65-F5344CB8AC3E}">
        <p14:creationId xmlns:p14="http://schemas.microsoft.com/office/powerpoint/2010/main" val="4144136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Compliance</a:t>
            </a:r>
            <a:endParaRPr b="1" dirty="0">
              <a:latin typeface="Helvetica Neue"/>
              <a:ea typeface="Helvetica Neue"/>
              <a:cs typeface="Helvetica Neue"/>
              <a:sym typeface="Helvetica Neue"/>
            </a:endParaRPr>
          </a:p>
        </p:txBody>
      </p:sp>
      <p:sp>
        <p:nvSpPr>
          <p:cNvPr id="4" name="Google Shape;172;p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What approaches to site are you using that overlook marginal spatial stories, histories, knowledges?</a:t>
            </a:r>
          </a:p>
          <a:p>
            <a:pPr marL="0" lvl="0" indent="0" algn="l" rtl="0">
              <a:lnSpc>
                <a:spcPct val="115000"/>
              </a:lnSpc>
              <a:spcBef>
                <a:spcPts val="0"/>
              </a:spcBef>
              <a:spcAft>
                <a:spcPts val="0"/>
              </a:spcAft>
              <a:buClr>
                <a:schemeClr val="dk1"/>
              </a:buClr>
              <a:buSzPts val="1100"/>
              <a:buFont typeface="Arial"/>
              <a:buNone/>
            </a:pPr>
            <a:endParaRPr lang="en-AU"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Code compliance</a:t>
            </a:r>
            <a:endParaRPr sz="2400" dirty="0">
              <a:latin typeface="Arial"/>
              <a:ea typeface="Arial"/>
              <a:cs typeface="Arial"/>
              <a:sym typeface="Arial"/>
            </a:endParaRP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p:txBody>
      </p:sp>
      <p:pic>
        <p:nvPicPr>
          <p:cNvPr id="3" name="Picture 2" descr="Screen Shot 2018-11-07 at 9.56.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920923"/>
            <a:ext cx="6731000" cy="270424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In Groups</a:t>
            </a:r>
            <a:endParaRPr b="1" dirty="0">
              <a:latin typeface="Helvetica Neue"/>
              <a:ea typeface="Helvetica Neue"/>
              <a:cs typeface="Helvetica Neue"/>
              <a:sym typeface="Helvetica Neue"/>
            </a:endParaRPr>
          </a:p>
        </p:txBody>
      </p:sp>
      <p:sp>
        <p:nvSpPr>
          <p:cNvPr id="4" name="Google Shape;172;p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What approaches to site are you using that overlook marginal spatial stories, histories, knowledges?</a:t>
            </a:r>
          </a:p>
          <a:p>
            <a:pPr marL="0" lvl="0" indent="0" algn="l" rtl="0">
              <a:lnSpc>
                <a:spcPct val="115000"/>
              </a:lnSpc>
              <a:spcBef>
                <a:spcPts val="0"/>
              </a:spcBef>
              <a:spcAft>
                <a:spcPts val="0"/>
              </a:spcAft>
              <a:buClr>
                <a:schemeClr val="dk1"/>
              </a:buClr>
              <a:buSzPts val="1100"/>
              <a:buFont typeface="Arial"/>
              <a:buNone/>
            </a:pPr>
            <a:endParaRPr lang="en-AU"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AU" sz="2400" dirty="0">
                <a:latin typeface="Arial"/>
                <a:ea typeface="Arial"/>
                <a:cs typeface="Arial"/>
                <a:sym typeface="Arial"/>
              </a:rPr>
              <a:t>How can we broaden the idea of site to consider these</a:t>
            </a: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p:txBody>
      </p:sp>
    </p:spTree>
    <p:extLst>
      <p:ext uri="{BB962C8B-B14F-4D97-AF65-F5344CB8AC3E}">
        <p14:creationId xmlns:p14="http://schemas.microsoft.com/office/powerpoint/2010/main" val="4112770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A17DD3-57FE-4319-B56A-082E7A642E7C}"/>
              </a:ext>
            </a:extLst>
          </p:cNvPr>
          <p:cNvSpPr/>
          <p:nvPr/>
        </p:nvSpPr>
        <p:spPr>
          <a:xfrm>
            <a:off x="636529" y="17757"/>
            <a:ext cx="3248025" cy="2713472"/>
          </a:xfrm>
          <a:prstGeom prst="rect">
            <a:avLst/>
          </a:prstGeom>
          <a:solidFill>
            <a:srgbClr val="404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82BF2F16-CE9C-45AE-AAB3-DB4AB84B500A}"/>
              </a:ext>
            </a:extLst>
          </p:cNvPr>
          <p:cNvSpPr/>
          <p:nvPr/>
        </p:nvSpPr>
        <p:spPr>
          <a:xfrm rot="10800000" flipV="1">
            <a:off x="638176" y="2587798"/>
            <a:ext cx="3246378" cy="4378122"/>
          </a:xfrm>
          <a:prstGeom prst="rect">
            <a:avLst/>
          </a:prstGeom>
          <a:solidFill>
            <a:srgbClr val="FFD300"/>
          </a:solidFill>
        </p:spPr>
        <p:txBody>
          <a:bodyPr wrap="square">
            <a:spAutoFit/>
          </a:bodyPr>
          <a:lstStyle/>
          <a:p>
            <a:pPr>
              <a:spcBef>
                <a:spcPts val="488"/>
              </a:spcBef>
              <a:spcAft>
                <a:spcPts val="488"/>
              </a:spcAft>
            </a:pPr>
            <a:endParaRPr lang="en-AU" sz="1950" b="1" dirty="0"/>
          </a:p>
          <a:p>
            <a:pPr>
              <a:spcBef>
                <a:spcPts val="488"/>
              </a:spcBef>
              <a:spcAft>
                <a:spcPts val="488"/>
              </a:spcAft>
            </a:pPr>
            <a:r>
              <a:rPr lang="en-AU" sz="1950" b="1" dirty="0"/>
              <a:t>Using Country as the basis for Site, this module shows a personal journey to integrate Indigenous Perspectives of Country to an area. </a:t>
            </a:r>
          </a:p>
          <a:p>
            <a:pPr>
              <a:spcBef>
                <a:spcPts val="488"/>
              </a:spcBef>
              <a:spcAft>
                <a:spcPts val="488"/>
              </a:spcAft>
            </a:pPr>
            <a:endParaRPr lang="en-AU" sz="1950" b="1" dirty="0"/>
          </a:p>
          <a:p>
            <a:pPr>
              <a:spcBef>
                <a:spcPts val="488"/>
              </a:spcBef>
              <a:spcAft>
                <a:spcPts val="488"/>
              </a:spcAft>
            </a:pPr>
            <a:endParaRPr lang="en-AU" sz="1950" b="1" dirty="0"/>
          </a:p>
          <a:p>
            <a:pPr>
              <a:spcBef>
                <a:spcPts val="488"/>
              </a:spcBef>
              <a:spcAft>
                <a:spcPts val="488"/>
              </a:spcAft>
            </a:pPr>
            <a:endParaRPr lang="en-AU" sz="1950" b="1" dirty="0"/>
          </a:p>
          <a:p>
            <a:pPr>
              <a:spcBef>
                <a:spcPts val="488"/>
              </a:spcBef>
              <a:spcAft>
                <a:spcPts val="488"/>
              </a:spcAft>
            </a:pPr>
            <a:endParaRPr lang="en-AU" sz="1950" b="1" dirty="0"/>
          </a:p>
          <a:p>
            <a:pPr>
              <a:spcBef>
                <a:spcPts val="488"/>
              </a:spcBef>
              <a:spcAft>
                <a:spcPts val="488"/>
              </a:spcAft>
            </a:pPr>
            <a:endParaRPr lang="en-AU" b="1" dirty="0"/>
          </a:p>
        </p:txBody>
      </p:sp>
      <p:sp>
        <p:nvSpPr>
          <p:cNvPr id="3" name="Title 2">
            <a:extLst>
              <a:ext uri="{FF2B5EF4-FFF2-40B4-BE49-F238E27FC236}">
                <a16:creationId xmlns:a16="http://schemas.microsoft.com/office/drawing/2014/main" id="{C86EC6B5-B9D5-4C63-9E10-82BE9A51ED1D}"/>
              </a:ext>
            </a:extLst>
          </p:cNvPr>
          <p:cNvSpPr>
            <a:spLocks noGrp="1"/>
          </p:cNvSpPr>
          <p:nvPr>
            <p:ph type="title"/>
          </p:nvPr>
        </p:nvSpPr>
        <p:spPr>
          <a:xfrm>
            <a:off x="636529" y="171162"/>
            <a:ext cx="3248025" cy="2371148"/>
          </a:xfrm>
          <a:prstGeom prst="ellipse">
            <a:avLst/>
          </a:prstGeom>
        </p:spPr>
        <p:txBody>
          <a:bodyPr vert="horz" lIns="91440" tIns="45720" rIns="91440" bIns="45720" rtlCol="0" anchor="ctr">
            <a:noAutofit/>
          </a:bodyPr>
          <a:lstStyle/>
          <a:p>
            <a:r>
              <a:rPr lang="en-US" sz="2400" b="1" i="1" kern="1200" dirty="0">
                <a:solidFill>
                  <a:srgbClr val="FFFFFF"/>
                </a:solidFill>
                <a:latin typeface="+mj-lt"/>
                <a:ea typeface="+mj-ea"/>
                <a:cs typeface="+mj-cs"/>
              </a:rPr>
              <a:t>Context: </a:t>
            </a:r>
            <a:br>
              <a:rPr lang="en-US" sz="2400" b="1" i="1" kern="1200" dirty="0">
                <a:solidFill>
                  <a:srgbClr val="FFFFFF"/>
                </a:solidFill>
                <a:latin typeface="+mj-lt"/>
                <a:ea typeface="+mj-ea"/>
                <a:cs typeface="+mj-cs"/>
              </a:rPr>
            </a:br>
            <a:r>
              <a:rPr lang="en-US" sz="2400" b="1" i="1" kern="1200" dirty="0">
                <a:solidFill>
                  <a:srgbClr val="FFFFFF"/>
                </a:solidFill>
                <a:latin typeface="+mj-lt"/>
                <a:ea typeface="+mj-ea"/>
                <a:cs typeface="+mj-cs"/>
              </a:rPr>
              <a:t>Site… it is more than current Placemaking approaches consider</a:t>
            </a:r>
          </a:p>
        </p:txBody>
      </p:sp>
      <p:pic>
        <p:nvPicPr>
          <p:cNvPr id="4" name="Picture 3">
            <a:extLst>
              <a:ext uri="{FF2B5EF4-FFF2-40B4-BE49-F238E27FC236}">
                <a16:creationId xmlns:a16="http://schemas.microsoft.com/office/drawing/2014/main" id="{B1F550EC-BBD4-CE44-B6E0-181C0FED1D35}"/>
              </a:ext>
            </a:extLst>
          </p:cNvPr>
          <p:cNvPicPr>
            <a:picLocks noChangeAspect="1"/>
          </p:cNvPicPr>
          <p:nvPr/>
        </p:nvPicPr>
        <p:blipFill>
          <a:blip r:embed="rId3"/>
          <a:stretch>
            <a:fillRect/>
          </a:stretch>
        </p:blipFill>
        <p:spPr>
          <a:xfrm>
            <a:off x="4488110" y="1259194"/>
            <a:ext cx="6669247" cy="5001935"/>
          </a:xfrm>
          <a:prstGeom prst="rect">
            <a:avLst/>
          </a:prstGeom>
        </p:spPr>
      </p:pic>
      <p:sp>
        <p:nvSpPr>
          <p:cNvPr id="2" name="TextBox 1">
            <a:extLst>
              <a:ext uri="{FF2B5EF4-FFF2-40B4-BE49-F238E27FC236}">
                <a16:creationId xmlns:a16="http://schemas.microsoft.com/office/drawing/2014/main" id="{C6B1F9AD-970F-4FBB-8F70-B6179B53B62B}"/>
              </a:ext>
            </a:extLst>
          </p:cNvPr>
          <p:cNvSpPr txBox="1"/>
          <p:nvPr/>
        </p:nvSpPr>
        <p:spPr>
          <a:xfrm>
            <a:off x="336884" y="6124074"/>
            <a:ext cx="184731" cy="369332"/>
          </a:xfrm>
          <a:prstGeom prst="rect">
            <a:avLst/>
          </a:prstGeom>
          <a:noFill/>
        </p:spPr>
        <p:txBody>
          <a:bodyPr wrap="none" rtlCol="0">
            <a:spAutoFit/>
          </a:bodyPr>
          <a:lstStyle/>
          <a:p>
            <a:endParaRPr lang="en-AU" dirty="0"/>
          </a:p>
        </p:txBody>
      </p:sp>
    </p:spTree>
    <p:extLst>
      <p:ext uri="{BB962C8B-B14F-4D97-AF65-F5344CB8AC3E}">
        <p14:creationId xmlns:p14="http://schemas.microsoft.com/office/powerpoint/2010/main" val="369454761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219078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3A49-B150-4270-A8AF-3F83ACF360B6}"/>
              </a:ext>
            </a:extLst>
          </p:cNvPr>
          <p:cNvSpPr>
            <a:spLocks noGrp="1"/>
          </p:cNvSpPr>
          <p:nvPr>
            <p:ph type="title"/>
          </p:nvPr>
        </p:nvSpPr>
        <p:spPr/>
        <p:txBody>
          <a:bodyPr>
            <a:normAutofit/>
          </a:bodyPr>
          <a:lstStyle/>
          <a:p>
            <a:r>
              <a:rPr lang="en-AU" b="1" dirty="0"/>
              <a:t>Learning outcomes</a:t>
            </a:r>
          </a:p>
        </p:txBody>
      </p:sp>
      <p:sp>
        <p:nvSpPr>
          <p:cNvPr id="3" name="Content Placeholder 2">
            <a:extLst>
              <a:ext uri="{FF2B5EF4-FFF2-40B4-BE49-F238E27FC236}">
                <a16:creationId xmlns:a16="http://schemas.microsoft.com/office/drawing/2014/main" id="{AAE68CA0-9BC6-42D3-84B3-EDCFB06ED62C}"/>
              </a:ext>
            </a:extLst>
          </p:cNvPr>
          <p:cNvSpPr>
            <a:spLocks noGrp="1"/>
          </p:cNvSpPr>
          <p:nvPr>
            <p:ph idx="1"/>
          </p:nvPr>
        </p:nvSpPr>
        <p:spPr>
          <a:xfrm>
            <a:off x="838200" y="1825625"/>
            <a:ext cx="10926452" cy="4351338"/>
          </a:xfrm>
        </p:spPr>
        <p:txBody>
          <a:bodyPr>
            <a:normAutofit/>
          </a:bodyPr>
          <a:lstStyle/>
          <a:p>
            <a:r>
              <a:rPr lang="en-US" dirty="0">
                <a:latin typeface="Helvetica Neue"/>
                <a:ea typeface="Helvetica Neue"/>
                <a:cs typeface="Helvetica Neue"/>
                <a:sym typeface="Helvetica Neue"/>
              </a:rPr>
              <a:t>Understand site analysis and interpretation as a </a:t>
            </a:r>
            <a:r>
              <a:rPr lang="en-US" b="1" dirty="0">
                <a:latin typeface="Helvetica Neue"/>
                <a:ea typeface="Helvetica Neue"/>
                <a:cs typeface="Helvetica Neue"/>
                <a:sym typeface="Helvetica Neue"/>
              </a:rPr>
              <a:t>generative process</a:t>
            </a:r>
            <a:r>
              <a:rPr lang="en-US" dirty="0">
                <a:latin typeface="Helvetica Neue"/>
                <a:ea typeface="Helvetica Neue"/>
                <a:cs typeface="Helvetica Neue"/>
                <a:sym typeface="Helvetica Neue"/>
              </a:rPr>
              <a:t> that is inherently </a:t>
            </a:r>
            <a:r>
              <a:rPr lang="en-US" b="1" dirty="0">
                <a:latin typeface="Helvetica Neue"/>
                <a:ea typeface="Helvetica Neue"/>
                <a:cs typeface="Helvetica Neue"/>
                <a:sym typeface="Helvetica Neue"/>
              </a:rPr>
              <a:t>political</a:t>
            </a:r>
          </a:p>
          <a:p>
            <a:r>
              <a:rPr lang="en-US" dirty="0">
                <a:latin typeface="Helvetica Neue"/>
                <a:ea typeface="Helvetica Neue"/>
                <a:cs typeface="Helvetica Neue"/>
                <a:sym typeface="Helvetica Neue"/>
              </a:rPr>
              <a:t>Understand the importance of </a:t>
            </a:r>
            <a:r>
              <a:rPr lang="en-US" b="1" dirty="0">
                <a:latin typeface="Helvetica Neue"/>
                <a:ea typeface="Helvetica Neue"/>
                <a:cs typeface="Helvetica Neue"/>
                <a:sym typeface="Helvetica Neue"/>
              </a:rPr>
              <a:t>moving beyond a harmonizing narrative</a:t>
            </a:r>
            <a:r>
              <a:rPr lang="en-US" dirty="0">
                <a:latin typeface="Helvetica Neue"/>
                <a:ea typeface="Helvetica Neue"/>
                <a:cs typeface="Helvetica Neue"/>
                <a:sym typeface="Helvetica Neue"/>
              </a:rPr>
              <a:t> with respect to site and place</a:t>
            </a:r>
          </a:p>
        </p:txBody>
      </p:sp>
    </p:spTree>
    <p:extLst>
      <p:ext uri="{BB962C8B-B14F-4D97-AF65-F5344CB8AC3E}">
        <p14:creationId xmlns:p14="http://schemas.microsoft.com/office/powerpoint/2010/main" val="183368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FB04-2C55-47E3-B701-A661F17A8943}"/>
              </a:ext>
            </a:extLst>
          </p:cNvPr>
          <p:cNvSpPr>
            <a:spLocks noGrp="1"/>
          </p:cNvSpPr>
          <p:nvPr>
            <p:ph type="title"/>
          </p:nvPr>
        </p:nvSpPr>
        <p:spPr/>
        <p:txBody>
          <a:bodyPr/>
          <a:lstStyle/>
          <a:p>
            <a:r>
              <a:rPr lang="en-AU" b="1" dirty="0"/>
              <a:t>Outline </a:t>
            </a:r>
          </a:p>
        </p:txBody>
      </p:sp>
      <p:sp>
        <p:nvSpPr>
          <p:cNvPr id="3" name="Content Placeholder 2">
            <a:extLst>
              <a:ext uri="{FF2B5EF4-FFF2-40B4-BE49-F238E27FC236}">
                <a16:creationId xmlns:a16="http://schemas.microsoft.com/office/drawing/2014/main" id="{9477AC1E-EE7B-424E-8FB6-2642C62A9005}"/>
              </a:ext>
            </a:extLst>
          </p:cNvPr>
          <p:cNvSpPr>
            <a:spLocks noGrp="1"/>
          </p:cNvSpPr>
          <p:nvPr>
            <p:ph idx="1"/>
          </p:nvPr>
        </p:nvSpPr>
        <p:spPr>
          <a:solidFill>
            <a:srgbClr val="FFF4C2"/>
          </a:solidFill>
        </p:spPr>
        <p:txBody>
          <a:bodyPr/>
          <a:lstStyle/>
          <a:p>
            <a:pPr>
              <a:spcBef>
                <a:spcPts val="600"/>
              </a:spcBef>
              <a:spcAft>
                <a:spcPts val="600"/>
              </a:spcAft>
            </a:pPr>
            <a:r>
              <a:rPr lang="en-US" dirty="0"/>
              <a:t>The Case Study</a:t>
            </a:r>
          </a:p>
          <a:p>
            <a:pPr>
              <a:spcBef>
                <a:spcPts val="600"/>
              </a:spcBef>
              <a:spcAft>
                <a:spcPts val="600"/>
              </a:spcAft>
            </a:pPr>
            <a:r>
              <a:rPr lang="en-US" dirty="0"/>
              <a:t>Site and Country</a:t>
            </a:r>
          </a:p>
          <a:p>
            <a:pPr>
              <a:spcBef>
                <a:spcPts val="600"/>
              </a:spcBef>
              <a:spcAft>
                <a:spcPts val="600"/>
              </a:spcAft>
            </a:pPr>
            <a:r>
              <a:rPr lang="en-US" dirty="0"/>
              <a:t>Practicing in respectful ways</a:t>
            </a:r>
          </a:p>
          <a:p>
            <a:pPr>
              <a:spcBef>
                <a:spcPts val="600"/>
              </a:spcBef>
              <a:spcAft>
                <a:spcPts val="600"/>
              </a:spcAft>
            </a:pPr>
            <a:r>
              <a:rPr lang="en-US" dirty="0"/>
              <a:t>The strategy used by our case study to Integrate Indigenous Perspectives of place. (through tutorial activities)</a:t>
            </a:r>
          </a:p>
          <a:p>
            <a:pPr lvl="1">
              <a:spcBef>
                <a:spcPts val="600"/>
              </a:spcBef>
              <a:spcAft>
                <a:spcPts val="600"/>
              </a:spcAft>
            </a:pPr>
            <a:r>
              <a:rPr lang="en-AU" dirty="0"/>
              <a:t>Listening to Country </a:t>
            </a:r>
          </a:p>
          <a:p>
            <a:pPr lvl="1">
              <a:spcBef>
                <a:spcPts val="600"/>
              </a:spcBef>
              <a:spcAft>
                <a:spcPts val="600"/>
              </a:spcAft>
            </a:pPr>
            <a:r>
              <a:rPr lang="en-AU" dirty="0"/>
              <a:t>Walking on Country</a:t>
            </a:r>
          </a:p>
          <a:p>
            <a:pPr lvl="1">
              <a:spcBef>
                <a:spcPts val="600"/>
              </a:spcBef>
              <a:spcAft>
                <a:spcPts val="600"/>
              </a:spcAft>
            </a:pPr>
            <a:r>
              <a:rPr lang="en-AU" dirty="0"/>
              <a:t>Reading Country</a:t>
            </a:r>
          </a:p>
          <a:p>
            <a:pPr>
              <a:spcBef>
                <a:spcPts val="600"/>
              </a:spcBef>
              <a:spcAft>
                <a:spcPts val="600"/>
              </a:spcAft>
            </a:pPr>
            <a:endParaRPr lang="en-AU" dirty="0"/>
          </a:p>
        </p:txBody>
      </p:sp>
    </p:spTree>
    <p:extLst>
      <p:ext uri="{BB962C8B-B14F-4D97-AF65-F5344CB8AC3E}">
        <p14:creationId xmlns:p14="http://schemas.microsoft.com/office/powerpoint/2010/main" val="139788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4" name="Picture 3" descr="Screen Shot 2018-11-07 at 9.35.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1436825"/>
            <a:ext cx="11912600" cy="4191000"/>
          </a:xfrm>
          <a:prstGeom prst="rect">
            <a:avLst/>
          </a:prstGeom>
        </p:spPr>
      </p:pic>
    </p:spTree>
    <p:extLst>
      <p:ext uri="{BB962C8B-B14F-4D97-AF65-F5344CB8AC3E}">
        <p14:creationId xmlns:p14="http://schemas.microsoft.com/office/powerpoint/2010/main" val="338365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 name="Picture 1" descr="Screen Shot 2018-11-07 at 9.38.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1892300"/>
            <a:ext cx="11557000" cy="3060700"/>
          </a:xfrm>
          <a:prstGeom prst="rect">
            <a:avLst/>
          </a:prstGeom>
        </p:spPr>
      </p:pic>
    </p:spTree>
    <p:extLst>
      <p:ext uri="{BB962C8B-B14F-4D97-AF65-F5344CB8AC3E}">
        <p14:creationId xmlns:p14="http://schemas.microsoft.com/office/powerpoint/2010/main" val="363276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Case Study</a:t>
            </a:r>
            <a:endParaRPr b="1" dirty="0">
              <a:latin typeface="Helvetica Neue"/>
              <a:ea typeface="Helvetica Neue"/>
              <a:cs typeface="Helvetica Neue"/>
              <a:sym typeface="Helvetica Neue"/>
            </a:endParaRPr>
          </a:p>
        </p:txBody>
      </p:sp>
      <p:pic>
        <p:nvPicPr>
          <p:cNvPr id="214" name="Google Shape;214;p30"/>
          <p:cNvPicPr preferRelativeResize="0"/>
          <p:nvPr/>
        </p:nvPicPr>
        <p:blipFill>
          <a:blip r:embed="rId3">
            <a:alphaModFix/>
          </a:blip>
          <a:stretch>
            <a:fillRect/>
          </a:stretch>
        </p:blipFill>
        <p:spPr>
          <a:xfrm>
            <a:off x="245537" y="280460"/>
            <a:ext cx="8492066" cy="6369049"/>
          </a:xfrm>
          <a:prstGeom prst="rect">
            <a:avLst/>
          </a:prstGeom>
          <a:noFill/>
          <a:ln>
            <a:noFill/>
          </a:ln>
        </p:spPr>
      </p:pic>
    </p:spTree>
    <p:extLst>
      <p:ext uri="{BB962C8B-B14F-4D97-AF65-F5344CB8AC3E}">
        <p14:creationId xmlns:p14="http://schemas.microsoft.com/office/powerpoint/2010/main" val="199915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Case Study</a:t>
            </a:r>
            <a:endParaRPr b="1" dirty="0">
              <a:latin typeface="Helvetica Neue"/>
              <a:ea typeface="Helvetica Neue"/>
              <a:cs typeface="Helvetica Neue"/>
              <a:sym typeface="Helvetica Neue"/>
            </a:endParaRPr>
          </a:p>
        </p:txBody>
      </p:sp>
      <p:pic>
        <p:nvPicPr>
          <p:cNvPr id="2" name="Picture 1" descr="Screen Shot 2018-11-07 at 9.26.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3180"/>
            <a:ext cx="12192000" cy="4248020"/>
          </a:xfrm>
          <a:prstGeom prst="rect">
            <a:avLst/>
          </a:prstGeom>
        </p:spPr>
      </p:pic>
    </p:spTree>
    <p:extLst>
      <p:ext uri="{BB962C8B-B14F-4D97-AF65-F5344CB8AC3E}">
        <p14:creationId xmlns:p14="http://schemas.microsoft.com/office/powerpoint/2010/main" val="261103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AU" b="1" dirty="0">
                <a:latin typeface="Helvetica Neue"/>
                <a:ea typeface="Helvetica Neue"/>
                <a:cs typeface="Helvetica Neue"/>
                <a:sym typeface="Helvetica Neue"/>
              </a:rPr>
              <a:t>Case Study</a:t>
            </a:r>
            <a:endParaRPr b="1" dirty="0">
              <a:latin typeface="Helvetica Neue"/>
              <a:ea typeface="Helvetica Neue"/>
              <a:cs typeface="Helvetica Neue"/>
              <a:sym typeface="Helvetica Neue"/>
            </a:endParaRPr>
          </a:p>
        </p:txBody>
      </p:sp>
      <p:pic>
        <p:nvPicPr>
          <p:cNvPr id="6" name="Picture 5" descr="casauri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0" y="685800"/>
            <a:ext cx="7416800" cy="5562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6410</TotalTime>
  <Words>645</Words>
  <Application>Microsoft Office PowerPoint</Application>
  <PresentationFormat>Widescreen</PresentationFormat>
  <Paragraphs>81</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Helvetica Neue</vt:lpstr>
      <vt:lpstr>Office Theme</vt:lpstr>
      <vt:lpstr>Site</vt:lpstr>
      <vt:lpstr>Context:  Site… it is more than current Placemaking approaches consider</vt:lpstr>
      <vt:lpstr>Learning outcomes</vt:lpstr>
      <vt:lpstr>Outline </vt:lpstr>
      <vt:lpstr>PowerPoint Presentation</vt:lpstr>
      <vt:lpstr>PowerPoint Presentation</vt:lpstr>
      <vt:lpstr>Case Study</vt:lpstr>
      <vt:lpstr>Case Study</vt:lpstr>
      <vt:lpstr>Case Study</vt:lpstr>
      <vt:lpstr>Case Study</vt:lpstr>
      <vt:lpstr>Case Study</vt:lpstr>
      <vt:lpstr>Case Study</vt:lpstr>
      <vt:lpstr>Case Study</vt:lpstr>
      <vt:lpstr>site and Country</vt:lpstr>
      <vt:lpstr>site and Country</vt:lpstr>
      <vt:lpstr>site and Country</vt:lpstr>
      <vt:lpstr>Consultation</vt:lpstr>
      <vt:lpstr>Compliance</vt:lpstr>
      <vt:lpstr>In Groups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dc:title>
  <dc:creator>Cris Hernandez Santin</dc:creator>
  <cp:lastModifiedBy>Dominique Hes</cp:lastModifiedBy>
  <cp:revision>15</cp:revision>
  <dcterms:modified xsi:type="dcterms:W3CDTF">2019-11-04T05:36:30Z</dcterms:modified>
</cp:coreProperties>
</file>