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8.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8"/>
  </p:notesMasterIdLst>
  <p:sldIdLst>
    <p:sldId id="2658" r:id="rId2"/>
    <p:sldId id="2706" r:id="rId3"/>
    <p:sldId id="2654" r:id="rId4"/>
    <p:sldId id="2760" r:id="rId5"/>
    <p:sldId id="2807" r:id="rId6"/>
    <p:sldId id="2702" r:id="rId7"/>
    <p:sldId id="259" r:id="rId8"/>
    <p:sldId id="2752" r:id="rId9"/>
    <p:sldId id="260" r:id="rId10"/>
    <p:sldId id="261" r:id="rId11"/>
    <p:sldId id="262" r:id="rId12"/>
    <p:sldId id="264" r:id="rId13"/>
    <p:sldId id="267" r:id="rId14"/>
    <p:sldId id="268" r:id="rId15"/>
    <p:sldId id="2761" r:id="rId16"/>
    <p:sldId id="271" r:id="rId17"/>
    <p:sldId id="2764" r:id="rId18"/>
    <p:sldId id="269" r:id="rId19"/>
    <p:sldId id="363" r:id="rId20"/>
    <p:sldId id="370" r:id="rId21"/>
    <p:sldId id="369" r:id="rId22"/>
    <p:sldId id="289" r:id="rId23"/>
    <p:sldId id="2813" r:id="rId24"/>
    <p:sldId id="2762" r:id="rId25"/>
    <p:sldId id="2766" r:id="rId26"/>
    <p:sldId id="2767" r:id="rId27"/>
    <p:sldId id="376" r:id="rId28"/>
    <p:sldId id="2804" r:id="rId29"/>
    <p:sldId id="2777" r:id="rId30"/>
    <p:sldId id="2814" r:id="rId31"/>
    <p:sldId id="2805" r:id="rId32"/>
    <p:sldId id="2774" r:id="rId33"/>
    <p:sldId id="2808" r:id="rId34"/>
    <p:sldId id="2799" r:id="rId35"/>
    <p:sldId id="2798" r:id="rId36"/>
    <p:sldId id="2796" r:id="rId37"/>
    <p:sldId id="2800" r:id="rId38"/>
    <p:sldId id="2797" r:id="rId39"/>
    <p:sldId id="2801" r:id="rId40"/>
    <p:sldId id="2809" r:id="rId41"/>
    <p:sldId id="2811" r:id="rId42"/>
    <p:sldId id="345" r:id="rId43"/>
    <p:sldId id="273" r:id="rId44"/>
    <p:sldId id="2815" r:id="rId45"/>
    <p:sldId id="2818" r:id="rId46"/>
    <p:sldId id="258" r:id="rId47"/>
    <p:sldId id="323" r:id="rId48"/>
    <p:sldId id="276" r:id="rId49"/>
    <p:sldId id="274" r:id="rId50"/>
    <p:sldId id="346" r:id="rId51"/>
    <p:sldId id="377" r:id="rId52"/>
    <p:sldId id="339" r:id="rId53"/>
    <p:sldId id="2812" r:id="rId54"/>
    <p:sldId id="2816" r:id="rId55"/>
    <p:sldId id="278" r:id="rId56"/>
    <p:sldId id="281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77791" autoAdjust="0"/>
  </p:normalViewPr>
  <p:slideViewPr>
    <p:cSldViewPr snapToGrid="0">
      <p:cViewPr varScale="1">
        <p:scale>
          <a:sx n="88" d="100"/>
          <a:sy n="88" d="100"/>
        </p:scale>
        <p:origin x="13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A661C-C855-4E66-BBCC-AA6A9283943E}"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B7293024-EEB0-4855-BC96-285B5C2EF60E}">
      <dgm:prSet/>
      <dgm:spPr/>
      <dgm:t>
        <a:bodyPr/>
        <a:lstStyle/>
        <a:p>
          <a:r>
            <a:rPr lang="en-AU" b="1" dirty="0"/>
            <a:t>As Fellowship.</a:t>
          </a:r>
          <a:r>
            <a:rPr lang="en-AU" dirty="0"/>
            <a:t> “Fellowship is heaven, and lack of fellowship is hell; fellowship is life, and lack of fellowship is death; and the deeds that ye do upon the earth, it is for fellowship’s sake ye do them.” (</a:t>
          </a:r>
          <a:r>
            <a:rPr lang="en-AU" i="1" dirty="0"/>
            <a:t>A Dream of John Ball</a:t>
          </a:r>
          <a:r>
            <a:rPr lang="en-AU" dirty="0"/>
            <a:t>, Ch. 4; first published in </a:t>
          </a:r>
          <a:r>
            <a:rPr lang="en-AU" i="1" dirty="0"/>
            <a:t>The Commonweal </a:t>
          </a:r>
          <a:r>
            <a:rPr lang="en-AU" dirty="0"/>
            <a:t>1886/7) </a:t>
          </a:r>
          <a:endParaRPr lang="en-US" dirty="0"/>
        </a:p>
      </dgm:t>
    </dgm:pt>
    <dgm:pt modelId="{4DB73FAF-D7B0-4FFD-B81D-685C6E61574B}" type="parTrans" cxnId="{907BE5BB-BE98-478B-AC8F-C3FEC3554F01}">
      <dgm:prSet/>
      <dgm:spPr/>
      <dgm:t>
        <a:bodyPr/>
        <a:lstStyle/>
        <a:p>
          <a:endParaRPr lang="en-US"/>
        </a:p>
      </dgm:t>
    </dgm:pt>
    <dgm:pt modelId="{31B5A403-593C-4D37-8F27-9DC46ADE1F69}" type="sibTrans" cxnId="{907BE5BB-BE98-478B-AC8F-C3FEC3554F01}">
      <dgm:prSet/>
      <dgm:spPr/>
      <dgm:t>
        <a:bodyPr/>
        <a:lstStyle/>
        <a:p>
          <a:endParaRPr lang="en-US"/>
        </a:p>
      </dgm:t>
    </dgm:pt>
    <dgm:pt modelId="{F9B6358F-0A24-420A-8D01-00527D96A77C}">
      <dgm:prSet/>
      <dgm:spPr/>
      <dgm:t>
        <a:bodyPr/>
        <a:lstStyle/>
        <a:p>
          <a:r>
            <a:rPr lang="en-AU" b="1" dirty="0"/>
            <a:t>Place. </a:t>
          </a:r>
          <a:r>
            <a:rPr lang="en-AU" dirty="0"/>
            <a:t>Territorial or place community can be seen as where people have something in common, and this shared element is understood geographically. </a:t>
          </a:r>
          <a:endParaRPr lang="en-US" dirty="0"/>
        </a:p>
      </dgm:t>
    </dgm:pt>
    <dgm:pt modelId="{32508A4E-3CF6-4DEB-A150-88898FDF89D4}" type="parTrans" cxnId="{93E48BBE-2B5E-436B-80E8-0422E1936C38}">
      <dgm:prSet/>
      <dgm:spPr/>
      <dgm:t>
        <a:bodyPr/>
        <a:lstStyle/>
        <a:p>
          <a:endParaRPr lang="en-US"/>
        </a:p>
      </dgm:t>
    </dgm:pt>
    <dgm:pt modelId="{0214961D-D01F-4E9F-AF7C-3AD6A47E4320}" type="sibTrans" cxnId="{93E48BBE-2B5E-436B-80E8-0422E1936C38}">
      <dgm:prSet/>
      <dgm:spPr/>
      <dgm:t>
        <a:bodyPr/>
        <a:lstStyle/>
        <a:p>
          <a:endParaRPr lang="en-US"/>
        </a:p>
      </dgm:t>
    </dgm:pt>
    <dgm:pt modelId="{C07215A2-1C6D-4E80-8C77-EF009505F8AC}">
      <dgm:prSet/>
      <dgm:spPr/>
      <dgm:t>
        <a:bodyPr/>
        <a:lstStyle/>
        <a:p>
          <a:r>
            <a:rPr lang="en-AU" b="1" dirty="0"/>
            <a:t>Interest. </a:t>
          </a:r>
          <a:r>
            <a:rPr lang="en-AU" dirty="0"/>
            <a:t>In interest or ‘elective’ communities people share a common characteristic other than place. They are linked together by factors such as religious belief, sexual orientation, occupation or ethnic origin. </a:t>
          </a:r>
          <a:endParaRPr lang="en-US" dirty="0"/>
        </a:p>
      </dgm:t>
    </dgm:pt>
    <dgm:pt modelId="{DE28C995-AA97-4351-812C-3FAFDCFFFD1D}" type="parTrans" cxnId="{A6241904-51BA-443B-9F72-795B08A44717}">
      <dgm:prSet/>
      <dgm:spPr/>
      <dgm:t>
        <a:bodyPr/>
        <a:lstStyle/>
        <a:p>
          <a:endParaRPr lang="en-US"/>
        </a:p>
      </dgm:t>
    </dgm:pt>
    <dgm:pt modelId="{1A71C67D-95D0-4E1E-9776-B71870C65020}" type="sibTrans" cxnId="{A6241904-51BA-443B-9F72-795B08A44717}">
      <dgm:prSet/>
      <dgm:spPr/>
      <dgm:t>
        <a:bodyPr/>
        <a:lstStyle/>
        <a:p>
          <a:endParaRPr lang="en-US"/>
        </a:p>
      </dgm:t>
    </dgm:pt>
    <dgm:pt modelId="{55CF7F89-1A55-4EA4-8B6A-5864761AA6FB}">
      <dgm:prSet/>
      <dgm:spPr/>
      <dgm:t>
        <a:bodyPr/>
        <a:lstStyle/>
        <a:p>
          <a:r>
            <a:rPr lang="en-AU" b="1" dirty="0"/>
            <a:t>Communion. </a:t>
          </a:r>
          <a:r>
            <a:rPr lang="en-AU" dirty="0"/>
            <a:t>In its weakest form we can approach this as a sense of attachment to a place, group or idea (in other words, whether there is a ‘spirit of community’). In its strongest form ‘communion’ entails a profound meeting or encounter – not just with other people, but also with God and creation. </a:t>
          </a:r>
          <a:endParaRPr lang="en-US" dirty="0"/>
        </a:p>
      </dgm:t>
    </dgm:pt>
    <dgm:pt modelId="{B9D31A34-3B3E-4640-A535-01AB217A91BC}" type="parTrans" cxnId="{D42A5ADC-FDF9-4E51-8380-846E85ADF2A9}">
      <dgm:prSet/>
      <dgm:spPr/>
      <dgm:t>
        <a:bodyPr/>
        <a:lstStyle/>
        <a:p>
          <a:endParaRPr lang="en-US"/>
        </a:p>
      </dgm:t>
    </dgm:pt>
    <dgm:pt modelId="{5D7FE661-D68B-4B63-A929-96F6B94E65C9}" type="sibTrans" cxnId="{D42A5ADC-FDF9-4E51-8380-846E85ADF2A9}">
      <dgm:prSet/>
      <dgm:spPr/>
      <dgm:t>
        <a:bodyPr/>
        <a:lstStyle/>
        <a:p>
          <a:endParaRPr lang="en-US"/>
        </a:p>
      </dgm:t>
    </dgm:pt>
    <dgm:pt modelId="{489BC816-A81F-4DD6-8D83-0AA476EF7DB3}">
      <dgm:prSet/>
      <dgm:spPr/>
      <dgm:t>
        <a:bodyPr/>
        <a:lstStyle/>
        <a:p>
          <a:r>
            <a:rPr lang="en-AU" b="1" dirty="0"/>
            <a:t>Attachment – communities of meaning</a:t>
          </a:r>
          <a:r>
            <a:rPr lang="en-AU" dirty="0"/>
            <a:t>: “People construct community symbolically, making it a resource and repository of meaning, and a referent of their identity’ (Cohen 1985: 118). </a:t>
          </a:r>
          <a:endParaRPr lang="en-US" dirty="0"/>
        </a:p>
      </dgm:t>
    </dgm:pt>
    <dgm:pt modelId="{44886B93-7FCA-4382-9F47-C75009FAD3E4}" type="parTrans" cxnId="{AB00CF93-140F-4FED-BD62-D7E0C69316AF}">
      <dgm:prSet/>
      <dgm:spPr/>
      <dgm:t>
        <a:bodyPr/>
        <a:lstStyle/>
        <a:p>
          <a:endParaRPr lang="en-US"/>
        </a:p>
      </dgm:t>
    </dgm:pt>
    <dgm:pt modelId="{2BEFA20F-3488-47B9-A1F9-7FC79C197700}" type="sibTrans" cxnId="{AB00CF93-140F-4FED-BD62-D7E0C69316AF}">
      <dgm:prSet/>
      <dgm:spPr/>
      <dgm:t>
        <a:bodyPr/>
        <a:lstStyle/>
        <a:p>
          <a:endParaRPr lang="en-US"/>
        </a:p>
      </dgm:t>
    </dgm:pt>
    <dgm:pt modelId="{7965BC52-70AE-4AA5-AD21-2A6F2E607DF6}" type="pres">
      <dgm:prSet presAssocID="{496A661C-C855-4E66-BBCC-AA6A9283943E}" presName="vert0" presStyleCnt="0">
        <dgm:presLayoutVars>
          <dgm:dir/>
          <dgm:animOne val="branch"/>
          <dgm:animLvl val="lvl"/>
        </dgm:presLayoutVars>
      </dgm:prSet>
      <dgm:spPr/>
    </dgm:pt>
    <dgm:pt modelId="{C10498A2-C1CE-4019-B845-CBC12E7189EE}" type="pres">
      <dgm:prSet presAssocID="{B7293024-EEB0-4855-BC96-285B5C2EF60E}" presName="thickLine" presStyleLbl="alignNode1" presStyleIdx="0" presStyleCnt="5"/>
      <dgm:spPr/>
    </dgm:pt>
    <dgm:pt modelId="{CB8B7CDC-2407-470B-AD64-11DFF24FF9A6}" type="pres">
      <dgm:prSet presAssocID="{B7293024-EEB0-4855-BC96-285B5C2EF60E}" presName="horz1" presStyleCnt="0"/>
      <dgm:spPr/>
    </dgm:pt>
    <dgm:pt modelId="{114DEE84-6861-4187-BE91-F96035D73AFF}" type="pres">
      <dgm:prSet presAssocID="{B7293024-EEB0-4855-BC96-285B5C2EF60E}" presName="tx1" presStyleLbl="revTx" presStyleIdx="0" presStyleCnt="5"/>
      <dgm:spPr/>
    </dgm:pt>
    <dgm:pt modelId="{8CB14DD9-C959-4711-817A-D8C46944B162}" type="pres">
      <dgm:prSet presAssocID="{B7293024-EEB0-4855-BC96-285B5C2EF60E}" presName="vert1" presStyleCnt="0"/>
      <dgm:spPr/>
    </dgm:pt>
    <dgm:pt modelId="{892E2FF6-6D1D-458C-AEB8-494EDFD19DEC}" type="pres">
      <dgm:prSet presAssocID="{F9B6358F-0A24-420A-8D01-00527D96A77C}" presName="thickLine" presStyleLbl="alignNode1" presStyleIdx="1" presStyleCnt="5"/>
      <dgm:spPr/>
    </dgm:pt>
    <dgm:pt modelId="{0CB0370A-5255-481C-867D-A06F9C59C193}" type="pres">
      <dgm:prSet presAssocID="{F9B6358F-0A24-420A-8D01-00527D96A77C}" presName="horz1" presStyleCnt="0"/>
      <dgm:spPr/>
    </dgm:pt>
    <dgm:pt modelId="{A5591B59-E3DB-4632-B3FD-D243C588A872}" type="pres">
      <dgm:prSet presAssocID="{F9B6358F-0A24-420A-8D01-00527D96A77C}" presName="tx1" presStyleLbl="revTx" presStyleIdx="1" presStyleCnt="5"/>
      <dgm:spPr/>
    </dgm:pt>
    <dgm:pt modelId="{F8360492-BF37-40EB-A292-65B512E120F6}" type="pres">
      <dgm:prSet presAssocID="{F9B6358F-0A24-420A-8D01-00527D96A77C}" presName="vert1" presStyleCnt="0"/>
      <dgm:spPr/>
    </dgm:pt>
    <dgm:pt modelId="{DD003413-F5EA-49C0-9C23-6B6ACAADA5CE}" type="pres">
      <dgm:prSet presAssocID="{C07215A2-1C6D-4E80-8C77-EF009505F8AC}" presName="thickLine" presStyleLbl="alignNode1" presStyleIdx="2" presStyleCnt="5"/>
      <dgm:spPr/>
    </dgm:pt>
    <dgm:pt modelId="{2F9A3D41-E97E-4261-9168-279717E0BE04}" type="pres">
      <dgm:prSet presAssocID="{C07215A2-1C6D-4E80-8C77-EF009505F8AC}" presName="horz1" presStyleCnt="0"/>
      <dgm:spPr/>
    </dgm:pt>
    <dgm:pt modelId="{E386FECD-E551-46E3-95BA-84F334C20B32}" type="pres">
      <dgm:prSet presAssocID="{C07215A2-1C6D-4E80-8C77-EF009505F8AC}" presName="tx1" presStyleLbl="revTx" presStyleIdx="2" presStyleCnt="5"/>
      <dgm:spPr/>
    </dgm:pt>
    <dgm:pt modelId="{F31285E7-455B-45C6-BD5C-0C1B90D7522D}" type="pres">
      <dgm:prSet presAssocID="{C07215A2-1C6D-4E80-8C77-EF009505F8AC}" presName="vert1" presStyleCnt="0"/>
      <dgm:spPr/>
    </dgm:pt>
    <dgm:pt modelId="{28C8C672-473D-4AC7-A093-0405D825D68B}" type="pres">
      <dgm:prSet presAssocID="{55CF7F89-1A55-4EA4-8B6A-5864761AA6FB}" presName="thickLine" presStyleLbl="alignNode1" presStyleIdx="3" presStyleCnt="5"/>
      <dgm:spPr/>
    </dgm:pt>
    <dgm:pt modelId="{F52C042A-6106-4F91-B9DE-B15C6F3E5DCF}" type="pres">
      <dgm:prSet presAssocID="{55CF7F89-1A55-4EA4-8B6A-5864761AA6FB}" presName="horz1" presStyleCnt="0"/>
      <dgm:spPr/>
    </dgm:pt>
    <dgm:pt modelId="{1B8C5047-5B63-4ED9-9546-9E5A2C2A9A9C}" type="pres">
      <dgm:prSet presAssocID="{55CF7F89-1A55-4EA4-8B6A-5864761AA6FB}" presName="tx1" presStyleLbl="revTx" presStyleIdx="3" presStyleCnt="5"/>
      <dgm:spPr/>
    </dgm:pt>
    <dgm:pt modelId="{1A465648-2C8E-4621-9D96-7BAD66606136}" type="pres">
      <dgm:prSet presAssocID="{55CF7F89-1A55-4EA4-8B6A-5864761AA6FB}" presName="vert1" presStyleCnt="0"/>
      <dgm:spPr/>
    </dgm:pt>
    <dgm:pt modelId="{C3CD2A9F-3615-4CA3-9AB2-D3D1E4201CEC}" type="pres">
      <dgm:prSet presAssocID="{489BC816-A81F-4DD6-8D83-0AA476EF7DB3}" presName="thickLine" presStyleLbl="alignNode1" presStyleIdx="4" presStyleCnt="5"/>
      <dgm:spPr/>
    </dgm:pt>
    <dgm:pt modelId="{739FE654-486A-418B-9CE8-938F298CBC56}" type="pres">
      <dgm:prSet presAssocID="{489BC816-A81F-4DD6-8D83-0AA476EF7DB3}" presName="horz1" presStyleCnt="0"/>
      <dgm:spPr/>
    </dgm:pt>
    <dgm:pt modelId="{5EDAB8F1-28B2-49E3-8BAB-CF0863320F95}" type="pres">
      <dgm:prSet presAssocID="{489BC816-A81F-4DD6-8D83-0AA476EF7DB3}" presName="tx1" presStyleLbl="revTx" presStyleIdx="4" presStyleCnt="5"/>
      <dgm:spPr/>
    </dgm:pt>
    <dgm:pt modelId="{1294E04A-363B-4D59-973D-EA7C77735477}" type="pres">
      <dgm:prSet presAssocID="{489BC816-A81F-4DD6-8D83-0AA476EF7DB3}" presName="vert1" presStyleCnt="0"/>
      <dgm:spPr/>
    </dgm:pt>
  </dgm:ptLst>
  <dgm:cxnLst>
    <dgm:cxn modelId="{A6241904-51BA-443B-9F72-795B08A44717}" srcId="{496A661C-C855-4E66-BBCC-AA6A9283943E}" destId="{C07215A2-1C6D-4E80-8C77-EF009505F8AC}" srcOrd="2" destOrd="0" parTransId="{DE28C995-AA97-4351-812C-3FAFDCFFFD1D}" sibTransId="{1A71C67D-95D0-4E1E-9776-B71870C65020}"/>
    <dgm:cxn modelId="{17898E60-F7FC-45EF-B474-117B720603C1}" type="presOf" srcId="{B7293024-EEB0-4855-BC96-285B5C2EF60E}" destId="{114DEE84-6861-4187-BE91-F96035D73AFF}" srcOrd="0" destOrd="0" presId="urn:microsoft.com/office/officeart/2008/layout/LinedList"/>
    <dgm:cxn modelId="{7403F543-BD81-4942-836F-AA5AB5B47E21}" type="presOf" srcId="{C07215A2-1C6D-4E80-8C77-EF009505F8AC}" destId="{E386FECD-E551-46E3-95BA-84F334C20B32}" srcOrd="0" destOrd="0" presId="urn:microsoft.com/office/officeart/2008/layout/LinedList"/>
    <dgm:cxn modelId="{DD45174B-EA3F-4F0B-B37F-2F23DCD224DF}" type="presOf" srcId="{55CF7F89-1A55-4EA4-8B6A-5864761AA6FB}" destId="{1B8C5047-5B63-4ED9-9546-9E5A2C2A9A9C}" srcOrd="0" destOrd="0" presId="urn:microsoft.com/office/officeart/2008/layout/LinedList"/>
    <dgm:cxn modelId="{AB00CF93-140F-4FED-BD62-D7E0C69316AF}" srcId="{496A661C-C855-4E66-BBCC-AA6A9283943E}" destId="{489BC816-A81F-4DD6-8D83-0AA476EF7DB3}" srcOrd="4" destOrd="0" parTransId="{44886B93-7FCA-4382-9F47-C75009FAD3E4}" sibTransId="{2BEFA20F-3488-47B9-A1F9-7FC79C197700}"/>
    <dgm:cxn modelId="{A0C54598-BC76-44A9-B8AF-BE559D4D7A93}" type="presOf" srcId="{496A661C-C855-4E66-BBCC-AA6A9283943E}" destId="{7965BC52-70AE-4AA5-AD21-2A6F2E607DF6}" srcOrd="0" destOrd="0" presId="urn:microsoft.com/office/officeart/2008/layout/LinedList"/>
    <dgm:cxn modelId="{907BE5BB-BE98-478B-AC8F-C3FEC3554F01}" srcId="{496A661C-C855-4E66-BBCC-AA6A9283943E}" destId="{B7293024-EEB0-4855-BC96-285B5C2EF60E}" srcOrd="0" destOrd="0" parTransId="{4DB73FAF-D7B0-4FFD-B81D-685C6E61574B}" sibTransId="{31B5A403-593C-4D37-8F27-9DC46ADE1F69}"/>
    <dgm:cxn modelId="{93E48BBE-2B5E-436B-80E8-0422E1936C38}" srcId="{496A661C-C855-4E66-BBCC-AA6A9283943E}" destId="{F9B6358F-0A24-420A-8D01-00527D96A77C}" srcOrd="1" destOrd="0" parTransId="{32508A4E-3CF6-4DEB-A150-88898FDF89D4}" sibTransId="{0214961D-D01F-4E9F-AF7C-3AD6A47E4320}"/>
    <dgm:cxn modelId="{90C7DED7-8680-48F5-BA60-D8DAB769ECB3}" type="presOf" srcId="{489BC816-A81F-4DD6-8D83-0AA476EF7DB3}" destId="{5EDAB8F1-28B2-49E3-8BAB-CF0863320F95}" srcOrd="0" destOrd="0" presId="urn:microsoft.com/office/officeart/2008/layout/LinedList"/>
    <dgm:cxn modelId="{D42A5ADC-FDF9-4E51-8380-846E85ADF2A9}" srcId="{496A661C-C855-4E66-BBCC-AA6A9283943E}" destId="{55CF7F89-1A55-4EA4-8B6A-5864761AA6FB}" srcOrd="3" destOrd="0" parTransId="{B9D31A34-3B3E-4640-A535-01AB217A91BC}" sibTransId="{5D7FE661-D68B-4B63-A929-96F6B94E65C9}"/>
    <dgm:cxn modelId="{74FE01E7-3917-4534-AB4A-23E85B5C6ACA}" type="presOf" srcId="{F9B6358F-0A24-420A-8D01-00527D96A77C}" destId="{A5591B59-E3DB-4632-B3FD-D243C588A872}" srcOrd="0" destOrd="0" presId="urn:microsoft.com/office/officeart/2008/layout/LinedList"/>
    <dgm:cxn modelId="{AE8D8E78-258B-426E-9516-4BC8BCAF698F}" type="presParOf" srcId="{7965BC52-70AE-4AA5-AD21-2A6F2E607DF6}" destId="{C10498A2-C1CE-4019-B845-CBC12E7189EE}" srcOrd="0" destOrd="0" presId="urn:microsoft.com/office/officeart/2008/layout/LinedList"/>
    <dgm:cxn modelId="{2295861C-A028-47B1-90D7-32D9910BE478}" type="presParOf" srcId="{7965BC52-70AE-4AA5-AD21-2A6F2E607DF6}" destId="{CB8B7CDC-2407-470B-AD64-11DFF24FF9A6}" srcOrd="1" destOrd="0" presId="urn:microsoft.com/office/officeart/2008/layout/LinedList"/>
    <dgm:cxn modelId="{3DA536CE-2F20-42C5-A611-41F1C226A9AB}" type="presParOf" srcId="{CB8B7CDC-2407-470B-AD64-11DFF24FF9A6}" destId="{114DEE84-6861-4187-BE91-F96035D73AFF}" srcOrd="0" destOrd="0" presId="urn:microsoft.com/office/officeart/2008/layout/LinedList"/>
    <dgm:cxn modelId="{F86C507F-5BE3-4385-92F2-BC8D2FAD69FE}" type="presParOf" srcId="{CB8B7CDC-2407-470B-AD64-11DFF24FF9A6}" destId="{8CB14DD9-C959-4711-817A-D8C46944B162}" srcOrd="1" destOrd="0" presId="urn:microsoft.com/office/officeart/2008/layout/LinedList"/>
    <dgm:cxn modelId="{34293193-913C-4FD9-A585-2C91426A1E36}" type="presParOf" srcId="{7965BC52-70AE-4AA5-AD21-2A6F2E607DF6}" destId="{892E2FF6-6D1D-458C-AEB8-494EDFD19DEC}" srcOrd="2" destOrd="0" presId="urn:microsoft.com/office/officeart/2008/layout/LinedList"/>
    <dgm:cxn modelId="{4A374110-C28D-43E7-9F11-7EC607DAFD1A}" type="presParOf" srcId="{7965BC52-70AE-4AA5-AD21-2A6F2E607DF6}" destId="{0CB0370A-5255-481C-867D-A06F9C59C193}" srcOrd="3" destOrd="0" presId="urn:microsoft.com/office/officeart/2008/layout/LinedList"/>
    <dgm:cxn modelId="{4B9BEE1D-1542-4644-B56F-393F82AF73B8}" type="presParOf" srcId="{0CB0370A-5255-481C-867D-A06F9C59C193}" destId="{A5591B59-E3DB-4632-B3FD-D243C588A872}" srcOrd="0" destOrd="0" presId="urn:microsoft.com/office/officeart/2008/layout/LinedList"/>
    <dgm:cxn modelId="{51C0AE5B-DC8F-43A6-B465-D7CFFBF17172}" type="presParOf" srcId="{0CB0370A-5255-481C-867D-A06F9C59C193}" destId="{F8360492-BF37-40EB-A292-65B512E120F6}" srcOrd="1" destOrd="0" presId="urn:microsoft.com/office/officeart/2008/layout/LinedList"/>
    <dgm:cxn modelId="{E9DD751E-5D5D-438C-BC0A-6BDA9EC1ED3B}" type="presParOf" srcId="{7965BC52-70AE-4AA5-AD21-2A6F2E607DF6}" destId="{DD003413-F5EA-49C0-9C23-6B6ACAADA5CE}" srcOrd="4" destOrd="0" presId="urn:microsoft.com/office/officeart/2008/layout/LinedList"/>
    <dgm:cxn modelId="{FB284987-FB48-44E0-95FC-2BF622C6540E}" type="presParOf" srcId="{7965BC52-70AE-4AA5-AD21-2A6F2E607DF6}" destId="{2F9A3D41-E97E-4261-9168-279717E0BE04}" srcOrd="5" destOrd="0" presId="urn:microsoft.com/office/officeart/2008/layout/LinedList"/>
    <dgm:cxn modelId="{F7A327E0-6651-4BAE-8B2D-D0169B27301B}" type="presParOf" srcId="{2F9A3D41-E97E-4261-9168-279717E0BE04}" destId="{E386FECD-E551-46E3-95BA-84F334C20B32}" srcOrd="0" destOrd="0" presId="urn:microsoft.com/office/officeart/2008/layout/LinedList"/>
    <dgm:cxn modelId="{00E4F701-1F93-4750-AE44-FF86A95849CA}" type="presParOf" srcId="{2F9A3D41-E97E-4261-9168-279717E0BE04}" destId="{F31285E7-455B-45C6-BD5C-0C1B90D7522D}" srcOrd="1" destOrd="0" presId="urn:microsoft.com/office/officeart/2008/layout/LinedList"/>
    <dgm:cxn modelId="{34E51F58-6504-4EA2-9E9F-8A33F8ED1373}" type="presParOf" srcId="{7965BC52-70AE-4AA5-AD21-2A6F2E607DF6}" destId="{28C8C672-473D-4AC7-A093-0405D825D68B}" srcOrd="6" destOrd="0" presId="urn:microsoft.com/office/officeart/2008/layout/LinedList"/>
    <dgm:cxn modelId="{0740DF28-D144-46EF-BD60-E58F51C5CA15}" type="presParOf" srcId="{7965BC52-70AE-4AA5-AD21-2A6F2E607DF6}" destId="{F52C042A-6106-4F91-B9DE-B15C6F3E5DCF}" srcOrd="7" destOrd="0" presId="urn:microsoft.com/office/officeart/2008/layout/LinedList"/>
    <dgm:cxn modelId="{3FF26DF4-F425-436B-9C8A-34DEE7723857}" type="presParOf" srcId="{F52C042A-6106-4F91-B9DE-B15C6F3E5DCF}" destId="{1B8C5047-5B63-4ED9-9546-9E5A2C2A9A9C}" srcOrd="0" destOrd="0" presId="urn:microsoft.com/office/officeart/2008/layout/LinedList"/>
    <dgm:cxn modelId="{8065D7F7-719B-4361-A4C0-CADF7C257E4E}" type="presParOf" srcId="{F52C042A-6106-4F91-B9DE-B15C6F3E5DCF}" destId="{1A465648-2C8E-4621-9D96-7BAD66606136}" srcOrd="1" destOrd="0" presId="urn:microsoft.com/office/officeart/2008/layout/LinedList"/>
    <dgm:cxn modelId="{1024AFEA-902A-47B6-9106-059D47C5469A}" type="presParOf" srcId="{7965BC52-70AE-4AA5-AD21-2A6F2E607DF6}" destId="{C3CD2A9F-3615-4CA3-9AB2-D3D1E4201CEC}" srcOrd="8" destOrd="0" presId="urn:microsoft.com/office/officeart/2008/layout/LinedList"/>
    <dgm:cxn modelId="{70D1A3BE-7678-4A88-BAEC-798A002484B0}" type="presParOf" srcId="{7965BC52-70AE-4AA5-AD21-2A6F2E607DF6}" destId="{739FE654-486A-418B-9CE8-938F298CBC56}" srcOrd="9" destOrd="0" presId="urn:microsoft.com/office/officeart/2008/layout/LinedList"/>
    <dgm:cxn modelId="{E2CB86BC-C710-440D-BD0C-374E5F00A9BC}" type="presParOf" srcId="{739FE654-486A-418B-9CE8-938F298CBC56}" destId="{5EDAB8F1-28B2-49E3-8BAB-CF0863320F95}" srcOrd="0" destOrd="0" presId="urn:microsoft.com/office/officeart/2008/layout/LinedList"/>
    <dgm:cxn modelId="{621FA4CC-D4BB-4D01-88D9-B6EA32E31922}" type="presParOf" srcId="{739FE654-486A-418B-9CE8-938F298CBC56}" destId="{1294E04A-363B-4D59-973D-EA7C777354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40CD5-D667-4741-BEF0-3D16827890A8}" type="doc">
      <dgm:prSet loTypeId="urn:microsoft.com/office/officeart/2005/8/layout/process4" loCatId="process" qsTypeId="urn:microsoft.com/office/officeart/2005/8/quickstyle/simple3" qsCatId="simple" csTypeId="urn:microsoft.com/office/officeart/2005/8/colors/colorful2" csCatId="colorful" phldr="1"/>
      <dgm:spPr/>
      <dgm:t>
        <a:bodyPr/>
        <a:lstStyle/>
        <a:p>
          <a:endParaRPr lang="en-US"/>
        </a:p>
      </dgm:t>
    </dgm:pt>
    <dgm:pt modelId="{638C243C-1488-49DF-B7FD-55D0A528665B}">
      <dgm:prSet custT="1"/>
      <dgm:spPr/>
      <dgm:t>
        <a:bodyPr/>
        <a:lstStyle/>
        <a:p>
          <a:r>
            <a:rPr lang="en-AU" sz="2000" i="1" dirty="0"/>
            <a:t>the local family-dependent support network</a:t>
          </a:r>
          <a:r>
            <a:rPr lang="en-AU" sz="2000" dirty="0"/>
            <a:t>. </a:t>
          </a:r>
        </a:p>
        <a:p>
          <a:r>
            <a:rPr lang="en-AU" sz="2000" dirty="0"/>
            <a:t>Relied on close kin (sharing household or lived locally). </a:t>
          </a:r>
          <a:endParaRPr lang="en-US" sz="2000" dirty="0"/>
        </a:p>
      </dgm:t>
    </dgm:pt>
    <dgm:pt modelId="{3D456EC5-92E6-4A5A-8CAE-9550002995D6}" type="parTrans" cxnId="{FE769A96-2ED2-4374-B488-325A3DE207AF}">
      <dgm:prSet/>
      <dgm:spPr/>
      <dgm:t>
        <a:bodyPr/>
        <a:lstStyle/>
        <a:p>
          <a:endParaRPr lang="en-US"/>
        </a:p>
      </dgm:t>
    </dgm:pt>
    <dgm:pt modelId="{493745A1-CAA5-48C6-B7D0-BD24F8E3BC35}" type="sibTrans" cxnId="{FE769A96-2ED2-4374-B488-325A3DE207AF}">
      <dgm:prSet/>
      <dgm:spPr/>
      <dgm:t>
        <a:bodyPr/>
        <a:lstStyle/>
        <a:p>
          <a:endParaRPr lang="en-US"/>
        </a:p>
      </dgm:t>
    </dgm:pt>
    <dgm:pt modelId="{22079534-59E0-48E0-BD38-425E444739A6}">
      <dgm:prSet custT="1"/>
      <dgm:spPr/>
      <dgm:t>
        <a:bodyPr/>
        <a:lstStyle/>
        <a:p>
          <a:r>
            <a:rPr lang="en-AU" sz="2000" i="1" dirty="0"/>
            <a:t>the locally integrated support network</a:t>
          </a:r>
          <a:r>
            <a:rPr lang="en-AU" sz="2000" dirty="0"/>
            <a:t>. </a:t>
          </a:r>
        </a:p>
        <a:p>
          <a:r>
            <a:rPr lang="en-AU" sz="2000" dirty="0"/>
            <a:t>Local family, friends and neighbours. </a:t>
          </a:r>
          <a:endParaRPr lang="en-US" sz="2000" dirty="0"/>
        </a:p>
      </dgm:t>
    </dgm:pt>
    <dgm:pt modelId="{81AE16AE-785D-4AA4-9995-8B561ABE0864}" type="parTrans" cxnId="{35B6A3F0-0EB1-4DD7-BE4E-FA6168890728}">
      <dgm:prSet/>
      <dgm:spPr/>
      <dgm:t>
        <a:bodyPr/>
        <a:lstStyle/>
        <a:p>
          <a:endParaRPr lang="en-US"/>
        </a:p>
      </dgm:t>
    </dgm:pt>
    <dgm:pt modelId="{7C445653-4239-45C0-9A67-D820F909B8EB}" type="sibTrans" cxnId="{35B6A3F0-0EB1-4DD7-BE4E-FA6168890728}">
      <dgm:prSet/>
      <dgm:spPr/>
      <dgm:t>
        <a:bodyPr/>
        <a:lstStyle/>
        <a:p>
          <a:endParaRPr lang="en-US"/>
        </a:p>
      </dgm:t>
    </dgm:pt>
    <dgm:pt modelId="{D6943CB4-4936-47F2-95A1-AF23F5F80F9F}">
      <dgm:prSet custT="1"/>
      <dgm:spPr/>
      <dgm:t>
        <a:bodyPr/>
        <a:lstStyle/>
        <a:p>
          <a:r>
            <a:rPr lang="en-AU" sz="2000" i="1" dirty="0"/>
            <a:t>the local self-contained support network</a:t>
          </a:r>
          <a:r>
            <a:rPr lang="en-AU" sz="2000" dirty="0"/>
            <a:t>. </a:t>
          </a:r>
        </a:p>
        <a:p>
          <a:r>
            <a:rPr lang="en-AU" sz="2000" dirty="0"/>
            <a:t>Usually restricted in scale (mainly neighbours, little kin involvement). </a:t>
          </a:r>
          <a:endParaRPr lang="en-US" sz="2000" dirty="0"/>
        </a:p>
      </dgm:t>
    </dgm:pt>
    <dgm:pt modelId="{AC0484A1-4D08-4348-A15D-D56DBE997A8D}" type="parTrans" cxnId="{841268DD-CBFA-498A-9CA7-DEDDBC335A7E}">
      <dgm:prSet/>
      <dgm:spPr/>
      <dgm:t>
        <a:bodyPr/>
        <a:lstStyle/>
        <a:p>
          <a:endParaRPr lang="en-US"/>
        </a:p>
      </dgm:t>
    </dgm:pt>
    <dgm:pt modelId="{BF8C8776-5DEB-458C-AA74-879DCE82C089}" type="sibTrans" cxnId="{841268DD-CBFA-498A-9CA7-DEDDBC335A7E}">
      <dgm:prSet/>
      <dgm:spPr/>
      <dgm:t>
        <a:bodyPr/>
        <a:lstStyle/>
        <a:p>
          <a:endParaRPr lang="en-US"/>
        </a:p>
      </dgm:t>
    </dgm:pt>
    <dgm:pt modelId="{8FB50611-C129-4F2F-B91E-86C0BE5F07D7}">
      <dgm:prSet custT="1"/>
      <dgm:spPr/>
      <dgm:t>
        <a:bodyPr/>
        <a:lstStyle/>
        <a:p>
          <a:r>
            <a:rPr lang="en-AU" sz="2000" i="1" dirty="0"/>
            <a:t>the wider community-focused support network</a:t>
          </a:r>
          <a:r>
            <a:rPr lang="en-AU" sz="2000" dirty="0"/>
            <a:t>.</a:t>
          </a:r>
        </a:p>
        <a:p>
          <a:r>
            <a:rPr lang="en-AU" sz="2000" dirty="0"/>
            <a:t>Involving a high level of community activities (high number of friends and kin). </a:t>
          </a:r>
          <a:endParaRPr lang="en-US" sz="2000" dirty="0"/>
        </a:p>
      </dgm:t>
    </dgm:pt>
    <dgm:pt modelId="{DF36E0C5-DD51-44C5-9D63-7D5CAAA9282D}" type="parTrans" cxnId="{02F3ED92-E2C5-4F01-A418-C6BB63CC20EA}">
      <dgm:prSet/>
      <dgm:spPr/>
      <dgm:t>
        <a:bodyPr/>
        <a:lstStyle/>
        <a:p>
          <a:endParaRPr lang="en-US"/>
        </a:p>
      </dgm:t>
    </dgm:pt>
    <dgm:pt modelId="{AD50E931-20B2-4EB1-AD93-4FBF5E1DF764}" type="sibTrans" cxnId="{02F3ED92-E2C5-4F01-A418-C6BB63CC20EA}">
      <dgm:prSet/>
      <dgm:spPr/>
      <dgm:t>
        <a:bodyPr/>
        <a:lstStyle/>
        <a:p>
          <a:endParaRPr lang="en-US"/>
        </a:p>
      </dgm:t>
    </dgm:pt>
    <dgm:pt modelId="{33493BE4-A42C-4BE5-89E1-589FF5DA9C83}">
      <dgm:prSet custT="1"/>
      <dgm:spPr/>
      <dgm:t>
        <a:bodyPr/>
        <a:lstStyle/>
        <a:p>
          <a:r>
            <a:rPr lang="en-AU" sz="2000" i="1" dirty="0"/>
            <a:t>the private restricted support network</a:t>
          </a:r>
          <a:r>
            <a:rPr lang="en-AU" sz="2000" dirty="0"/>
            <a:t>. </a:t>
          </a:r>
        </a:p>
        <a:p>
          <a:r>
            <a:rPr lang="en-AU" sz="2000" dirty="0"/>
            <a:t>Characterized by an absence of close kin, aside from a spouse in some cases (few friends or neighbours).</a:t>
          </a:r>
          <a:endParaRPr lang="en-US" sz="2000" dirty="0"/>
        </a:p>
      </dgm:t>
    </dgm:pt>
    <dgm:pt modelId="{70302D80-1BCC-460E-85BB-565D9916D5FF}" type="parTrans" cxnId="{B63DB7AD-558B-4C08-BF41-1A98E80EABD3}">
      <dgm:prSet/>
      <dgm:spPr/>
      <dgm:t>
        <a:bodyPr/>
        <a:lstStyle/>
        <a:p>
          <a:endParaRPr lang="en-US"/>
        </a:p>
      </dgm:t>
    </dgm:pt>
    <dgm:pt modelId="{CA544366-4F5B-4829-874E-5BF4718E7CE6}" type="sibTrans" cxnId="{B63DB7AD-558B-4C08-BF41-1A98E80EABD3}">
      <dgm:prSet/>
      <dgm:spPr/>
      <dgm:t>
        <a:bodyPr/>
        <a:lstStyle/>
        <a:p>
          <a:endParaRPr lang="en-US"/>
        </a:p>
      </dgm:t>
    </dgm:pt>
    <dgm:pt modelId="{44C49A4A-7658-441D-93B0-E0268F707A2D}" type="pres">
      <dgm:prSet presAssocID="{AD740CD5-D667-4741-BEF0-3D16827890A8}" presName="Name0" presStyleCnt="0">
        <dgm:presLayoutVars>
          <dgm:dir/>
          <dgm:animLvl val="lvl"/>
          <dgm:resizeHandles val="exact"/>
        </dgm:presLayoutVars>
      </dgm:prSet>
      <dgm:spPr/>
    </dgm:pt>
    <dgm:pt modelId="{B8B03B88-F161-4829-ACAE-9E09FCBE7054}" type="pres">
      <dgm:prSet presAssocID="{33493BE4-A42C-4BE5-89E1-589FF5DA9C83}" presName="boxAndChildren" presStyleCnt="0"/>
      <dgm:spPr/>
    </dgm:pt>
    <dgm:pt modelId="{40955E8F-8333-409C-B6DE-3A63224A8EF2}" type="pres">
      <dgm:prSet presAssocID="{33493BE4-A42C-4BE5-89E1-589FF5DA9C83}" presName="parentTextBox" presStyleLbl="node1" presStyleIdx="0" presStyleCnt="5"/>
      <dgm:spPr/>
    </dgm:pt>
    <dgm:pt modelId="{85B39B63-5FE1-4754-9102-308AB2649A53}" type="pres">
      <dgm:prSet presAssocID="{AD50E931-20B2-4EB1-AD93-4FBF5E1DF764}" presName="sp" presStyleCnt="0"/>
      <dgm:spPr/>
    </dgm:pt>
    <dgm:pt modelId="{A40024D5-BC27-44C6-94EF-563A8EBB04A7}" type="pres">
      <dgm:prSet presAssocID="{8FB50611-C129-4F2F-B91E-86C0BE5F07D7}" presName="arrowAndChildren" presStyleCnt="0"/>
      <dgm:spPr/>
    </dgm:pt>
    <dgm:pt modelId="{582BE1A0-392D-4750-B429-8C90B938246B}" type="pres">
      <dgm:prSet presAssocID="{8FB50611-C129-4F2F-B91E-86C0BE5F07D7}" presName="parentTextArrow" presStyleLbl="node1" presStyleIdx="1" presStyleCnt="5"/>
      <dgm:spPr/>
    </dgm:pt>
    <dgm:pt modelId="{A3E7C584-D1E8-4260-89C3-E17A593938B2}" type="pres">
      <dgm:prSet presAssocID="{BF8C8776-5DEB-458C-AA74-879DCE82C089}" presName="sp" presStyleCnt="0"/>
      <dgm:spPr/>
    </dgm:pt>
    <dgm:pt modelId="{BB3ADCA3-7946-433C-8473-2B432E1E03F9}" type="pres">
      <dgm:prSet presAssocID="{D6943CB4-4936-47F2-95A1-AF23F5F80F9F}" presName="arrowAndChildren" presStyleCnt="0"/>
      <dgm:spPr/>
    </dgm:pt>
    <dgm:pt modelId="{E21C446B-0B56-46B3-BB19-F9F2BF5BA5F7}" type="pres">
      <dgm:prSet presAssocID="{D6943CB4-4936-47F2-95A1-AF23F5F80F9F}" presName="parentTextArrow" presStyleLbl="node1" presStyleIdx="2" presStyleCnt="5"/>
      <dgm:spPr/>
    </dgm:pt>
    <dgm:pt modelId="{1B59726A-9E2E-4FEF-9E50-60AC70A7601C}" type="pres">
      <dgm:prSet presAssocID="{7C445653-4239-45C0-9A67-D820F909B8EB}" presName="sp" presStyleCnt="0"/>
      <dgm:spPr/>
    </dgm:pt>
    <dgm:pt modelId="{38989465-822E-4606-9E4F-3C36B69CBF74}" type="pres">
      <dgm:prSet presAssocID="{22079534-59E0-48E0-BD38-425E444739A6}" presName="arrowAndChildren" presStyleCnt="0"/>
      <dgm:spPr/>
    </dgm:pt>
    <dgm:pt modelId="{A18031D1-0BC6-479C-8A42-62F8655A140A}" type="pres">
      <dgm:prSet presAssocID="{22079534-59E0-48E0-BD38-425E444739A6}" presName="parentTextArrow" presStyleLbl="node1" presStyleIdx="3" presStyleCnt="5" custScaleY="65384"/>
      <dgm:spPr/>
    </dgm:pt>
    <dgm:pt modelId="{8183A2F2-56C0-4788-81DE-E0D6FFCB6BD4}" type="pres">
      <dgm:prSet presAssocID="{493745A1-CAA5-48C6-B7D0-BD24F8E3BC35}" presName="sp" presStyleCnt="0"/>
      <dgm:spPr/>
    </dgm:pt>
    <dgm:pt modelId="{6C2BA398-0BE9-445F-BF33-34B78CEAA38B}" type="pres">
      <dgm:prSet presAssocID="{638C243C-1488-49DF-B7FD-55D0A528665B}" presName="arrowAndChildren" presStyleCnt="0"/>
      <dgm:spPr/>
    </dgm:pt>
    <dgm:pt modelId="{9077AEF5-1817-4952-B261-359EF5D1E7EB}" type="pres">
      <dgm:prSet presAssocID="{638C243C-1488-49DF-B7FD-55D0A528665B}" presName="parentTextArrow" presStyleLbl="node1" presStyleIdx="4" presStyleCnt="5" custScaleY="69460"/>
      <dgm:spPr/>
    </dgm:pt>
  </dgm:ptLst>
  <dgm:cxnLst>
    <dgm:cxn modelId="{D21EEB0F-2B02-4A1C-A4D7-B400EE23BEDD}" type="presOf" srcId="{8FB50611-C129-4F2F-B91E-86C0BE5F07D7}" destId="{582BE1A0-392D-4750-B429-8C90B938246B}" srcOrd="0" destOrd="0" presId="urn:microsoft.com/office/officeart/2005/8/layout/process4"/>
    <dgm:cxn modelId="{B7551B21-9138-4705-B501-C290EF5BE62A}" type="presOf" srcId="{D6943CB4-4936-47F2-95A1-AF23F5F80F9F}" destId="{E21C446B-0B56-46B3-BB19-F9F2BF5BA5F7}" srcOrd="0" destOrd="0" presId="urn:microsoft.com/office/officeart/2005/8/layout/process4"/>
    <dgm:cxn modelId="{BE136F28-6426-4094-A74D-D0FBD6B19D2B}" type="presOf" srcId="{638C243C-1488-49DF-B7FD-55D0A528665B}" destId="{9077AEF5-1817-4952-B261-359EF5D1E7EB}" srcOrd="0" destOrd="0" presId="urn:microsoft.com/office/officeart/2005/8/layout/process4"/>
    <dgm:cxn modelId="{962BBC71-84C1-4099-AEB6-334C7536C6D6}" type="presOf" srcId="{22079534-59E0-48E0-BD38-425E444739A6}" destId="{A18031D1-0BC6-479C-8A42-62F8655A140A}" srcOrd="0" destOrd="0" presId="urn:microsoft.com/office/officeart/2005/8/layout/process4"/>
    <dgm:cxn modelId="{283FDA56-F124-44B3-A66A-96811C287517}" type="presOf" srcId="{33493BE4-A42C-4BE5-89E1-589FF5DA9C83}" destId="{40955E8F-8333-409C-B6DE-3A63224A8EF2}" srcOrd="0" destOrd="0" presId="urn:microsoft.com/office/officeart/2005/8/layout/process4"/>
    <dgm:cxn modelId="{FB95728E-F1CB-429D-956D-CD52890553BD}" type="presOf" srcId="{AD740CD5-D667-4741-BEF0-3D16827890A8}" destId="{44C49A4A-7658-441D-93B0-E0268F707A2D}" srcOrd="0" destOrd="0" presId="urn:microsoft.com/office/officeart/2005/8/layout/process4"/>
    <dgm:cxn modelId="{02F3ED92-E2C5-4F01-A418-C6BB63CC20EA}" srcId="{AD740CD5-D667-4741-BEF0-3D16827890A8}" destId="{8FB50611-C129-4F2F-B91E-86C0BE5F07D7}" srcOrd="3" destOrd="0" parTransId="{DF36E0C5-DD51-44C5-9D63-7D5CAAA9282D}" sibTransId="{AD50E931-20B2-4EB1-AD93-4FBF5E1DF764}"/>
    <dgm:cxn modelId="{FE769A96-2ED2-4374-B488-325A3DE207AF}" srcId="{AD740CD5-D667-4741-BEF0-3D16827890A8}" destId="{638C243C-1488-49DF-B7FD-55D0A528665B}" srcOrd="0" destOrd="0" parTransId="{3D456EC5-92E6-4A5A-8CAE-9550002995D6}" sibTransId="{493745A1-CAA5-48C6-B7D0-BD24F8E3BC35}"/>
    <dgm:cxn modelId="{B63DB7AD-558B-4C08-BF41-1A98E80EABD3}" srcId="{AD740CD5-D667-4741-BEF0-3D16827890A8}" destId="{33493BE4-A42C-4BE5-89E1-589FF5DA9C83}" srcOrd="4" destOrd="0" parTransId="{70302D80-1BCC-460E-85BB-565D9916D5FF}" sibTransId="{CA544366-4F5B-4829-874E-5BF4718E7CE6}"/>
    <dgm:cxn modelId="{841268DD-CBFA-498A-9CA7-DEDDBC335A7E}" srcId="{AD740CD5-D667-4741-BEF0-3D16827890A8}" destId="{D6943CB4-4936-47F2-95A1-AF23F5F80F9F}" srcOrd="2" destOrd="0" parTransId="{AC0484A1-4D08-4348-A15D-D56DBE997A8D}" sibTransId="{BF8C8776-5DEB-458C-AA74-879DCE82C089}"/>
    <dgm:cxn modelId="{35B6A3F0-0EB1-4DD7-BE4E-FA6168890728}" srcId="{AD740CD5-D667-4741-BEF0-3D16827890A8}" destId="{22079534-59E0-48E0-BD38-425E444739A6}" srcOrd="1" destOrd="0" parTransId="{81AE16AE-785D-4AA4-9995-8B561ABE0864}" sibTransId="{7C445653-4239-45C0-9A67-D820F909B8EB}"/>
    <dgm:cxn modelId="{484CE2E1-B322-45D6-998B-34BCF7283D1D}" type="presParOf" srcId="{44C49A4A-7658-441D-93B0-E0268F707A2D}" destId="{B8B03B88-F161-4829-ACAE-9E09FCBE7054}" srcOrd="0" destOrd="0" presId="urn:microsoft.com/office/officeart/2005/8/layout/process4"/>
    <dgm:cxn modelId="{A7E8FEAC-86A1-47EB-8323-A844F3A19AA8}" type="presParOf" srcId="{B8B03B88-F161-4829-ACAE-9E09FCBE7054}" destId="{40955E8F-8333-409C-B6DE-3A63224A8EF2}" srcOrd="0" destOrd="0" presId="urn:microsoft.com/office/officeart/2005/8/layout/process4"/>
    <dgm:cxn modelId="{48F9F21D-C482-427E-8BDA-B2FF92528D6A}" type="presParOf" srcId="{44C49A4A-7658-441D-93B0-E0268F707A2D}" destId="{85B39B63-5FE1-4754-9102-308AB2649A53}" srcOrd="1" destOrd="0" presId="urn:microsoft.com/office/officeart/2005/8/layout/process4"/>
    <dgm:cxn modelId="{39D0199E-DC5F-4311-850C-BDB7F7FF7BEF}" type="presParOf" srcId="{44C49A4A-7658-441D-93B0-E0268F707A2D}" destId="{A40024D5-BC27-44C6-94EF-563A8EBB04A7}" srcOrd="2" destOrd="0" presId="urn:microsoft.com/office/officeart/2005/8/layout/process4"/>
    <dgm:cxn modelId="{63F10294-BFA7-4CF2-908C-F342535D08F7}" type="presParOf" srcId="{A40024D5-BC27-44C6-94EF-563A8EBB04A7}" destId="{582BE1A0-392D-4750-B429-8C90B938246B}" srcOrd="0" destOrd="0" presId="urn:microsoft.com/office/officeart/2005/8/layout/process4"/>
    <dgm:cxn modelId="{76AB7196-402A-4A5C-A1BA-FE9B2219BF8B}" type="presParOf" srcId="{44C49A4A-7658-441D-93B0-E0268F707A2D}" destId="{A3E7C584-D1E8-4260-89C3-E17A593938B2}" srcOrd="3" destOrd="0" presId="urn:microsoft.com/office/officeart/2005/8/layout/process4"/>
    <dgm:cxn modelId="{31E4405F-DFF4-4F7D-BD43-0429A91A568C}" type="presParOf" srcId="{44C49A4A-7658-441D-93B0-E0268F707A2D}" destId="{BB3ADCA3-7946-433C-8473-2B432E1E03F9}" srcOrd="4" destOrd="0" presId="urn:microsoft.com/office/officeart/2005/8/layout/process4"/>
    <dgm:cxn modelId="{E13746A0-6700-4ECB-A971-202D1B618AC8}" type="presParOf" srcId="{BB3ADCA3-7946-433C-8473-2B432E1E03F9}" destId="{E21C446B-0B56-46B3-BB19-F9F2BF5BA5F7}" srcOrd="0" destOrd="0" presId="urn:microsoft.com/office/officeart/2005/8/layout/process4"/>
    <dgm:cxn modelId="{D988121C-3A86-4B7D-BF28-69F64D4D4A7E}" type="presParOf" srcId="{44C49A4A-7658-441D-93B0-E0268F707A2D}" destId="{1B59726A-9E2E-4FEF-9E50-60AC70A7601C}" srcOrd="5" destOrd="0" presId="urn:microsoft.com/office/officeart/2005/8/layout/process4"/>
    <dgm:cxn modelId="{D7D306F4-90AC-4455-8EE9-EA262BF01192}" type="presParOf" srcId="{44C49A4A-7658-441D-93B0-E0268F707A2D}" destId="{38989465-822E-4606-9E4F-3C36B69CBF74}" srcOrd="6" destOrd="0" presId="urn:microsoft.com/office/officeart/2005/8/layout/process4"/>
    <dgm:cxn modelId="{CEF7D57B-4FEC-4F89-99AF-8FEB1B793789}" type="presParOf" srcId="{38989465-822E-4606-9E4F-3C36B69CBF74}" destId="{A18031D1-0BC6-479C-8A42-62F8655A140A}" srcOrd="0" destOrd="0" presId="urn:microsoft.com/office/officeart/2005/8/layout/process4"/>
    <dgm:cxn modelId="{694B8AE1-FC3C-46B0-9633-AB34F6540D7E}" type="presParOf" srcId="{44C49A4A-7658-441D-93B0-E0268F707A2D}" destId="{8183A2F2-56C0-4788-81DE-E0D6FFCB6BD4}" srcOrd="7" destOrd="0" presId="urn:microsoft.com/office/officeart/2005/8/layout/process4"/>
    <dgm:cxn modelId="{37F28F18-AD3A-4765-A060-2F41DA478FFB}" type="presParOf" srcId="{44C49A4A-7658-441D-93B0-E0268F707A2D}" destId="{6C2BA398-0BE9-445F-BF33-34B78CEAA38B}" srcOrd="8" destOrd="0" presId="urn:microsoft.com/office/officeart/2005/8/layout/process4"/>
    <dgm:cxn modelId="{6194C1D4-4938-440C-919C-2FB01A40FB43}" type="presParOf" srcId="{6C2BA398-0BE9-445F-BF33-34B78CEAA38B}" destId="{9077AEF5-1817-4952-B261-359EF5D1E7E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AA8C2C-DF75-475D-BA9E-BD5AC2021FE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389E32CD-45F0-46A3-9550-6FE9F7F7667A}">
      <dgm:prSet custT="1"/>
      <dgm:spPr/>
      <dgm:t>
        <a:bodyPr/>
        <a:lstStyle/>
        <a:p>
          <a:r>
            <a:rPr lang="en-AU" sz="1400" b="1" dirty="0"/>
            <a:t>Operating principles re community engagement:</a:t>
          </a:r>
          <a:endParaRPr lang="en-US" sz="1400" b="1" dirty="0"/>
        </a:p>
      </dgm:t>
    </dgm:pt>
    <dgm:pt modelId="{3926E8B0-2F4D-48D5-887F-968A2DD0216D}" type="parTrans" cxnId="{6F27EA0E-1006-47CF-A8C6-9383EA57DAFB}">
      <dgm:prSet/>
      <dgm:spPr/>
      <dgm:t>
        <a:bodyPr/>
        <a:lstStyle/>
        <a:p>
          <a:endParaRPr lang="en-US" sz="1400" b="1"/>
        </a:p>
      </dgm:t>
    </dgm:pt>
    <dgm:pt modelId="{AD1EA8FC-F9AC-40D6-8A52-E35AF76C712C}" type="sibTrans" cxnId="{6F27EA0E-1006-47CF-A8C6-9383EA57DAFB}">
      <dgm:prSet/>
      <dgm:spPr/>
      <dgm:t>
        <a:bodyPr/>
        <a:lstStyle/>
        <a:p>
          <a:endParaRPr lang="en-US" sz="1400" b="1"/>
        </a:p>
      </dgm:t>
    </dgm:pt>
    <dgm:pt modelId="{B1F33803-E239-4891-85EE-C3E694A5CD6F}">
      <dgm:prSet custT="1"/>
      <dgm:spPr/>
      <dgm:t>
        <a:bodyPr/>
        <a:lstStyle/>
        <a:p>
          <a:r>
            <a:rPr lang="en-AU" sz="1400" b="1" dirty="0"/>
            <a:t>Open and transparent</a:t>
          </a:r>
          <a:endParaRPr lang="en-US" sz="1400" b="1" dirty="0"/>
        </a:p>
      </dgm:t>
    </dgm:pt>
    <dgm:pt modelId="{C38B8CC6-AB54-4E86-8F54-5E8C0D0AC320}" type="parTrans" cxnId="{3FB457DE-A4B9-4162-BDE4-8A22D7A4E787}">
      <dgm:prSet/>
      <dgm:spPr/>
      <dgm:t>
        <a:bodyPr/>
        <a:lstStyle/>
        <a:p>
          <a:endParaRPr lang="en-US" sz="1400" b="1"/>
        </a:p>
      </dgm:t>
    </dgm:pt>
    <dgm:pt modelId="{4BB8FBE9-5AC1-4EE0-8493-43834AA3BEBA}" type="sibTrans" cxnId="{3FB457DE-A4B9-4162-BDE4-8A22D7A4E787}">
      <dgm:prSet/>
      <dgm:spPr/>
      <dgm:t>
        <a:bodyPr/>
        <a:lstStyle/>
        <a:p>
          <a:endParaRPr lang="en-US" sz="1400" b="1"/>
        </a:p>
      </dgm:t>
    </dgm:pt>
    <dgm:pt modelId="{33E0361D-94EB-4513-AD00-FD95CA9B4EC6}">
      <dgm:prSet custT="1"/>
      <dgm:spPr/>
      <dgm:t>
        <a:bodyPr/>
        <a:lstStyle/>
        <a:p>
          <a:r>
            <a:rPr lang="en-AU" sz="1400" b="1" dirty="0"/>
            <a:t>Accessible</a:t>
          </a:r>
          <a:endParaRPr lang="en-US" sz="1400" b="1" dirty="0"/>
        </a:p>
      </dgm:t>
    </dgm:pt>
    <dgm:pt modelId="{780A620E-9376-47BD-BE85-B93EFD0E550A}" type="parTrans" cxnId="{0299B522-F288-4DEA-9037-E343430D0C7B}">
      <dgm:prSet/>
      <dgm:spPr/>
      <dgm:t>
        <a:bodyPr/>
        <a:lstStyle/>
        <a:p>
          <a:endParaRPr lang="en-US" sz="1400" b="1"/>
        </a:p>
      </dgm:t>
    </dgm:pt>
    <dgm:pt modelId="{066217BD-1A45-4FD0-94C2-26832907BBE8}" type="sibTrans" cxnId="{0299B522-F288-4DEA-9037-E343430D0C7B}">
      <dgm:prSet/>
      <dgm:spPr/>
      <dgm:t>
        <a:bodyPr/>
        <a:lstStyle/>
        <a:p>
          <a:endParaRPr lang="en-US" sz="1400" b="1"/>
        </a:p>
      </dgm:t>
    </dgm:pt>
    <dgm:pt modelId="{251D2975-C607-484E-AA90-802A41D8DE92}">
      <dgm:prSet custT="1"/>
      <dgm:spPr/>
      <dgm:t>
        <a:bodyPr/>
        <a:lstStyle/>
        <a:p>
          <a:r>
            <a:rPr lang="en-AU" sz="1400" b="1" dirty="0"/>
            <a:t>Relationship consolidation and connections at multiple scales</a:t>
          </a:r>
          <a:endParaRPr lang="en-US" sz="1400" b="1" dirty="0"/>
        </a:p>
      </dgm:t>
    </dgm:pt>
    <dgm:pt modelId="{F95BB2C9-C091-4DB3-948E-99D27C36119C}" type="parTrans" cxnId="{96F6CDF3-37F3-416A-88E5-22812B700E4D}">
      <dgm:prSet/>
      <dgm:spPr/>
      <dgm:t>
        <a:bodyPr/>
        <a:lstStyle/>
        <a:p>
          <a:endParaRPr lang="en-US" sz="1400" b="1"/>
        </a:p>
      </dgm:t>
    </dgm:pt>
    <dgm:pt modelId="{D43EE691-3182-4475-86CF-329436DAF58A}" type="sibTrans" cxnId="{96F6CDF3-37F3-416A-88E5-22812B700E4D}">
      <dgm:prSet/>
      <dgm:spPr/>
      <dgm:t>
        <a:bodyPr/>
        <a:lstStyle/>
        <a:p>
          <a:endParaRPr lang="en-US" sz="1400" b="1"/>
        </a:p>
      </dgm:t>
    </dgm:pt>
    <dgm:pt modelId="{C9600FA2-603C-400E-9814-77B35D83E72E}">
      <dgm:prSet custT="1"/>
      <dgm:spPr/>
      <dgm:t>
        <a:bodyPr/>
        <a:lstStyle/>
        <a:p>
          <a:r>
            <a:rPr lang="en-AU" sz="1400" b="1" dirty="0"/>
            <a:t>Continuous feedback loops</a:t>
          </a:r>
          <a:endParaRPr lang="en-US" sz="1400" b="1" dirty="0"/>
        </a:p>
      </dgm:t>
    </dgm:pt>
    <dgm:pt modelId="{62CBB215-D9D1-4D86-84D9-3B4E563C4E5B}" type="parTrans" cxnId="{FFC272A8-954D-4DD8-8B9F-B8C5A7624E64}">
      <dgm:prSet/>
      <dgm:spPr/>
      <dgm:t>
        <a:bodyPr/>
        <a:lstStyle/>
        <a:p>
          <a:endParaRPr lang="en-US" sz="1400" b="1"/>
        </a:p>
      </dgm:t>
    </dgm:pt>
    <dgm:pt modelId="{32B44CF6-A660-4F06-8ACB-7BA42BFC07EB}" type="sibTrans" cxnId="{FFC272A8-954D-4DD8-8B9F-B8C5A7624E64}">
      <dgm:prSet/>
      <dgm:spPr/>
      <dgm:t>
        <a:bodyPr/>
        <a:lstStyle/>
        <a:p>
          <a:endParaRPr lang="en-US" sz="1400" b="1"/>
        </a:p>
      </dgm:t>
    </dgm:pt>
    <dgm:pt modelId="{1547ED9E-ACAF-4FEB-95B0-42B856B66C79}">
      <dgm:prSet custT="1"/>
      <dgm:spPr/>
      <dgm:t>
        <a:bodyPr/>
        <a:lstStyle/>
        <a:p>
          <a:r>
            <a:rPr lang="en-AU" sz="1400" b="1" dirty="0"/>
            <a:t>Being flexible</a:t>
          </a:r>
          <a:endParaRPr lang="en-US" sz="1400" b="1" dirty="0"/>
        </a:p>
      </dgm:t>
    </dgm:pt>
    <dgm:pt modelId="{4C17E408-B33B-4320-B539-575D7D00EC6D}" type="parTrans" cxnId="{2863E0F3-F1A4-4CAD-9C10-152FCFACDC30}">
      <dgm:prSet/>
      <dgm:spPr/>
      <dgm:t>
        <a:bodyPr/>
        <a:lstStyle/>
        <a:p>
          <a:endParaRPr lang="en-US" sz="1400" b="1"/>
        </a:p>
      </dgm:t>
    </dgm:pt>
    <dgm:pt modelId="{0B8B066E-2FC9-40C3-ADBD-BD48C7C7347A}" type="sibTrans" cxnId="{2863E0F3-F1A4-4CAD-9C10-152FCFACDC30}">
      <dgm:prSet/>
      <dgm:spPr/>
      <dgm:t>
        <a:bodyPr/>
        <a:lstStyle/>
        <a:p>
          <a:endParaRPr lang="en-US" sz="1400" b="1"/>
        </a:p>
      </dgm:t>
    </dgm:pt>
    <dgm:pt modelId="{4D2FB019-A3CE-43B3-A09B-80F17C860DAA}">
      <dgm:prSet custT="1"/>
      <dgm:spPr/>
      <dgm:t>
        <a:bodyPr/>
        <a:lstStyle/>
        <a:p>
          <a:r>
            <a:rPr lang="en-AU" sz="1400" b="1" dirty="0"/>
            <a:t>Open to other perspectives/views (culturally appropriate)</a:t>
          </a:r>
          <a:endParaRPr lang="en-US" sz="1400" b="1" dirty="0"/>
        </a:p>
      </dgm:t>
    </dgm:pt>
    <dgm:pt modelId="{1AB9CBCB-6607-40BC-9E37-13275102DE7B}" type="parTrans" cxnId="{4070ED5C-5AF3-4148-90D8-C99A414B345E}">
      <dgm:prSet/>
      <dgm:spPr/>
      <dgm:t>
        <a:bodyPr/>
        <a:lstStyle/>
        <a:p>
          <a:endParaRPr lang="en-US" sz="1400" b="1"/>
        </a:p>
      </dgm:t>
    </dgm:pt>
    <dgm:pt modelId="{A54AA415-0E09-4EC1-A9A1-D1B316F00CE0}" type="sibTrans" cxnId="{4070ED5C-5AF3-4148-90D8-C99A414B345E}">
      <dgm:prSet/>
      <dgm:spPr/>
      <dgm:t>
        <a:bodyPr/>
        <a:lstStyle/>
        <a:p>
          <a:endParaRPr lang="en-US" sz="1400" b="1"/>
        </a:p>
      </dgm:t>
    </dgm:pt>
    <dgm:pt modelId="{613F658D-31E3-4223-8F8F-E4507BBA7B2E}">
      <dgm:prSet custT="1"/>
      <dgm:spPr/>
      <dgm:t>
        <a:bodyPr/>
        <a:lstStyle/>
        <a:p>
          <a:r>
            <a:rPr lang="en-AU" sz="1400" b="1" dirty="0">
              <a:solidFill>
                <a:schemeClr val="bg1"/>
              </a:solidFill>
            </a:rPr>
            <a:t>Acknowledge diversity</a:t>
          </a:r>
          <a:endParaRPr lang="en-US" sz="1400" b="1" dirty="0">
            <a:solidFill>
              <a:schemeClr val="bg1"/>
            </a:solidFill>
          </a:endParaRPr>
        </a:p>
      </dgm:t>
    </dgm:pt>
    <dgm:pt modelId="{9192E047-E41F-41C5-B025-20B999333DC3}" type="parTrans" cxnId="{1323C21D-0FBA-4D0C-95B5-440F6569C52A}">
      <dgm:prSet/>
      <dgm:spPr/>
      <dgm:t>
        <a:bodyPr/>
        <a:lstStyle/>
        <a:p>
          <a:endParaRPr lang="en-US" sz="1400" b="1"/>
        </a:p>
      </dgm:t>
    </dgm:pt>
    <dgm:pt modelId="{455F373D-6FE2-4E15-BA15-1C56554154C9}" type="sibTrans" cxnId="{1323C21D-0FBA-4D0C-95B5-440F6569C52A}">
      <dgm:prSet/>
      <dgm:spPr/>
      <dgm:t>
        <a:bodyPr/>
        <a:lstStyle/>
        <a:p>
          <a:endParaRPr lang="en-US" sz="1400" b="1"/>
        </a:p>
      </dgm:t>
    </dgm:pt>
    <dgm:pt modelId="{5D420673-458B-4AA2-9AB8-8BB70A76F8AB}">
      <dgm:prSet custT="1"/>
      <dgm:spPr/>
      <dgm:t>
        <a:bodyPr/>
        <a:lstStyle/>
        <a:p>
          <a:r>
            <a:rPr lang="en-AU" sz="1400" b="1" dirty="0"/>
            <a:t>Due diligence</a:t>
          </a:r>
          <a:endParaRPr lang="en-US" sz="1400" b="1" dirty="0"/>
        </a:p>
      </dgm:t>
    </dgm:pt>
    <dgm:pt modelId="{95DEAA97-19B0-4380-81BC-EAF798F78710}" type="parTrans" cxnId="{F7A0D8FB-D684-4901-8B1E-2847DE969B76}">
      <dgm:prSet/>
      <dgm:spPr/>
      <dgm:t>
        <a:bodyPr/>
        <a:lstStyle/>
        <a:p>
          <a:endParaRPr lang="en-US" sz="1400" b="1"/>
        </a:p>
      </dgm:t>
    </dgm:pt>
    <dgm:pt modelId="{A62DAB53-10A7-4049-B046-EAE14277062B}" type="sibTrans" cxnId="{F7A0D8FB-D684-4901-8B1E-2847DE969B76}">
      <dgm:prSet/>
      <dgm:spPr/>
      <dgm:t>
        <a:bodyPr/>
        <a:lstStyle/>
        <a:p>
          <a:endParaRPr lang="en-US" sz="1400" b="1"/>
        </a:p>
      </dgm:t>
    </dgm:pt>
    <dgm:pt modelId="{0410C98A-ADE5-4F53-BAAA-0AC243C37273}">
      <dgm:prSet custT="1"/>
      <dgm:spPr/>
      <dgm:t>
        <a:bodyPr/>
        <a:lstStyle/>
        <a:p>
          <a:r>
            <a:rPr lang="en-AU" sz="1400" b="1" dirty="0"/>
            <a:t>Relevance to demographic</a:t>
          </a:r>
          <a:endParaRPr lang="en-US" sz="1400" b="1" dirty="0"/>
        </a:p>
      </dgm:t>
    </dgm:pt>
    <dgm:pt modelId="{7FA8FC7D-2057-42A4-AA02-E4FD5E0DBE5E}" type="parTrans" cxnId="{FC059FB2-9F09-4298-A4B1-550FD2C3C690}">
      <dgm:prSet/>
      <dgm:spPr/>
      <dgm:t>
        <a:bodyPr/>
        <a:lstStyle/>
        <a:p>
          <a:endParaRPr lang="en-US" sz="1400" b="1"/>
        </a:p>
      </dgm:t>
    </dgm:pt>
    <dgm:pt modelId="{0AAFF147-5F33-4625-A6EC-B26B8701C342}" type="sibTrans" cxnId="{FC059FB2-9F09-4298-A4B1-550FD2C3C690}">
      <dgm:prSet/>
      <dgm:spPr/>
      <dgm:t>
        <a:bodyPr/>
        <a:lstStyle/>
        <a:p>
          <a:endParaRPr lang="en-US" sz="1400" b="1"/>
        </a:p>
      </dgm:t>
    </dgm:pt>
    <dgm:pt modelId="{17402A3F-1360-43BC-9CD6-FA2096BDC57C}">
      <dgm:prSet custT="1"/>
      <dgm:spPr/>
      <dgm:t>
        <a:bodyPr/>
        <a:lstStyle/>
        <a:p>
          <a:r>
            <a:rPr lang="en-AU" sz="1400" b="1" dirty="0"/>
            <a:t>Appeals process</a:t>
          </a:r>
          <a:endParaRPr lang="en-US" sz="1400" b="1" dirty="0"/>
        </a:p>
      </dgm:t>
    </dgm:pt>
    <dgm:pt modelId="{870C7AE8-2571-4BA3-9449-F783AECE2F24}" type="parTrans" cxnId="{CA9E7F63-7D1E-4C6C-B1C6-729A2382717B}">
      <dgm:prSet/>
      <dgm:spPr/>
      <dgm:t>
        <a:bodyPr/>
        <a:lstStyle/>
        <a:p>
          <a:endParaRPr lang="en-US" sz="1400" b="1"/>
        </a:p>
      </dgm:t>
    </dgm:pt>
    <dgm:pt modelId="{981269DC-5EC7-4F45-9A24-73C45F041849}" type="sibTrans" cxnId="{CA9E7F63-7D1E-4C6C-B1C6-729A2382717B}">
      <dgm:prSet/>
      <dgm:spPr/>
      <dgm:t>
        <a:bodyPr/>
        <a:lstStyle/>
        <a:p>
          <a:endParaRPr lang="en-US" sz="1400" b="1"/>
        </a:p>
      </dgm:t>
    </dgm:pt>
    <dgm:pt modelId="{0C1FF21C-ECF6-4141-88F6-6F8499E48045}">
      <dgm:prSet custT="1"/>
      <dgm:spPr/>
      <dgm:t>
        <a:bodyPr/>
        <a:lstStyle/>
        <a:p>
          <a:r>
            <a:rPr lang="en-AU" sz="1400" b="1" dirty="0"/>
            <a:t>Independent</a:t>
          </a:r>
          <a:endParaRPr lang="en-US" sz="1400" b="1" dirty="0"/>
        </a:p>
      </dgm:t>
    </dgm:pt>
    <dgm:pt modelId="{D3CC2056-9935-40D2-8138-F05CC85D61D5}" type="parTrans" cxnId="{CBFB91E0-24FC-4A91-A5A6-E9E6EF5F4EAE}">
      <dgm:prSet/>
      <dgm:spPr/>
      <dgm:t>
        <a:bodyPr/>
        <a:lstStyle/>
        <a:p>
          <a:endParaRPr lang="en-US" sz="1400" b="1"/>
        </a:p>
      </dgm:t>
    </dgm:pt>
    <dgm:pt modelId="{66DA7DD7-B6D7-4224-A05D-9DAE20FCA4DD}" type="sibTrans" cxnId="{CBFB91E0-24FC-4A91-A5A6-E9E6EF5F4EAE}">
      <dgm:prSet/>
      <dgm:spPr/>
      <dgm:t>
        <a:bodyPr/>
        <a:lstStyle/>
        <a:p>
          <a:endParaRPr lang="en-US" sz="1400" b="1"/>
        </a:p>
      </dgm:t>
    </dgm:pt>
    <dgm:pt modelId="{AF50E85F-2795-4317-B797-BABE4994F3AB}">
      <dgm:prSet custT="1"/>
      <dgm:spPr/>
      <dgm:t>
        <a:bodyPr/>
        <a:lstStyle/>
        <a:p>
          <a:r>
            <a:rPr lang="en-AU" sz="1400" b="1" dirty="0"/>
            <a:t>Open ended questions, unbiased questions</a:t>
          </a:r>
          <a:endParaRPr lang="en-US" sz="1400" b="1" dirty="0"/>
        </a:p>
      </dgm:t>
    </dgm:pt>
    <dgm:pt modelId="{13B4A681-A1AB-452D-A627-3AFE64AC70D1}" type="parTrans" cxnId="{6C04018B-1E29-4E92-92C7-2818E478F9EC}">
      <dgm:prSet/>
      <dgm:spPr/>
      <dgm:t>
        <a:bodyPr/>
        <a:lstStyle/>
        <a:p>
          <a:endParaRPr lang="en-US" sz="1400" b="1"/>
        </a:p>
      </dgm:t>
    </dgm:pt>
    <dgm:pt modelId="{98B60BD6-D0E0-4CFA-A0A1-F788ACF51DBA}" type="sibTrans" cxnId="{6C04018B-1E29-4E92-92C7-2818E478F9EC}">
      <dgm:prSet/>
      <dgm:spPr/>
      <dgm:t>
        <a:bodyPr/>
        <a:lstStyle/>
        <a:p>
          <a:endParaRPr lang="en-US" sz="1400" b="1"/>
        </a:p>
      </dgm:t>
    </dgm:pt>
    <dgm:pt modelId="{CE6E23D5-3871-48C6-8CAF-5292C38846E5}" type="pres">
      <dgm:prSet presAssocID="{D7AA8C2C-DF75-475D-BA9E-BD5AC2021FEB}" presName="diagram" presStyleCnt="0">
        <dgm:presLayoutVars>
          <dgm:dir/>
          <dgm:resizeHandles val="exact"/>
        </dgm:presLayoutVars>
      </dgm:prSet>
      <dgm:spPr/>
    </dgm:pt>
    <dgm:pt modelId="{260F5810-3890-4C78-BD13-60E4E38E74BD}" type="pres">
      <dgm:prSet presAssocID="{389E32CD-45F0-46A3-9550-6FE9F7F7667A}" presName="node" presStyleLbl="node1" presStyleIdx="0" presStyleCnt="13">
        <dgm:presLayoutVars>
          <dgm:bulletEnabled val="1"/>
        </dgm:presLayoutVars>
      </dgm:prSet>
      <dgm:spPr/>
    </dgm:pt>
    <dgm:pt modelId="{686E36F7-AD76-477F-8323-9575DCAD39C1}" type="pres">
      <dgm:prSet presAssocID="{AD1EA8FC-F9AC-40D6-8A52-E35AF76C712C}" presName="sibTrans" presStyleCnt="0"/>
      <dgm:spPr/>
    </dgm:pt>
    <dgm:pt modelId="{6D560CE1-4575-4CC6-8F1B-6872DBA45430}" type="pres">
      <dgm:prSet presAssocID="{B1F33803-E239-4891-85EE-C3E694A5CD6F}" presName="node" presStyleLbl="node1" presStyleIdx="1" presStyleCnt="13">
        <dgm:presLayoutVars>
          <dgm:bulletEnabled val="1"/>
        </dgm:presLayoutVars>
      </dgm:prSet>
      <dgm:spPr/>
    </dgm:pt>
    <dgm:pt modelId="{8B73D664-F9C3-4263-BC42-50FF945602A2}" type="pres">
      <dgm:prSet presAssocID="{4BB8FBE9-5AC1-4EE0-8493-43834AA3BEBA}" presName="sibTrans" presStyleCnt="0"/>
      <dgm:spPr/>
    </dgm:pt>
    <dgm:pt modelId="{CDCA0429-9F35-4119-92D2-5DE942573B14}" type="pres">
      <dgm:prSet presAssocID="{33E0361D-94EB-4513-AD00-FD95CA9B4EC6}" presName="node" presStyleLbl="node1" presStyleIdx="2" presStyleCnt="13">
        <dgm:presLayoutVars>
          <dgm:bulletEnabled val="1"/>
        </dgm:presLayoutVars>
      </dgm:prSet>
      <dgm:spPr/>
    </dgm:pt>
    <dgm:pt modelId="{2A69CE63-0619-48A6-931D-E86096FEF6F7}" type="pres">
      <dgm:prSet presAssocID="{066217BD-1A45-4FD0-94C2-26832907BBE8}" presName="sibTrans" presStyleCnt="0"/>
      <dgm:spPr/>
    </dgm:pt>
    <dgm:pt modelId="{ABA53E9D-A543-4628-B911-8318864C513A}" type="pres">
      <dgm:prSet presAssocID="{251D2975-C607-484E-AA90-802A41D8DE92}" presName="node" presStyleLbl="node1" presStyleIdx="3" presStyleCnt="13">
        <dgm:presLayoutVars>
          <dgm:bulletEnabled val="1"/>
        </dgm:presLayoutVars>
      </dgm:prSet>
      <dgm:spPr/>
    </dgm:pt>
    <dgm:pt modelId="{9C360688-DE20-4E4A-983B-9E5258344897}" type="pres">
      <dgm:prSet presAssocID="{D43EE691-3182-4475-86CF-329436DAF58A}" presName="sibTrans" presStyleCnt="0"/>
      <dgm:spPr/>
    </dgm:pt>
    <dgm:pt modelId="{E491F7A3-1522-4B9F-813A-C36E6B5B7960}" type="pres">
      <dgm:prSet presAssocID="{C9600FA2-603C-400E-9814-77B35D83E72E}" presName="node" presStyleLbl="node1" presStyleIdx="4" presStyleCnt="13">
        <dgm:presLayoutVars>
          <dgm:bulletEnabled val="1"/>
        </dgm:presLayoutVars>
      </dgm:prSet>
      <dgm:spPr/>
    </dgm:pt>
    <dgm:pt modelId="{3F06219B-1EC4-4659-A8A2-2416F4626CCF}" type="pres">
      <dgm:prSet presAssocID="{32B44CF6-A660-4F06-8ACB-7BA42BFC07EB}" presName="sibTrans" presStyleCnt="0"/>
      <dgm:spPr/>
    </dgm:pt>
    <dgm:pt modelId="{141C6221-96FC-441F-B3DE-B0F098D9895D}" type="pres">
      <dgm:prSet presAssocID="{1547ED9E-ACAF-4FEB-95B0-42B856B66C79}" presName="node" presStyleLbl="node1" presStyleIdx="5" presStyleCnt="13">
        <dgm:presLayoutVars>
          <dgm:bulletEnabled val="1"/>
        </dgm:presLayoutVars>
      </dgm:prSet>
      <dgm:spPr/>
    </dgm:pt>
    <dgm:pt modelId="{CAC6C5AC-1038-4E92-9399-03E7B9A9749D}" type="pres">
      <dgm:prSet presAssocID="{0B8B066E-2FC9-40C3-ADBD-BD48C7C7347A}" presName="sibTrans" presStyleCnt="0"/>
      <dgm:spPr/>
    </dgm:pt>
    <dgm:pt modelId="{60431F1B-C2BC-47CE-B187-64691FD89D81}" type="pres">
      <dgm:prSet presAssocID="{4D2FB019-A3CE-43B3-A09B-80F17C860DAA}" presName="node" presStyleLbl="node1" presStyleIdx="6" presStyleCnt="13">
        <dgm:presLayoutVars>
          <dgm:bulletEnabled val="1"/>
        </dgm:presLayoutVars>
      </dgm:prSet>
      <dgm:spPr/>
    </dgm:pt>
    <dgm:pt modelId="{000E69E1-64E2-452D-AE37-009299F47D48}" type="pres">
      <dgm:prSet presAssocID="{A54AA415-0E09-4EC1-A9A1-D1B316F00CE0}" presName="sibTrans" presStyleCnt="0"/>
      <dgm:spPr/>
    </dgm:pt>
    <dgm:pt modelId="{EA6C3DFC-D56A-4058-931B-F7366A6AF1DA}" type="pres">
      <dgm:prSet presAssocID="{613F658D-31E3-4223-8F8F-E4507BBA7B2E}" presName="node" presStyleLbl="node1" presStyleIdx="7" presStyleCnt="13">
        <dgm:presLayoutVars>
          <dgm:bulletEnabled val="1"/>
        </dgm:presLayoutVars>
      </dgm:prSet>
      <dgm:spPr/>
    </dgm:pt>
    <dgm:pt modelId="{27FCB4B1-3FCC-4DE8-BF68-2B2680BA148B}" type="pres">
      <dgm:prSet presAssocID="{455F373D-6FE2-4E15-BA15-1C56554154C9}" presName="sibTrans" presStyleCnt="0"/>
      <dgm:spPr/>
    </dgm:pt>
    <dgm:pt modelId="{26601BF8-0BD9-4CCA-A6F4-ECCC6C73F7C7}" type="pres">
      <dgm:prSet presAssocID="{5D420673-458B-4AA2-9AB8-8BB70A76F8AB}" presName="node" presStyleLbl="node1" presStyleIdx="8" presStyleCnt="13">
        <dgm:presLayoutVars>
          <dgm:bulletEnabled val="1"/>
        </dgm:presLayoutVars>
      </dgm:prSet>
      <dgm:spPr/>
    </dgm:pt>
    <dgm:pt modelId="{90640116-4E1F-4626-865C-21801226A71C}" type="pres">
      <dgm:prSet presAssocID="{A62DAB53-10A7-4049-B046-EAE14277062B}" presName="sibTrans" presStyleCnt="0"/>
      <dgm:spPr/>
    </dgm:pt>
    <dgm:pt modelId="{9F581D39-8BA9-4C56-83D9-A660314F7FB3}" type="pres">
      <dgm:prSet presAssocID="{0410C98A-ADE5-4F53-BAAA-0AC243C37273}" presName="node" presStyleLbl="node1" presStyleIdx="9" presStyleCnt="13">
        <dgm:presLayoutVars>
          <dgm:bulletEnabled val="1"/>
        </dgm:presLayoutVars>
      </dgm:prSet>
      <dgm:spPr/>
    </dgm:pt>
    <dgm:pt modelId="{425ED806-60F0-4823-8286-C5682083604F}" type="pres">
      <dgm:prSet presAssocID="{0AAFF147-5F33-4625-A6EC-B26B8701C342}" presName="sibTrans" presStyleCnt="0"/>
      <dgm:spPr/>
    </dgm:pt>
    <dgm:pt modelId="{6CB6DA1E-B30D-434B-B5C1-89D122D99735}" type="pres">
      <dgm:prSet presAssocID="{17402A3F-1360-43BC-9CD6-FA2096BDC57C}" presName="node" presStyleLbl="node1" presStyleIdx="10" presStyleCnt="13">
        <dgm:presLayoutVars>
          <dgm:bulletEnabled val="1"/>
        </dgm:presLayoutVars>
      </dgm:prSet>
      <dgm:spPr/>
    </dgm:pt>
    <dgm:pt modelId="{8E8B1FBC-7887-4B54-AEAC-4E4BD84C8272}" type="pres">
      <dgm:prSet presAssocID="{981269DC-5EC7-4F45-9A24-73C45F041849}" presName="sibTrans" presStyleCnt="0"/>
      <dgm:spPr/>
    </dgm:pt>
    <dgm:pt modelId="{4EE574DA-3535-4C27-BFF7-BC5ED35007EF}" type="pres">
      <dgm:prSet presAssocID="{0C1FF21C-ECF6-4141-88F6-6F8499E48045}" presName="node" presStyleLbl="node1" presStyleIdx="11" presStyleCnt="13">
        <dgm:presLayoutVars>
          <dgm:bulletEnabled val="1"/>
        </dgm:presLayoutVars>
      </dgm:prSet>
      <dgm:spPr/>
    </dgm:pt>
    <dgm:pt modelId="{5001E0C6-CD3E-4EB7-8E06-A6AFEEE850A0}" type="pres">
      <dgm:prSet presAssocID="{66DA7DD7-B6D7-4224-A05D-9DAE20FCA4DD}" presName="sibTrans" presStyleCnt="0"/>
      <dgm:spPr/>
    </dgm:pt>
    <dgm:pt modelId="{0B3216D1-2391-4347-B0AC-2767A964022E}" type="pres">
      <dgm:prSet presAssocID="{AF50E85F-2795-4317-B797-BABE4994F3AB}" presName="node" presStyleLbl="node1" presStyleIdx="12" presStyleCnt="13">
        <dgm:presLayoutVars>
          <dgm:bulletEnabled val="1"/>
        </dgm:presLayoutVars>
      </dgm:prSet>
      <dgm:spPr/>
    </dgm:pt>
  </dgm:ptLst>
  <dgm:cxnLst>
    <dgm:cxn modelId="{473EDD05-BE5F-4747-83DE-7951246B9B19}" type="presOf" srcId="{0C1FF21C-ECF6-4141-88F6-6F8499E48045}" destId="{4EE574DA-3535-4C27-BFF7-BC5ED35007EF}" srcOrd="0" destOrd="0" presId="urn:microsoft.com/office/officeart/2005/8/layout/default"/>
    <dgm:cxn modelId="{6F27EA0E-1006-47CF-A8C6-9383EA57DAFB}" srcId="{D7AA8C2C-DF75-475D-BA9E-BD5AC2021FEB}" destId="{389E32CD-45F0-46A3-9550-6FE9F7F7667A}" srcOrd="0" destOrd="0" parTransId="{3926E8B0-2F4D-48D5-887F-968A2DD0216D}" sibTransId="{AD1EA8FC-F9AC-40D6-8A52-E35AF76C712C}"/>
    <dgm:cxn modelId="{62C1FD15-040C-44E5-977F-50E31D369330}" type="presOf" srcId="{17402A3F-1360-43BC-9CD6-FA2096BDC57C}" destId="{6CB6DA1E-B30D-434B-B5C1-89D122D99735}" srcOrd="0" destOrd="0" presId="urn:microsoft.com/office/officeart/2005/8/layout/default"/>
    <dgm:cxn modelId="{1323C21D-0FBA-4D0C-95B5-440F6569C52A}" srcId="{D7AA8C2C-DF75-475D-BA9E-BD5AC2021FEB}" destId="{613F658D-31E3-4223-8F8F-E4507BBA7B2E}" srcOrd="7" destOrd="0" parTransId="{9192E047-E41F-41C5-B025-20B999333DC3}" sibTransId="{455F373D-6FE2-4E15-BA15-1C56554154C9}"/>
    <dgm:cxn modelId="{0299B522-F288-4DEA-9037-E343430D0C7B}" srcId="{D7AA8C2C-DF75-475D-BA9E-BD5AC2021FEB}" destId="{33E0361D-94EB-4513-AD00-FD95CA9B4EC6}" srcOrd="2" destOrd="0" parTransId="{780A620E-9376-47BD-BE85-B93EFD0E550A}" sibTransId="{066217BD-1A45-4FD0-94C2-26832907BBE8}"/>
    <dgm:cxn modelId="{04652B24-2504-4B69-826A-338F7E2C0B87}" type="presOf" srcId="{4D2FB019-A3CE-43B3-A09B-80F17C860DAA}" destId="{60431F1B-C2BC-47CE-B187-64691FD89D81}" srcOrd="0" destOrd="0" presId="urn:microsoft.com/office/officeart/2005/8/layout/default"/>
    <dgm:cxn modelId="{A3442330-1DB3-4591-B659-07CE17787976}" type="presOf" srcId="{D7AA8C2C-DF75-475D-BA9E-BD5AC2021FEB}" destId="{CE6E23D5-3871-48C6-8CAF-5292C38846E5}" srcOrd="0" destOrd="0" presId="urn:microsoft.com/office/officeart/2005/8/layout/default"/>
    <dgm:cxn modelId="{4070ED5C-5AF3-4148-90D8-C99A414B345E}" srcId="{D7AA8C2C-DF75-475D-BA9E-BD5AC2021FEB}" destId="{4D2FB019-A3CE-43B3-A09B-80F17C860DAA}" srcOrd="6" destOrd="0" parTransId="{1AB9CBCB-6607-40BC-9E37-13275102DE7B}" sibTransId="{A54AA415-0E09-4EC1-A9A1-D1B316F00CE0}"/>
    <dgm:cxn modelId="{1117A542-A063-4B71-91BD-CF757712F6C2}" type="presOf" srcId="{1547ED9E-ACAF-4FEB-95B0-42B856B66C79}" destId="{141C6221-96FC-441F-B3DE-B0F098D9895D}" srcOrd="0" destOrd="0" presId="urn:microsoft.com/office/officeart/2005/8/layout/default"/>
    <dgm:cxn modelId="{CA9E7F63-7D1E-4C6C-B1C6-729A2382717B}" srcId="{D7AA8C2C-DF75-475D-BA9E-BD5AC2021FEB}" destId="{17402A3F-1360-43BC-9CD6-FA2096BDC57C}" srcOrd="10" destOrd="0" parTransId="{870C7AE8-2571-4BA3-9449-F783AECE2F24}" sibTransId="{981269DC-5EC7-4F45-9A24-73C45F041849}"/>
    <dgm:cxn modelId="{4431957E-A0EB-4862-BE8A-985334D4A9B1}" type="presOf" srcId="{251D2975-C607-484E-AA90-802A41D8DE92}" destId="{ABA53E9D-A543-4628-B911-8318864C513A}" srcOrd="0" destOrd="0" presId="urn:microsoft.com/office/officeart/2005/8/layout/default"/>
    <dgm:cxn modelId="{6C04018B-1E29-4E92-92C7-2818E478F9EC}" srcId="{D7AA8C2C-DF75-475D-BA9E-BD5AC2021FEB}" destId="{AF50E85F-2795-4317-B797-BABE4994F3AB}" srcOrd="12" destOrd="0" parTransId="{13B4A681-A1AB-452D-A627-3AFE64AC70D1}" sibTransId="{98B60BD6-D0E0-4CFA-A0A1-F788ACF51DBA}"/>
    <dgm:cxn modelId="{4148578C-9F3A-45CE-A6FD-86123C0EE194}" type="presOf" srcId="{33E0361D-94EB-4513-AD00-FD95CA9B4EC6}" destId="{CDCA0429-9F35-4119-92D2-5DE942573B14}" srcOrd="0" destOrd="0" presId="urn:microsoft.com/office/officeart/2005/8/layout/default"/>
    <dgm:cxn modelId="{B20F2F98-14CA-450B-8D9D-5BF8D911600D}" type="presOf" srcId="{C9600FA2-603C-400E-9814-77B35D83E72E}" destId="{E491F7A3-1522-4B9F-813A-C36E6B5B7960}" srcOrd="0" destOrd="0" presId="urn:microsoft.com/office/officeart/2005/8/layout/default"/>
    <dgm:cxn modelId="{FFC272A8-954D-4DD8-8B9F-B8C5A7624E64}" srcId="{D7AA8C2C-DF75-475D-BA9E-BD5AC2021FEB}" destId="{C9600FA2-603C-400E-9814-77B35D83E72E}" srcOrd="4" destOrd="0" parTransId="{62CBB215-D9D1-4D86-84D9-3B4E563C4E5B}" sibTransId="{32B44CF6-A660-4F06-8ACB-7BA42BFC07EB}"/>
    <dgm:cxn modelId="{FC059FB2-9F09-4298-A4B1-550FD2C3C690}" srcId="{D7AA8C2C-DF75-475D-BA9E-BD5AC2021FEB}" destId="{0410C98A-ADE5-4F53-BAAA-0AC243C37273}" srcOrd="9" destOrd="0" parTransId="{7FA8FC7D-2057-42A4-AA02-E4FD5E0DBE5E}" sibTransId="{0AAFF147-5F33-4625-A6EC-B26B8701C342}"/>
    <dgm:cxn modelId="{EB341CBD-0E0A-4A77-B421-510A91D7F607}" type="presOf" srcId="{AF50E85F-2795-4317-B797-BABE4994F3AB}" destId="{0B3216D1-2391-4347-B0AC-2767A964022E}" srcOrd="0" destOrd="0" presId="urn:microsoft.com/office/officeart/2005/8/layout/default"/>
    <dgm:cxn modelId="{14991EC7-7B76-448D-9C32-6B67579531FD}" type="presOf" srcId="{389E32CD-45F0-46A3-9550-6FE9F7F7667A}" destId="{260F5810-3890-4C78-BD13-60E4E38E74BD}" srcOrd="0" destOrd="0" presId="urn:microsoft.com/office/officeart/2005/8/layout/default"/>
    <dgm:cxn modelId="{5E9348C7-82BE-4BDA-93CE-C029138E8E9B}" type="presOf" srcId="{613F658D-31E3-4223-8F8F-E4507BBA7B2E}" destId="{EA6C3DFC-D56A-4058-931B-F7366A6AF1DA}" srcOrd="0" destOrd="0" presId="urn:microsoft.com/office/officeart/2005/8/layout/default"/>
    <dgm:cxn modelId="{3FB457DE-A4B9-4162-BDE4-8A22D7A4E787}" srcId="{D7AA8C2C-DF75-475D-BA9E-BD5AC2021FEB}" destId="{B1F33803-E239-4891-85EE-C3E694A5CD6F}" srcOrd="1" destOrd="0" parTransId="{C38B8CC6-AB54-4E86-8F54-5E8C0D0AC320}" sibTransId="{4BB8FBE9-5AC1-4EE0-8493-43834AA3BEBA}"/>
    <dgm:cxn modelId="{91E9FDDF-EE66-411A-91C9-26A419D8575D}" type="presOf" srcId="{5D420673-458B-4AA2-9AB8-8BB70A76F8AB}" destId="{26601BF8-0BD9-4CCA-A6F4-ECCC6C73F7C7}" srcOrd="0" destOrd="0" presId="urn:microsoft.com/office/officeart/2005/8/layout/default"/>
    <dgm:cxn modelId="{CBFB91E0-24FC-4A91-A5A6-E9E6EF5F4EAE}" srcId="{D7AA8C2C-DF75-475D-BA9E-BD5AC2021FEB}" destId="{0C1FF21C-ECF6-4141-88F6-6F8499E48045}" srcOrd="11" destOrd="0" parTransId="{D3CC2056-9935-40D2-8138-F05CC85D61D5}" sibTransId="{66DA7DD7-B6D7-4224-A05D-9DAE20FCA4DD}"/>
    <dgm:cxn modelId="{42A9F7E2-303E-41DB-903F-21A5B344F153}" type="presOf" srcId="{0410C98A-ADE5-4F53-BAAA-0AC243C37273}" destId="{9F581D39-8BA9-4C56-83D9-A660314F7FB3}" srcOrd="0" destOrd="0" presId="urn:microsoft.com/office/officeart/2005/8/layout/default"/>
    <dgm:cxn modelId="{96F6CDF3-37F3-416A-88E5-22812B700E4D}" srcId="{D7AA8C2C-DF75-475D-BA9E-BD5AC2021FEB}" destId="{251D2975-C607-484E-AA90-802A41D8DE92}" srcOrd="3" destOrd="0" parTransId="{F95BB2C9-C091-4DB3-948E-99D27C36119C}" sibTransId="{D43EE691-3182-4475-86CF-329436DAF58A}"/>
    <dgm:cxn modelId="{2863E0F3-F1A4-4CAD-9C10-152FCFACDC30}" srcId="{D7AA8C2C-DF75-475D-BA9E-BD5AC2021FEB}" destId="{1547ED9E-ACAF-4FEB-95B0-42B856B66C79}" srcOrd="5" destOrd="0" parTransId="{4C17E408-B33B-4320-B539-575D7D00EC6D}" sibTransId="{0B8B066E-2FC9-40C3-ADBD-BD48C7C7347A}"/>
    <dgm:cxn modelId="{2E2DADFA-387B-4A65-81B4-2681D4C0B9DF}" type="presOf" srcId="{B1F33803-E239-4891-85EE-C3E694A5CD6F}" destId="{6D560CE1-4575-4CC6-8F1B-6872DBA45430}" srcOrd="0" destOrd="0" presId="urn:microsoft.com/office/officeart/2005/8/layout/default"/>
    <dgm:cxn modelId="{F7A0D8FB-D684-4901-8B1E-2847DE969B76}" srcId="{D7AA8C2C-DF75-475D-BA9E-BD5AC2021FEB}" destId="{5D420673-458B-4AA2-9AB8-8BB70A76F8AB}" srcOrd="8" destOrd="0" parTransId="{95DEAA97-19B0-4380-81BC-EAF798F78710}" sibTransId="{A62DAB53-10A7-4049-B046-EAE14277062B}"/>
    <dgm:cxn modelId="{45C08CB7-F1B3-42C4-A974-77D053163138}" type="presParOf" srcId="{CE6E23D5-3871-48C6-8CAF-5292C38846E5}" destId="{260F5810-3890-4C78-BD13-60E4E38E74BD}" srcOrd="0" destOrd="0" presId="urn:microsoft.com/office/officeart/2005/8/layout/default"/>
    <dgm:cxn modelId="{FEA02995-463F-47EE-BF9F-1418FD9E1393}" type="presParOf" srcId="{CE6E23D5-3871-48C6-8CAF-5292C38846E5}" destId="{686E36F7-AD76-477F-8323-9575DCAD39C1}" srcOrd="1" destOrd="0" presId="urn:microsoft.com/office/officeart/2005/8/layout/default"/>
    <dgm:cxn modelId="{AECF8C59-223E-452E-ACFF-EB6262F917DC}" type="presParOf" srcId="{CE6E23D5-3871-48C6-8CAF-5292C38846E5}" destId="{6D560CE1-4575-4CC6-8F1B-6872DBA45430}" srcOrd="2" destOrd="0" presId="urn:microsoft.com/office/officeart/2005/8/layout/default"/>
    <dgm:cxn modelId="{34949A3A-8B5E-498A-B132-8C4EA3F78452}" type="presParOf" srcId="{CE6E23D5-3871-48C6-8CAF-5292C38846E5}" destId="{8B73D664-F9C3-4263-BC42-50FF945602A2}" srcOrd="3" destOrd="0" presId="urn:microsoft.com/office/officeart/2005/8/layout/default"/>
    <dgm:cxn modelId="{07AEF0BA-FEC7-4522-90F3-BDB4C5635E22}" type="presParOf" srcId="{CE6E23D5-3871-48C6-8CAF-5292C38846E5}" destId="{CDCA0429-9F35-4119-92D2-5DE942573B14}" srcOrd="4" destOrd="0" presId="urn:microsoft.com/office/officeart/2005/8/layout/default"/>
    <dgm:cxn modelId="{577D3A63-A572-4B2D-8214-CB020C05D23C}" type="presParOf" srcId="{CE6E23D5-3871-48C6-8CAF-5292C38846E5}" destId="{2A69CE63-0619-48A6-931D-E86096FEF6F7}" srcOrd="5" destOrd="0" presId="urn:microsoft.com/office/officeart/2005/8/layout/default"/>
    <dgm:cxn modelId="{6CE577D7-2C6D-458F-A634-FF25DD85FE7F}" type="presParOf" srcId="{CE6E23D5-3871-48C6-8CAF-5292C38846E5}" destId="{ABA53E9D-A543-4628-B911-8318864C513A}" srcOrd="6" destOrd="0" presId="urn:microsoft.com/office/officeart/2005/8/layout/default"/>
    <dgm:cxn modelId="{0D0B5F9E-2311-4A75-966B-70E1622D7A62}" type="presParOf" srcId="{CE6E23D5-3871-48C6-8CAF-5292C38846E5}" destId="{9C360688-DE20-4E4A-983B-9E5258344897}" srcOrd="7" destOrd="0" presId="urn:microsoft.com/office/officeart/2005/8/layout/default"/>
    <dgm:cxn modelId="{94EF2DA6-0366-4B2A-AD4E-EE72A2A9B252}" type="presParOf" srcId="{CE6E23D5-3871-48C6-8CAF-5292C38846E5}" destId="{E491F7A3-1522-4B9F-813A-C36E6B5B7960}" srcOrd="8" destOrd="0" presId="urn:microsoft.com/office/officeart/2005/8/layout/default"/>
    <dgm:cxn modelId="{D3EB33FF-A4D1-43C6-9260-FD924725FDCD}" type="presParOf" srcId="{CE6E23D5-3871-48C6-8CAF-5292C38846E5}" destId="{3F06219B-1EC4-4659-A8A2-2416F4626CCF}" srcOrd="9" destOrd="0" presId="urn:microsoft.com/office/officeart/2005/8/layout/default"/>
    <dgm:cxn modelId="{3EC168BF-B256-4B74-B013-5AF5FD4F7A93}" type="presParOf" srcId="{CE6E23D5-3871-48C6-8CAF-5292C38846E5}" destId="{141C6221-96FC-441F-B3DE-B0F098D9895D}" srcOrd="10" destOrd="0" presId="urn:microsoft.com/office/officeart/2005/8/layout/default"/>
    <dgm:cxn modelId="{805165FC-11B8-4A36-8931-AFA9B5527589}" type="presParOf" srcId="{CE6E23D5-3871-48C6-8CAF-5292C38846E5}" destId="{CAC6C5AC-1038-4E92-9399-03E7B9A9749D}" srcOrd="11" destOrd="0" presId="urn:microsoft.com/office/officeart/2005/8/layout/default"/>
    <dgm:cxn modelId="{66CDA2DC-EDBA-4A5B-BFBF-78ED84FFBFCF}" type="presParOf" srcId="{CE6E23D5-3871-48C6-8CAF-5292C38846E5}" destId="{60431F1B-C2BC-47CE-B187-64691FD89D81}" srcOrd="12" destOrd="0" presId="urn:microsoft.com/office/officeart/2005/8/layout/default"/>
    <dgm:cxn modelId="{D2EBC652-06D6-454A-BE35-E312F10DCAE9}" type="presParOf" srcId="{CE6E23D5-3871-48C6-8CAF-5292C38846E5}" destId="{000E69E1-64E2-452D-AE37-009299F47D48}" srcOrd="13" destOrd="0" presId="urn:microsoft.com/office/officeart/2005/8/layout/default"/>
    <dgm:cxn modelId="{E033F0A7-6B79-43CB-A764-FB1644010675}" type="presParOf" srcId="{CE6E23D5-3871-48C6-8CAF-5292C38846E5}" destId="{EA6C3DFC-D56A-4058-931B-F7366A6AF1DA}" srcOrd="14" destOrd="0" presId="urn:microsoft.com/office/officeart/2005/8/layout/default"/>
    <dgm:cxn modelId="{93F48374-5ED2-4615-90DD-12382F2FF384}" type="presParOf" srcId="{CE6E23D5-3871-48C6-8CAF-5292C38846E5}" destId="{27FCB4B1-3FCC-4DE8-BF68-2B2680BA148B}" srcOrd="15" destOrd="0" presId="urn:microsoft.com/office/officeart/2005/8/layout/default"/>
    <dgm:cxn modelId="{ACED2C2B-8864-4C40-B9EF-09CEE5DBFD57}" type="presParOf" srcId="{CE6E23D5-3871-48C6-8CAF-5292C38846E5}" destId="{26601BF8-0BD9-4CCA-A6F4-ECCC6C73F7C7}" srcOrd="16" destOrd="0" presId="urn:microsoft.com/office/officeart/2005/8/layout/default"/>
    <dgm:cxn modelId="{F1F212E1-90A8-49EE-A3D8-BFABA4B3618F}" type="presParOf" srcId="{CE6E23D5-3871-48C6-8CAF-5292C38846E5}" destId="{90640116-4E1F-4626-865C-21801226A71C}" srcOrd="17" destOrd="0" presId="urn:microsoft.com/office/officeart/2005/8/layout/default"/>
    <dgm:cxn modelId="{EEA192E7-6148-4196-A4E5-5FCAFCB090D2}" type="presParOf" srcId="{CE6E23D5-3871-48C6-8CAF-5292C38846E5}" destId="{9F581D39-8BA9-4C56-83D9-A660314F7FB3}" srcOrd="18" destOrd="0" presId="urn:microsoft.com/office/officeart/2005/8/layout/default"/>
    <dgm:cxn modelId="{1D8DF6C0-B03E-4B3C-BBA7-337D4A02C160}" type="presParOf" srcId="{CE6E23D5-3871-48C6-8CAF-5292C38846E5}" destId="{425ED806-60F0-4823-8286-C5682083604F}" srcOrd="19" destOrd="0" presId="urn:microsoft.com/office/officeart/2005/8/layout/default"/>
    <dgm:cxn modelId="{9E869CC8-3A0F-4A3E-ABCE-D2F1F2825E56}" type="presParOf" srcId="{CE6E23D5-3871-48C6-8CAF-5292C38846E5}" destId="{6CB6DA1E-B30D-434B-B5C1-89D122D99735}" srcOrd="20" destOrd="0" presId="urn:microsoft.com/office/officeart/2005/8/layout/default"/>
    <dgm:cxn modelId="{F7FD2D20-F03A-49A0-A8DC-6768A0C2DFD8}" type="presParOf" srcId="{CE6E23D5-3871-48C6-8CAF-5292C38846E5}" destId="{8E8B1FBC-7887-4B54-AEAC-4E4BD84C8272}" srcOrd="21" destOrd="0" presId="urn:microsoft.com/office/officeart/2005/8/layout/default"/>
    <dgm:cxn modelId="{73CEE100-C7C3-4896-8D7E-1B3C8117F662}" type="presParOf" srcId="{CE6E23D5-3871-48C6-8CAF-5292C38846E5}" destId="{4EE574DA-3535-4C27-BFF7-BC5ED35007EF}" srcOrd="22" destOrd="0" presId="urn:microsoft.com/office/officeart/2005/8/layout/default"/>
    <dgm:cxn modelId="{6A6FEB34-C104-49D6-9EB9-E673E1207886}" type="presParOf" srcId="{CE6E23D5-3871-48C6-8CAF-5292C38846E5}" destId="{5001E0C6-CD3E-4EB7-8E06-A6AFEEE850A0}" srcOrd="23" destOrd="0" presId="urn:microsoft.com/office/officeart/2005/8/layout/default"/>
    <dgm:cxn modelId="{E92BC19D-D118-471E-A4E9-8E6BCB486C62}" type="presParOf" srcId="{CE6E23D5-3871-48C6-8CAF-5292C38846E5}" destId="{0B3216D1-2391-4347-B0AC-2767A964022E}" srcOrd="2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4A1338-958C-4D24-89E9-E3F672CE8019}" type="doc">
      <dgm:prSet loTypeId="urn:microsoft.com/office/officeart/2008/layout/LinedList" loCatId="list" qsTypeId="urn:microsoft.com/office/officeart/2005/8/quickstyle/simple3" qsCatId="simple" csTypeId="urn:microsoft.com/office/officeart/2005/8/colors/accent5_2" csCatId="accent5"/>
      <dgm:spPr/>
      <dgm:t>
        <a:bodyPr/>
        <a:lstStyle/>
        <a:p>
          <a:endParaRPr lang="en-US"/>
        </a:p>
      </dgm:t>
    </dgm:pt>
    <dgm:pt modelId="{0A1A0571-D79D-4374-8DED-BE74D3C69B59}">
      <dgm:prSet/>
      <dgm:spPr/>
      <dgm:t>
        <a:bodyPr/>
        <a:lstStyle/>
        <a:p>
          <a:r>
            <a:rPr lang="en-AU" dirty="0"/>
            <a:t>Evaluation should be an integral part of the planning and management of community engagement activities.</a:t>
          </a:r>
          <a:endParaRPr lang="en-US" dirty="0"/>
        </a:p>
      </dgm:t>
    </dgm:pt>
    <dgm:pt modelId="{7B230027-52D7-42C0-A3A5-F379088913B3}" type="parTrans" cxnId="{2D0B9D57-9AAB-4218-8FDC-22A26398137D}">
      <dgm:prSet/>
      <dgm:spPr/>
      <dgm:t>
        <a:bodyPr/>
        <a:lstStyle/>
        <a:p>
          <a:endParaRPr lang="en-US"/>
        </a:p>
      </dgm:t>
    </dgm:pt>
    <dgm:pt modelId="{1A77BD4E-25C1-405A-8380-5D7E9F382409}" type="sibTrans" cxnId="{2D0B9D57-9AAB-4218-8FDC-22A26398137D}">
      <dgm:prSet/>
      <dgm:spPr/>
      <dgm:t>
        <a:bodyPr/>
        <a:lstStyle/>
        <a:p>
          <a:endParaRPr lang="en-US"/>
        </a:p>
      </dgm:t>
    </dgm:pt>
    <dgm:pt modelId="{3C7CEBE1-B5B3-41C6-B1FD-9BB3D00AC5FB}">
      <dgm:prSet/>
      <dgm:spPr/>
      <dgm:t>
        <a:bodyPr/>
        <a:lstStyle/>
        <a:p>
          <a:r>
            <a:rPr lang="en-AU" dirty="0"/>
            <a:t>Evaluation should be a structured and planned process</a:t>
          </a:r>
          <a:endParaRPr lang="en-US" dirty="0"/>
        </a:p>
      </dgm:t>
    </dgm:pt>
    <dgm:pt modelId="{A0B8B058-6858-4229-8276-81EFAD3B60A0}" type="parTrans" cxnId="{A07738C8-16D6-46AD-A324-18FB522BF0FF}">
      <dgm:prSet/>
      <dgm:spPr/>
      <dgm:t>
        <a:bodyPr/>
        <a:lstStyle/>
        <a:p>
          <a:endParaRPr lang="en-US"/>
        </a:p>
      </dgm:t>
    </dgm:pt>
    <dgm:pt modelId="{F470D01E-3ACD-43E6-88BA-C943148827E6}" type="sibTrans" cxnId="{A07738C8-16D6-46AD-A324-18FB522BF0FF}">
      <dgm:prSet/>
      <dgm:spPr/>
      <dgm:t>
        <a:bodyPr/>
        <a:lstStyle/>
        <a:p>
          <a:endParaRPr lang="en-US"/>
        </a:p>
      </dgm:t>
    </dgm:pt>
    <dgm:pt modelId="{8DD06C45-3AF2-4F95-A5AE-20F488F2B0B2}">
      <dgm:prSet/>
      <dgm:spPr/>
      <dgm:t>
        <a:bodyPr/>
        <a:lstStyle/>
        <a:p>
          <a:r>
            <a:rPr lang="en-AU" dirty="0"/>
            <a:t>The scale and scope of the evaluation should reflect the purpose, audience, and the scale and significance of the community engagement activities.</a:t>
          </a:r>
          <a:endParaRPr lang="en-US" dirty="0"/>
        </a:p>
      </dgm:t>
    </dgm:pt>
    <dgm:pt modelId="{19A19B07-777C-446A-87A1-8A21B4E2A303}" type="parTrans" cxnId="{EBF56C5D-AE1B-4177-B371-9E8F0D941B7B}">
      <dgm:prSet/>
      <dgm:spPr/>
      <dgm:t>
        <a:bodyPr/>
        <a:lstStyle/>
        <a:p>
          <a:endParaRPr lang="en-US"/>
        </a:p>
      </dgm:t>
    </dgm:pt>
    <dgm:pt modelId="{B7702382-F859-4D64-88A9-37B58CC338F8}" type="sibTrans" cxnId="{EBF56C5D-AE1B-4177-B371-9E8F0D941B7B}">
      <dgm:prSet/>
      <dgm:spPr/>
      <dgm:t>
        <a:bodyPr/>
        <a:lstStyle/>
        <a:p>
          <a:endParaRPr lang="en-US"/>
        </a:p>
      </dgm:t>
    </dgm:pt>
    <dgm:pt modelId="{69878D47-74D7-4E57-B075-74094249C037}">
      <dgm:prSet/>
      <dgm:spPr/>
      <dgm:t>
        <a:bodyPr/>
        <a:lstStyle/>
        <a:p>
          <a:r>
            <a:rPr lang="en-AU" dirty="0"/>
            <a:t>Evaluation should, whenever possible, be a participatory activity</a:t>
          </a:r>
          <a:endParaRPr lang="en-US" dirty="0"/>
        </a:p>
      </dgm:t>
    </dgm:pt>
    <dgm:pt modelId="{2548507B-1174-4B48-84C3-F84A0D499EFF}" type="parTrans" cxnId="{56202F71-A818-447C-879C-B6FD15DC15F3}">
      <dgm:prSet/>
      <dgm:spPr/>
      <dgm:t>
        <a:bodyPr/>
        <a:lstStyle/>
        <a:p>
          <a:endParaRPr lang="en-US"/>
        </a:p>
      </dgm:t>
    </dgm:pt>
    <dgm:pt modelId="{6EA67AE9-F41B-4C09-B0B4-DB7B1BD3224B}" type="sibTrans" cxnId="{56202F71-A818-447C-879C-B6FD15DC15F3}">
      <dgm:prSet/>
      <dgm:spPr/>
      <dgm:t>
        <a:bodyPr/>
        <a:lstStyle/>
        <a:p>
          <a:endParaRPr lang="en-US"/>
        </a:p>
      </dgm:t>
    </dgm:pt>
    <dgm:pt modelId="{F1BA4001-DEAC-4F65-B8A0-68C28175181E}">
      <dgm:prSet/>
      <dgm:spPr/>
      <dgm:t>
        <a:bodyPr/>
        <a:lstStyle/>
        <a:p>
          <a:r>
            <a:rPr lang="en-AU" dirty="0"/>
            <a:t>It is important to undertake an opportunities and risk assessment of all evaluation decisions</a:t>
          </a:r>
          <a:endParaRPr lang="en-US" dirty="0"/>
        </a:p>
      </dgm:t>
    </dgm:pt>
    <dgm:pt modelId="{8D0AA0CF-7789-45F2-95B6-39AFA8E6A318}" type="parTrans" cxnId="{5BCD45DA-EBB4-4D47-975B-A8BF84AB84F2}">
      <dgm:prSet/>
      <dgm:spPr/>
      <dgm:t>
        <a:bodyPr/>
        <a:lstStyle/>
        <a:p>
          <a:endParaRPr lang="en-US"/>
        </a:p>
      </dgm:t>
    </dgm:pt>
    <dgm:pt modelId="{A5DFCCFD-9024-43FA-8E08-30562BC362D1}" type="sibTrans" cxnId="{5BCD45DA-EBB4-4D47-975B-A8BF84AB84F2}">
      <dgm:prSet/>
      <dgm:spPr/>
      <dgm:t>
        <a:bodyPr/>
        <a:lstStyle/>
        <a:p>
          <a:endParaRPr lang="en-US"/>
        </a:p>
      </dgm:t>
    </dgm:pt>
    <dgm:pt modelId="{44897679-D3F1-430B-BB11-0089C2EDF8FC}">
      <dgm:prSet/>
      <dgm:spPr/>
      <dgm:t>
        <a:bodyPr/>
        <a:lstStyle/>
        <a:p>
          <a:r>
            <a:rPr lang="en-AU" dirty="0"/>
            <a:t>Should be formative where possible as well as summative</a:t>
          </a:r>
          <a:endParaRPr lang="en-US" dirty="0"/>
        </a:p>
      </dgm:t>
    </dgm:pt>
    <dgm:pt modelId="{6AA6B92B-7D14-46EE-873D-6D5AF869DAB4}" type="parTrans" cxnId="{E4A769E2-BDC9-429C-A639-5999E3635DAA}">
      <dgm:prSet/>
      <dgm:spPr/>
      <dgm:t>
        <a:bodyPr/>
        <a:lstStyle/>
        <a:p>
          <a:endParaRPr lang="en-US"/>
        </a:p>
      </dgm:t>
    </dgm:pt>
    <dgm:pt modelId="{A062B9FE-6AE9-4239-B652-A5045E21FEC9}" type="sibTrans" cxnId="{E4A769E2-BDC9-429C-A639-5999E3635DAA}">
      <dgm:prSet/>
      <dgm:spPr/>
      <dgm:t>
        <a:bodyPr/>
        <a:lstStyle/>
        <a:p>
          <a:endParaRPr lang="en-US"/>
        </a:p>
      </dgm:t>
    </dgm:pt>
    <dgm:pt modelId="{D1657EE6-BE8E-45B8-97D4-3A674B9BECF3}">
      <dgm:prSet/>
      <dgm:spPr/>
      <dgm:t>
        <a:bodyPr/>
        <a:lstStyle/>
        <a:p>
          <a:r>
            <a:rPr lang="en-AU" dirty="0"/>
            <a:t>Involve community where possible</a:t>
          </a:r>
          <a:endParaRPr lang="en-US" dirty="0"/>
        </a:p>
      </dgm:t>
    </dgm:pt>
    <dgm:pt modelId="{CA8B7AC4-3D2C-4543-9C15-4CFA09D60E7C}" type="parTrans" cxnId="{97C20600-D520-42F0-8D7A-D3A61E00AABA}">
      <dgm:prSet/>
      <dgm:spPr/>
      <dgm:t>
        <a:bodyPr/>
        <a:lstStyle/>
        <a:p>
          <a:endParaRPr lang="en-US"/>
        </a:p>
      </dgm:t>
    </dgm:pt>
    <dgm:pt modelId="{955160CD-7E20-4C2C-ADAB-83A12619D28B}" type="sibTrans" cxnId="{97C20600-D520-42F0-8D7A-D3A61E00AABA}">
      <dgm:prSet/>
      <dgm:spPr/>
      <dgm:t>
        <a:bodyPr/>
        <a:lstStyle/>
        <a:p>
          <a:endParaRPr lang="en-US"/>
        </a:p>
      </dgm:t>
    </dgm:pt>
    <dgm:pt modelId="{AC569860-E85B-4284-8E27-2425BA6CE6A2}" type="pres">
      <dgm:prSet presAssocID="{624A1338-958C-4D24-89E9-E3F672CE8019}" presName="vert0" presStyleCnt="0">
        <dgm:presLayoutVars>
          <dgm:dir/>
          <dgm:animOne val="branch"/>
          <dgm:animLvl val="lvl"/>
        </dgm:presLayoutVars>
      </dgm:prSet>
      <dgm:spPr/>
    </dgm:pt>
    <dgm:pt modelId="{A2635656-824B-4CC3-AB3E-9F1336C1070A}" type="pres">
      <dgm:prSet presAssocID="{0A1A0571-D79D-4374-8DED-BE74D3C69B59}" presName="thickLine" presStyleLbl="alignNode1" presStyleIdx="0" presStyleCnt="7"/>
      <dgm:spPr/>
    </dgm:pt>
    <dgm:pt modelId="{9FEDA028-A40B-477A-89AB-7F4DD2D1CA99}" type="pres">
      <dgm:prSet presAssocID="{0A1A0571-D79D-4374-8DED-BE74D3C69B59}" presName="horz1" presStyleCnt="0"/>
      <dgm:spPr/>
    </dgm:pt>
    <dgm:pt modelId="{F702C8AC-285C-4AAC-99FE-FB9E206F9A56}" type="pres">
      <dgm:prSet presAssocID="{0A1A0571-D79D-4374-8DED-BE74D3C69B59}" presName="tx1" presStyleLbl="revTx" presStyleIdx="0" presStyleCnt="7"/>
      <dgm:spPr/>
    </dgm:pt>
    <dgm:pt modelId="{B1356566-FCDA-4B63-A01F-AFF7ECD92B01}" type="pres">
      <dgm:prSet presAssocID="{0A1A0571-D79D-4374-8DED-BE74D3C69B59}" presName="vert1" presStyleCnt="0"/>
      <dgm:spPr/>
    </dgm:pt>
    <dgm:pt modelId="{56BD4932-D723-466B-8915-5B223F0EC819}" type="pres">
      <dgm:prSet presAssocID="{3C7CEBE1-B5B3-41C6-B1FD-9BB3D00AC5FB}" presName="thickLine" presStyleLbl="alignNode1" presStyleIdx="1" presStyleCnt="7"/>
      <dgm:spPr/>
    </dgm:pt>
    <dgm:pt modelId="{CCEE194F-1D67-4AF5-BF45-0E222510F7B3}" type="pres">
      <dgm:prSet presAssocID="{3C7CEBE1-B5B3-41C6-B1FD-9BB3D00AC5FB}" presName="horz1" presStyleCnt="0"/>
      <dgm:spPr/>
    </dgm:pt>
    <dgm:pt modelId="{3B9FA428-DCA6-487A-B09B-80F4D38CE96D}" type="pres">
      <dgm:prSet presAssocID="{3C7CEBE1-B5B3-41C6-B1FD-9BB3D00AC5FB}" presName="tx1" presStyleLbl="revTx" presStyleIdx="1" presStyleCnt="7"/>
      <dgm:spPr/>
    </dgm:pt>
    <dgm:pt modelId="{ECB72F02-585E-4956-8881-029B2EA164D5}" type="pres">
      <dgm:prSet presAssocID="{3C7CEBE1-B5B3-41C6-B1FD-9BB3D00AC5FB}" presName="vert1" presStyleCnt="0"/>
      <dgm:spPr/>
    </dgm:pt>
    <dgm:pt modelId="{23483F05-3594-4349-BD4F-C285183872FE}" type="pres">
      <dgm:prSet presAssocID="{8DD06C45-3AF2-4F95-A5AE-20F488F2B0B2}" presName="thickLine" presStyleLbl="alignNode1" presStyleIdx="2" presStyleCnt="7"/>
      <dgm:spPr/>
    </dgm:pt>
    <dgm:pt modelId="{B817276A-8E94-4A3E-84B5-F803E8E59CF3}" type="pres">
      <dgm:prSet presAssocID="{8DD06C45-3AF2-4F95-A5AE-20F488F2B0B2}" presName="horz1" presStyleCnt="0"/>
      <dgm:spPr/>
    </dgm:pt>
    <dgm:pt modelId="{134E04BD-5E12-4FB8-AE7B-81172715EF46}" type="pres">
      <dgm:prSet presAssocID="{8DD06C45-3AF2-4F95-A5AE-20F488F2B0B2}" presName="tx1" presStyleLbl="revTx" presStyleIdx="2" presStyleCnt="7"/>
      <dgm:spPr/>
    </dgm:pt>
    <dgm:pt modelId="{B51F84C9-727A-40F1-88F9-D0C40C45661A}" type="pres">
      <dgm:prSet presAssocID="{8DD06C45-3AF2-4F95-A5AE-20F488F2B0B2}" presName="vert1" presStyleCnt="0"/>
      <dgm:spPr/>
    </dgm:pt>
    <dgm:pt modelId="{C8D57D41-1C05-42BE-8490-8DF06D5DA2B7}" type="pres">
      <dgm:prSet presAssocID="{69878D47-74D7-4E57-B075-74094249C037}" presName="thickLine" presStyleLbl="alignNode1" presStyleIdx="3" presStyleCnt="7"/>
      <dgm:spPr/>
    </dgm:pt>
    <dgm:pt modelId="{0189ADAD-2449-4108-9FE7-ACC31B41B916}" type="pres">
      <dgm:prSet presAssocID="{69878D47-74D7-4E57-B075-74094249C037}" presName="horz1" presStyleCnt="0"/>
      <dgm:spPr/>
    </dgm:pt>
    <dgm:pt modelId="{079295F2-8D42-4C02-B903-82EBD672BE8E}" type="pres">
      <dgm:prSet presAssocID="{69878D47-74D7-4E57-B075-74094249C037}" presName="tx1" presStyleLbl="revTx" presStyleIdx="3" presStyleCnt="7"/>
      <dgm:spPr/>
    </dgm:pt>
    <dgm:pt modelId="{C8D1B27D-DE25-481F-91A3-34495C7965F0}" type="pres">
      <dgm:prSet presAssocID="{69878D47-74D7-4E57-B075-74094249C037}" presName="vert1" presStyleCnt="0"/>
      <dgm:spPr/>
    </dgm:pt>
    <dgm:pt modelId="{E98A646C-FEAB-4C69-B984-969385D621EC}" type="pres">
      <dgm:prSet presAssocID="{F1BA4001-DEAC-4F65-B8A0-68C28175181E}" presName="thickLine" presStyleLbl="alignNode1" presStyleIdx="4" presStyleCnt="7"/>
      <dgm:spPr/>
    </dgm:pt>
    <dgm:pt modelId="{4CA6DFBF-F9EC-4AA5-9228-FAC7D52A4793}" type="pres">
      <dgm:prSet presAssocID="{F1BA4001-DEAC-4F65-B8A0-68C28175181E}" presName="horz1" presStyleCnt="0"/>
      <dgm:spPr/>
    </dgm:pt>
    <dgm:pt modelId="{C989FACF-D21A-4A4A-8314-4CF9274D7CA1}" type="pres">
      <dgm:prSet presAssocID="{F1BA4001-DEAC-4F65-B8A0-68C28175181E}" presName="tx1" presStyleLbl="revTx" presStyleIdx="4" presStyleCnt="7"/>
      <dgm:spPr/>
    </dgm:pt>
    <dgm:pt modelId="{E6A4B846-1D68-4131-86FF-CF2E97928D3B}" type="pres">
      <dgm:prSet presAssocID="{F1BA4001-DEAC-4F65-B8A0-68C28175181E}" presName="vert1" presStyleCnt="0"/>
      <dgm:spPr/>
    </dgm:pt>
    <dgm:pt modelId="{52E60125-C9B2-426D-85D4-224E8278176B}" type="pres">
      <dgm:prSet presAssocID="{44897679-D3F1-430B-BB11-0089C2EDF8FC}" presName="thickLine" presStyleLbl="alignNode1" presStyleIdx="5" presStyleCnt="7"/>
      <dgm:spPr/>
    </dgm:pt>
    <dgm:pt modelId="{BA363A2D-D995-4BC3-8ECB-A3BE936B5FD2}" type="pres">
      <dgm:prSet presAssocID="{44897679-D3F1-430B-BB11-0089C2EDF8FC}" presName="horz1" presStyleCnt="0"/>
      <dgm:spPr/>
    </dgm:pt>
    <dgm:pt modelId="{7F92CB6A-3CE3-456C-AAA2-034F105FF5A1}" type="pres">
      <dgm:prSet presAssocID="{44897679-D3F1-430B-BB11-0089C2EDF8FC}" presName="tx1" presStyleLbl="revTx" presStyleIdx="5" presStyleCnt="7"/>
      <dgm:spPr/>
    </dgm:pt>
    <dgm:pt modelId="{BD56EA5B-3DF7-48CA-9D96-F8DEB0FD211F}" type="pres">
      <dgm:prSet presAssocID="{44897679-D3F1-430B-BB11-0089C2EDF8FC}" presName="vert1" presStyleCnt="0"/>
      <dgm:spPr/>
    </dgm:pt>
    <dgm:pt modelId="{E0D6F9FD-1AEC-46F3-B2E4-46B0A11C9DA5}" type="pres">
      <dgm:prSet presAssocID="{D1657EE6-BE8E-45B8-97D4-3A674B9BECF3}" presName="thickLine" presStyleLbl="alignNode1" presStyleIdx="6" presStyleCnt="7"/>
      <dgm:spPr/>
    </dgm:pt>
    <dgm:pt modelId="{1D6E3906-E909-4584-AF8C-611FD6A8E970}" type="pres">
      <dgm:prSet presAssocID="{D1657EE6-BE8E-45B8-97D4-3A674B9BECF3}" presName="horz1" presStyleCnt="0"/>
      <dgm:spPr/>
    </dgm:pt>
    <dgm:pt modelId="{513A167B-594D-44DD-ACF6-596E6500CDCD}" type="pres">
      <dgm:prSet presAssocID="{D1657EE6-BE8E-45B8-97D4-3A674B9BECF3}" presName="tx1" presStyleLbl="revTx" presStyleIdx="6" presStyleCnt="7"/>
      <dgm:spPr/>
    </dgm:pt>
    <dgm:pt modelId="{57EB991A-927F-4C81-BE4C-127B0BA3A223}" type="pres">
      <dgm:prSet presAssocID="{D1657EE6-BE8E-45B8-97D4-3A674B9BECF3}" presName="vert1" presStyleCnt="0"/>
      <dgm:spPr/>
    </dgm:pt>
  </dgm:ptLst>
  <dgm:cxnLst>
    <dgm:cxn modelId="{97C20600-D520-42F0-8D7A-D3A61E00AABA}" srcId="{624A1338-958C-4D24-89E9-E3F672CE8019}" destId="{D1657EE6-BE8E-45B8-97D4-3A674B9BECF3}" srcOrd="6" destOrd="0" parTransId="{CA8B7AC4-3D2C-4543-9C15-4CFA09D60E7C}" sibTransId="{955160CD-7E20-4C2C-ADAB-83A12619D28B}"/>
    <dgm:cxn modelId="{1D664809-C91C-4965-903B-2A6B6096BA60}" type="presOf" srcId="{69878D47-74D7-4E57-B075-74094249C037}" destId="{079295F2-8D42-4C02-B903-82EBD672BE8E}" srcOrd="0" destOrd="0" presId="urn:microsoft.com/office/officeart/2008/layout/LinedList"/>
    <dgm:cxn modelId="{D127BB10-331C-4684-B09B-1083E108126B}" type="presOf" srcId="{8DD06C45-3AF2-4F95-A5AE-20F488F2B0B2}" destId="{134E04BD-5E12-4FB8-AE7B-81172715EF46}" srcOrd="0" destOrd="0" presId="urn:microsoft.com/office/officeart/2008/layout/LinedList"/>
    <dgm:cxn modelId="{A88F3F25-2AD2-4176-AE2E-174D4E2B2E94}" type="presOf" srcId="{624A1338-958C-4D24-89E9-E3F672CE8019}" destId="{AC569860-E85B-4284-8E27-2425BA6CE6A2}" srcOrd="0" destOrd="0" presId="urn:microsoft.com/office/officeart/2008/layout/LinedList"/>
    <dgm:cxn modelId="{EBF56C5D-AE1B-4177-B371-9E8F0D941B7B}" srcId="{624A1338-958C-4D24-89E9-E3F672CE8019}" destId="{8DD06C45-3AF2-4F95-A5AE-20F488F2B0B2}" srcOrd="2" destOrd="0" parTransId="{19A19B07-777C-446A-87A1-8A21B4E2A303}" sibTransId="{B7702382-F859-4D64-88A9-37B58CC338F8}"/>
    <dgm:cxn modelId="{56202F71-A818-447C-879C-B6FD15DC15F3}" srcId="{624A1338-958C-4D24-89E9-E3F672CE8019}" destId="{69878D47-74D7-4E57-B075-74094249C037}" srcOrd="3" destOrd="0" parTransId="{2548507B-1174-4B48-84C3-F84A0D499EFF}" sibTransId="{6EA67AE9-F41B-4C09-B0B4-DB7B1BD3224B}"/>
    <dgm:cxn modelId="{2D0B9D57-9AAB-4218-8FDC-22A26398137D}" srcId="{624A1338-958C-4D24-89E9-E3F672CE8019}" destId="{0A1A0571-D79D-4374-8DED-BE74D3C69B59}" srcOrd="0" destOrd="0" parTransId="{7B230027-52D7-42C0-A3A5-F379088913B3}" sibTransId="{1A77BD4E-25C1-405A-8380-5D7E9F382409}"/>
    <dgm:cxn modelId="{9B13DD87-CAF5-4105-BCCD-8D5FB0D06738}" type="presOf" srcId="{D1657EE6-BE8E-45B8-97D4-3A674B9BECF3}" destId="{513A167B-594D-44DD-ACF6-596E6500CDCD}" srcOrd="0" destOrd="0" presId="urn:microsoft.com/office/officeart/2008/layout/LinedList"/>
    <dgm:cxn modelId="{D0BAD68E-D283-4CE3-9022-70183750A099}" type="presOf" srcId="{44897679-D3F1-430B-BB11-0089C2EDF8FC}" destId="{7F92CB6A-3CE3-456C-AAA2-034F105FF5A1}" srcOrd="0" destOrd="0" presId="urn:microsoft.com/office/officeart/2008/layout/LinedList"/>
    <dgm:cxn modelId="{A0CD68B5-9665-46CA-A6B2-831AA972A04A}" type="presOf" srcId="{0A1A0571-D79D-4374-8DED-BE74D3C69B59}" destId="{F702C8AC-285C-4AAC-99FE-FB9E206F9A56}" srcOrd="0" destOrd="0" presId="urn:microsoft.com/office/officeart/2008/layout/LinedList"/>
    <dgm:cxn modelId="{A07738C8-16D6-46AD-A324-18FB522BF0FF}" srcId="{624A1338-958C-4D24-89E9-E3F672CE8019}" destId="{3C7CEBE1-B5B3-41C6-B1FD-9BB3D00AC5FB}" srcOrd="1" destOrd="0" parTransId="{A0B8B058-6858-4229-8276-81EFAD3B60A0}" sibTransId="{F470D01E-3ACD-43E6-88BA-C943148827E6}"/>
    <dgm:cxn modelId="{221202CA-7665-4E36-B475-F0D4A97C4720}" type="presOf" srcId="{F1BA4001-DEAC-4F65-B8A0-68C28175181E}" destId="{C989FACF-D21A-4A4A-8314-4CF9274D7CA1}" srcOrd="0" destOrd="0" presId="urn:microsoft.com/office/officeart/2008/layout/LinedList"/>
    <dgm:cxn modelId="{5BCD45DA-EBB4-4D47-975B-A8BF84AB84F2}" srcId="{624A1338-958C-4D24-89E9-E3F672CE8019}" destId="{F1BA4001-DEAC-4F65-B8A0-68C28175181E}" srcOrd="4" destOrd="0" parTransId="{8D0AA0CF-7789-45F2-95B6-39AFA8E6A318}" sibTransId="{A5DFCCFD-9024-43FA-8E08-30562BC362D1}"/>
    <dgm:cxn modelId="{E4A769E2-BDC9-429C-A639-5999E3635DAA}" srcId="{624A1338-958C-4D24-89E9-E3F672CE8019}" destId="{44897679-D3F1-430B-BB11-0089C2EDF8FC}" srcOrd="5" destOrd="0" parTransId="{6AA6B92B-7D14-46EE-873D-6D5AF869DAB4}" sibTransId="{A062B9FE-6AE9-4239-B652-A5045E21FEC9}"/>
    <dgm:cxn modelId="{3D4AB8F7-9E20-455E-B861-FDD983940340}" type="presOf" srcId="{3C7CEBE1-B5B3-41C6-B1FD-9BB3D00AC5FB}" destId="{3B9FA428-DCA6-487A-B09B-80F4D38CE96D}" srcOrd="0" destOrd="0" presId="urn:microsoft.com/office/officeart/2008/layout/LinedList"/>
    <dgm:cxn modelId="{B23DA03F-3571-49D2-B6DB-7684699BC954}" type="presParOf" srcId="{AC569860-E85B-4284-8E27-2425BA6CE6A2}" destId="{A2635656-824B-4CC3-AB3E-9F1336C1070A}" srcOrd="0" destOrd="0" presId="urn:microsoft.com/office/officeart/2008/layout/LinedList"/>
    <dgm:cxn modelId="{E10441B2-33C2-4860-BC3B-41837B62F54E}" type="presParOf" srcId="{AC569860-E85B-4284-8E27-2425BA6CE6A2}" destId="{9FEDA028-A40B-477A-89AB-7F4DD2D1CA99}" srcOrd="1" destOrd="0" presId="urn:microsoft.com/office/officeart/2008/layout/LinedList"/>
    <dgm:cxn modelId="{A8E05CAF-AB29-492A-A502-FB78806A16C4}" type="presParOf" srcId="{9FEDA028-A40B-477A-89AB-7F4DD2D1CA99}" destId="{F702C8AC-285C-4AAC-99FE-FB9E206F9A56}" srcOrd="0" destOrd="0" presId="urn:microsoft.com/office/officeart/2008/layout/LinedList"/>
    <dgm:cxn modelId="{7EED0A43-E426-4621-A29C-535194165925}" type="presParOf" srcId="{9FEDA028-A40B-477A-89AB-7F4DD2D1CA99}" destId="{B1356566-FCDA-4B63-A01F-AFF7ECD92B01}" srcOrd="1" destOrd="0" presId="urn:microsoft.com/office/officeart/2008/layout/LinedList"/>
    <dgm:cxn modelId="{3CA8D665-261B-48D7-8A3B-E1259DA36501}" type="presParOf" srcId="{AC569860-E85B-4284-8E27-2425BA6CE6A2}" destId="{56BD4932-D723-466B-8915-5B223F0EC819}" srcOrd="2" destOrd="0" presId="urn:microsoft.com/office/officeart/2008/layout/LinedList"/>
    <dgm:cxn modelId="{0E191630-8AB9-4404-8038-23B62AB29458}" type="presParOf" srcId="{AC569860-E85B-4284-8E27-2425BA6CE6A2}" destId="{CCEE194F-1D67-4AF5-BF45-0E222510F7B3}" srcOrd="3" destOrd="0" presId="urn:microsoft.com/office/officeart/2008/layout/LinedList"/>
    <dgm:cxn modelId="{AEEBEDD6-7105-4702-A9E8-0655865545F9}" type="presParOf" srcId="{CCEE194F-1D67-4AF5-BF45-0E222510F7B3}" destId="{3B9FA428-DCA6-487A-B09B-80F4D38CE96D}" srcOrd="0" destOrd="0" presId="urn:microsoft.com/office/officeart/2008/layout/LinedList"/>
    <dgm:cxn modelId="{C4A6D114-C0A2-4713-AD40-F4281D249214}" type="presParOf" srcId="{CCEE194F-1D67-4AF5-BF45-0E222510F7B3}" destId="{ECB72F02-585E-4956-8881-029B2EA164D5}" srcOrd="1" destOrd="0" presId="urn:microsoft.com/office/officeart/2008/layout/LinedList"/>
    <dgm:cxn modelId="{7618C5EF-7447-4AF9-BCB9-763239DCC0F4}" type="presParOf" srcId="{AC569860-E85B-4284-8E27-2425BA6CE6A2}" destId="{23483F05-3594-4349-BD4F-C285183872FE}" srcOrd="4" destOrd="0" presId="urn:microsoft.com/office/officeart/2008/layout/LinedList"/>
    <dgm:cxn modelId="{FD244B73-0FC0-4467-BC07-19250D522C20}" type="presParOf" srcId="{AC569860-E85B-4284-8E27-2425BA6CE6A2}" destId="{B817276A-8E94-4A3E-84B5-F803E8E59CF3}" srcOrd="5" destOrd="0" presId="urn:microsoft.com/office/officeart/2008/layout/LinedList"/>
    <dgm:cxn modelId="{92B0D7AE-5286-4938-8513-B2CA86E756CA}" type="presParOf" srcId="{B817276A-8E94-4A3E-84B5-F803E8E59CF3}" destId="{134E04BD-5E12-4FB8-AE7B-81172715EF46}" srcOrd="0" destOrd="0" presId="urn:microsoft.com/office/officeart/2008/layout/LinedList"/>
    <dgm:cxn modelId="{DF0B4CD0-436E-43F0-866A-2BAC478304C8}" type="presParOf" srcId="{B817276A-8E94-4A3E-84B5-F803E8E59CF3}" destId="{B51F84C9-727A-40F1-88F9-D0C40C45661A}" srcOrd="1" destOrd="0" presId="urn:microsoft.com/office/officeart/2008/layout/LinedList"/>
    <dgm:cxn modelId="{EFABC29B-C178-4712-B06E-4C93505BAA07}" type="presParOf" srcId="{AC569860-E85B-4284-8E27-2425BA6CE6A2}" destId="{C8D57D41-1C05-42BE-8490-8DF06D5DA2B7}" srcOrd="6" destOrd="0" presId="urn:microsoft.com/office/officeart/2008/layout/LinedList"/>
    <dgm:cxn modelId="{CED3A6C8-5A43-4833-9F9C-DE4F674D086C}" type="presParOf" srcId="{AC569860-E85B-4284-8E27-2425BA6CE6A2}" destId="{0189ADAD-2449-4108-9FE7-ACC31B41B916}" srcOrd="7" destOrd="0" presId="urn:microsoft.com/office/officeart/2008/layout/LinedList"/>
    <dgm:cxn modelId="{B53705E3-90E6-451E-9BB0-04F65528F91C}" type="presParOf" srcId="{0189ADAD-2449-4108-9FE7-ACC31B41B916}" destId="{079295F2-8D42-4C02-B903-82EBD672BE8E}" srcOrd="0" destOrd="0" presId="urn:microsoft.com/office/officeart/2008/layout/LinedList"/>
    <dgm:cxn modelId="{851D11FF-DD6D-4659-9E2D-DE3BBD2C560A}" type="presParOf" srcId="{0189ADAD-2449-4108-9FE7-ACC31B41B916}" destId="{C8D1B27D-DE25-481F-91A3-34495C7965F0}" srcOrd="1" destOrd="0" presId="urn:microsoft.com/office/officeart/2008/layout/LinedList"/>
    <dgm:cxn modelId="{68FCA483-5949-41BC-BA53-852726793B1E}" type="presParOf" srcId="{AC569860-E85B-4284-8E27-2425BA6CE6A2}" destId="{E98A646C-FEAB-4C69-B984-969385D621EC}" srcOrd="8" destOrd="0" presId="urn:microsoft.com/office/officeart/2008/layout/LinedList"/>
    <dgm:cxn modelId="{E2CEDC45-B513-4084-8C1C-51B4C94BD62C}" type="presParOf" srcId="{AC569860-E85B-4284-8E27-2425BA6CE6A2}" destId="{4CA6DFBF-F9EC-4AA5-9228-FAC7D52A4793}" srcOrd="9" destOrd="0" presId="urn:microsoft.com/office/officeart/2008/layout/LinedList"/>
    <dgm:cxn modelId="{8D7C1776-8248-455C-A9DA-C5C9FC823BB4}" type="presParOf" srcId="{4CA6DFBF-F9EC-4AA5-9228-FAC7D52A4793}" destId="{C989FACF-D21A-4A4A-8314-4CF9274D7CA1}" srcOrd="0" destOrd="0" presId="urn:microsoft.com/office/officeart/2008/layout/LinedList"/>
    <dgm:cxn modelId="{BCD55AB3-FB82-4006-B83B-5B21D3117600}" type="presParOf" srcId="{4CA6DFBF-F9EC-4AA5-9228-FAC7D52A4793}" destId="{E6A4B846-1D68-4131-86FF-CF2E97928D3B}" srcOrd="1" destOrd="0" presId="urn:microsoft.com/office/officeart/2008/layout/LinedList"/>
    <dgm:cxn modelId="{EADFA310-E0EB-4F3C-8AF5-B7EBB414B2BF}" type="presParOf" srcId="{AC569860-E85B-4284-8E27-2425BA6CE6A2}" destId="{52E60125-C9B2-426D-85D4-224E8278176B}" srcOrd="10" destOrd="0" presId="urn:microsoft.com/office/officeart/2008/layout/LinedList"/>
    <dgm:cxn modelId="{2C42153E-597C-4504-999C-6F88060E55FF}" type="presParOf" srcId="{AC569860-E85B-4284-8E27-2425BA6CE6A2}" destId="{BA363A2D-D995-4BC3-8ECB-A3BE936B5FD2}" srcOrd="11" destOrd="0" presId="urn:microsoft.com/office/officeart/2008/layout/LinedList"/>
    <dgm:cxn modelId="{101E0EE3-B370-4BE9-831A-87D7A3826C81}" type="presParOf" srcId="{BA363A2D-D995-4BC3-8ECB-A3BE936B5FD2}" destId="{7F92CB6A-3CE3-456C-AAA2-034F105FF5A1}" srcOrd="0" destOrd="0" presId="urn:microsoft.com/office/officeart/2008/layout/LinedList"/>
    <dgm:cxn modelId="{5138BCA6-E59A-4F46-A0B4-EABC094F981B}" type="presParOf" srcId="{BA363A2D-D995-4BC3-8ECB-A3BE936B5FD2}" destId="{BD56EA5B-3DF7-48CA-9D96-F8DEB0FD211F}" srcOrd="1" destOrd="0" presId="urn:microsoft.com/office/officeart/2008/layout/LinedList"/>
    <dgm:cxn modelId="{DDE05339-B3B5-49B8-9435-4BF562A0D5DA}" type="presParOf" srcId="{AC569860-E85B-4284-8E27-2425BA6CE6A2}" destId="{E0D6F9FD-1AEC-46F3-B2E4-46B0A11C9DA5}" srcOrd="12" destOrd="0" presId="urn:microsoft.com/office/officeart/2008/layout/LinedList"/>
    <dgm:cxn modelId="{2F6EC989-3062-4772-9877-D6CA86DBE297}" type="presParOf" srcId="{AC569860-E85B-4284-8E27-2425BA6CE6A2}" destId="{1D6E3906-E909-4584-AF8C-611FD6A8E970}" srcOrd="13" destOrd="0" presId="urn:microsoft.com/office/officeart/2008/layout/LinedList"/>
    <dgm:cxn modelId="{22FDAEBB-42F7-4BEB-B8FD-F3D28C3CDE66}" type="presParOf" srcId="{1D6E3906-E909-4584-AF8C-611FD6A8E970}" destId="{513A167B-594D-44DD-ACF6-596E6500CDCD}" srcOrd="0" destOrd="0" presId="urn:microsoft.com/office/officeart/2008/layout/LinedList"/>
    <dgm:cxn modelId="{504BD5CF-D2C4-4465-A563-C749171D228E}" type="presParOf" srcId="{1D6E3906-E909-4584-AF8C-611FD6A8E970}" destId="{57EB991A-927F-4C81-BE4C-127B0BA3A2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153621-3CCC-41EA-908A-F3A6B653951E}"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872A790F-FE76-4D88-B44D-63310EA0258D}">
      <dgm:prSet/>
      <dgm:spPr/>
      <dgm:t>
        <a:bodyPr/>
        <a:lstStyle/>
        <a:p>
          <a:r>
            <a:rPr lang="en-AU" dirty="0"/>
            <a:t>You are evaluating the community engagement, NOT the project</a:t>
          </a:r>
          <a:endParaRPr lang="en-US" dirty="0"/>
        </a:p>
      </dgm:t>
    </dgm:pt>
    <dgm:pt modelId="{5BD8434E-D40C-488B-9E62-9D993FD8CEA9}" type="parTrans" cxnId="{6BD451A3-C01C-4F41-920A-49E531D070A2}">
      <dgm:prSet/>
      <dgm:spPr/>
      <dgm:t>
        <a:bodyPr/>
        <a:lstStyle/>
        <a:p>
          <a:endParaRPr lang="en-US"/>
        </a:p>
      </dgm:t>
    </dgm:pt>
    <dgm:pt modelId="{36B553AD-A754-4F47-BCF4-F37E900E90EE}" type="sibTrans" cxnId="{6BD451A3-C01C-4F41-920A-49E531D070A2}">
      <dgm:prSet/>
      <dgm:spPr/>
      <dgm:t>
        <a:bodyPr/>
        <a:lstStyle/>
        <a:p>
          <a:endParaRPr lang="en-US"/>
        </a:p>
      </dgm:t>
    </dgm:pt>
    <dgm:pt modelId="{1F01753A-5DC2-431E-B019-42A819C5D298}">
      <dgm:prSet/>
      <dgm:spPr/>
      <dgm:t>
        <a:bodyPr/>
        <a:lstStyle/>
        <a:p>
          <a:r>
            <a:rPr lang="en-AU" dirty="0"/>
            <a:t>AND</a:t>
          </a:r>
          <a:endParaRPr lang="en-US" dirty="0"/>
        </a:p>
      </dgm:t>
    </dgm:pt>
    <dgm:pt modelId="{55820D22-9143-4FAD-87E9-AD1211FFE975}" type="parTrans" cxnId="{C6BB20C2-32B2-4C06-8593-FB51D854140A}">
      <dgm:prSet/>
      <dgm:spPr/>
      <dgm:t>
        <a:bodyPr/>
        <a:lstStyle/>
        <a:p>
          <a:endParaRPr lang="en-US"/>
        </a:p>
      </dgm:t>
    </dgm:pt>
    <dgm:pt modelId="{E41A9621-200D-402D-97E0-F5157A1F5F9F}" type="sibTrans" cxnId="{C6BB20C2-32B2-4C06-8593-FB51D854140A}">
      <dgm:prSet/>
      <dgm:spPr/>
      <dgm:t>
        <a:bodyPr/>
        <a:lstStyle/>
        <a:p>
          <a:endParaRPr lang="en-US"/>
        </a:p>
      </dgm:t>
    </dgm:pt>
    <dgm:pt modelId="{3B6F3693-2D6F-4287-BF2C-C6FCA94F6299}">
      <dgm:prSet/>
      <dgm:spPr/>
      <dgm:t>
        <a:bodyPr/>
        <a:lstStyle/>
        <a:p>
          <a:r>
            <a:rPr lang="en-AU" dirty="0"/>
            <a:t>You can conduct a desk top evaluation or you can add to your data base (in the case of larger evaluations) by the following techniques</a:t>
          </a:r>
          <a:endParaRPr lang="en-US" dirty="0"/>
        </a:p>
      </dgm:t>
    </dgm:pt>
    <dgm:pt modelId="{5C1C0FA6-4773-4026-B945-1DDB666935D6}" type="parTrans" cxnId="{90AA2C43-DE70-4F65-A863-B83F405CE9F9}">
      <dgm:prSet/>
      <dgm:spPr/>
      <dgm:t>
        <a:bodyPr/>
        <a:lstStyle/>
        <a:p>
          <a:endParaRPr lang="en-US"/>
        </a:p>
      </dgm:t>
    </dgm:pt>
    <dgm:pt modelId="{7B9B0684-DD4F-4D1C-A7A8-F5370F031EFC}" type="sibTrans" cxnId="{90AA2C43-DE70-4F65-A863-B83F405CE9F9}">
      <dgm:prSet/>
      <dgm:spPr/>
      <dgm:t>
        <a:bodyPr/>
        <a:lstStyle/>
        <a:p>
          <a:endParaRPr lang="en-US"/>
        </a:p>
      </dgm:t>
    </dgm:pt>
    <dgm:pt modelId="{2E8B5EC1-131D-4CF2-969E-6C437E01F408}">
      <dgm:prSet/>
      <dgm:spPr/>
      <dgm:t>
        <a:bodyPr/>
        <a:lstStyle/>
        <a:p>
          <a:r>
            <a:rPr lang="en-AU" dirty="0"/>
            <a:t>Either way using a process or criteria as described above is crucial</a:t>
          </a:r>
          <a:endParaRPr lang="en-US" dirty="0"/>
        </a:p>
      </dgm:t>
    </dgm:pt>
    <dgm:pt modelId="{588105FC-555B-4E80-A253-79668187181A}" type="parTrans" cxnId="{29585731-65E7-43D1-A36C-97A541D7EDFD}">
      <dgm:prSet/>
      <dgm:spPr/>
      <dgm:t>
        <a:bodyPr/>
        <a:lstStyle/>
        <a:p>
          <a:endParaRPr lang="en-US"/>
        </a:p>
      </dgm:t>
    </dgm:pt>
    <dgm:pt modelId="{CC51BF01-5DF8-469F-8704-F430A1296BB8}" type="sibTrans" cxnId="{29585731-65E7-43D1-A36C-97A541D7EDFD}">
      <dgm:prSet/>
      <dgm:spPr/>
      <dgm:t>
        <a:bodyPr/>
        <a:lstStyle/>
        <a:p>
          <a:endParaRPr lang="en-US"/>
        </a:p>
      </dgm:t>
    </dgm:pt>
    <dgm:pt modelId="{5BF7F1BD-A524-4981-8026-1DBB9079707D}" type="pres">
      <dgm:prSet presAssocID="{9D153621-3CCC-41EA-908A-F3A6B653951E}" presName="vert0" presStyleCnt="0">
        <dgm:presLayoutVars>
          <dgm:dir/>
          <dgm:animOne val="branch"/>
          <dgm:animLvl val="lvl"/>
        </dgm:presLayoutVars>
      </dgm:prSet>
      <dgm:spPr/>
    </dgm:pt>
    <dgm:pt modelId="{C11DAAB1-0514-4BF6-9092-3601EA5FE5EA}" type="pres">
      <dgm:prSet presAssocID="{872A790F-FE76-4D88-B44D-63310EA0258D}" presName="thickLine" presStyleLbl="alignNode1" presStyleIdx="0" presStyleCnt="4"/>
      <dgm:spPr/>
    </dgm:pt>
    <dgm:pt modelId="{24E1E567-9266-44F4-ADEB-001A7F69E5DA}" type="pres">
      <dgm:prSet presAssocID="{872A790F-FE76-4D88-B44D-63310EA0258D}" presName="horz1" presStyleCnt="0"/>
      <dgm:spPr/>
    </dgm:pt>
    <dgm:pt modelId="{A5685202-C006-4220-8887-E37614CC7E6A}" type="pres">
      <dgm:prSet presAssocID="{872A790F-FE76-4D88-B44D-63310EA0258D}" presName="tx1" presStyleLbl="revTx" presStyleIdx="0" presStyleCnt="4"/>
      <dgm:spPr/>
    </dgm:pt>
    <dgm:pt modelId="{690D2363-E1D3-41DD-A137-1EBBC5825211}" type="pres">
      <dgm:prSet presAssocID="{872A790F-FE76-4D88-B44D-63310EA0258D}" presName="vert1" presStyleCnt="0"/>
      <dgm:spPr/>
    </dgm:pt>
    <dgm:pt modelId="{E7117623-97FC-4D46-91A2-5FE28FCB3066}" type="pres">
      <dgm:prSet presAssocID="{1F01753A-5DC2-431E-B019-42A819C5D298}" presName="thickLine" presStyleLbl="alignNode1" presStyleIdx="1" presStyleCnt="4"/>
      <dgm:spPr/>
    </dgm:pt>
    <dgm:pt modelId="{B4D431DE-879A-41AF-8305-4AEFF457E14E}" type="pres">
      <dgm:prSet presAssocID="{1F01753A-5DC2-431E-B019-42A819C5D298}" presName="horz1" presStyleCnt="0"/>
      <dgm:spPr/>
    </dgm:pt>
    <dgm:pt modelId="{1A2B4B77-938E-497C-832B-51EEB4357566}" type="pres">
      <dgm:prSet presAssocID="{1F01753A-5DC2-431E-B019-42A819C5D298}" presName="tx1" presStyleLbl="revTx" presStyleIdx="1" presStyleCnt="4"/>
      <dgm:spPr/>
    </dgm:pt>
    <dgm:pt modelId="{E4167F5F-13E1-41E1-804A-DD7B6348AE7F}" type="pres">
      <dgm:prSet presAssocID="{1F01753A-5DC2-431E-B019-42A819C5D298}" presName="vert1" presStyleCnt="0"/>
      <dgm:spPr/>
    </dgm:pt>
    <dgm:pt modelId="{2B87547A-B5BE-4294-9BDB-7FF85BEC0C61}" type="pres">
      <dgm:prSet presAssocID="{3B6F3693-2D6F-4287-BF2C-C6FCA94F6299}" presName="thickLine" presStyleLbl="alignNode1" presStyleIdx="2" presStyleCnt="4"/>
      <dgm:spPr/>
    </dgm:pt>
    <dgm:pt modelId="{7987B818-CC8E-4428-8846-BD5AC6D6B05A}" type="pres">
      <dgm:prSet presAssocID="{3B6F3693-2D6F-4287-BF2C-C6FCA94F6299}" presName="horz1" presStyleCnt="0"/>
      <dgm:spPr/>
    </dgm:pt>
    <dgm:pt modelId="{C0685F30-3F7A-45F0-8970-7E56CBA93B7D}" type="pres">
      <dgm:prSet presAssocID="{3B6F3693-2D6F-4287-BF2C-C6FCA94F6299}" presName="tx1" presStyleLbl="revTx" presStyleIdx="2" presStyleCnt="4"/>
      <dgm:spPr/>
    </dgm:pt>
    <dgm:pt modelId="{A8174283-D457-4EBD-8D67-F7FB93587B8C}" type="pres">
      <dgm:prSet presAssocID="{3B6F3693-2D6F-4287-BF2C-C6FCA94F6299}" presName="vert1" presStyleCnt="0"/>
      <dgm:spPr/>
    </dgm:pt>
    <dgm:pt modelId="{0C9D3FBF-872F-4349-8794-30868767FFC2}" type="pres">
      <dgm:prSet presAssocID="{2E8B5EC1-131D-4CF2-969E-6C437E01F408}" presName="thickLine" presStyleLbl="alignNode1" presStyleIdx="3" presStyleCnt="4"/>
      <dgm:spPr/>
    </dgm:pt>
    <dgm:pt modelId="{DAE90BD7-20B4-4330-AB18-F9609055FC9B}" type="pres">
      <dgm:prSet presAssocID="{2E8B5EC1-131D-4CF2-969E-6C437E01F408}" presName="horz1" presStyleCnt="0"/>
      <dgm:spPr/>
    </dgm:pt>
    <dgm:pt modelId="{8514E08F-8092-47E9-BB75-F092A18D11EC}" type="pres">
      <dgm:prSet presAssocID="{2E8B5EC1-131D-4CF2-969E-6C437E01F408}" presName="tx1" presStyleLbl="revTx" presStyleIdx="3" presStyleCnt="4"/>
      <dgm:spPr/>
    </dgm:pt>
    <dgm:pt modelId="{36EDFB51-D98E-4BC9-8515-D6A82CEE9FE3}" type="pres">
      <dgm:prSet presAssocID="{2E8B5EC1-131D-4CF2-969E-6C437E01F408}" presName="vert1" presStyleCnt="0"/>
      <dgm:spPr/>
    </dgm:pt>
  </dgm:ptLst>
  <dgm:cxnLst>
    <dgm:cxn modelId="{BFDF562C-9440-4941-B0FD-C5CFFB813CDF}" type="presOf" srcId="{1F01753A-5DC2-431E-B019-42A819C5D298}" destId="{1A2B4B77-938E-497C-832B-51EEB4357566}" srcOrd="0" destOrd="0" presId="urn:microsoft.com/office/officeart/2008/layout/LinedList"/>
    <dgm:cxn modelId="{29585731-65E7-43D1-A36C-97A541D7EDFD}" srcId="{9D153621-3CCC-41EA-908A-F3A6B653951E}" destId="{2E8B5EC1-131D-4CF2-969E-6C437E01F408}" srcOrd="3" destOrd="0" parTransId="{588105FC-555B-4E80-A253-79668187181A}" sibTransId="{CC51BF01-5DF8-469F-8704-F430A1296BB8}"/>
    <dgm:cxn modelId="{B327533B-943F-4036-B3A5-E262CE1CB316}" type="presOf" srcId="{9D153621-3CCC-41EA-908A-F3A6B653951E}" destId="{5BF7F1BD-A524-4981-8026-1DBB9079707D}" srcOrd="0" destOrd="0" presId="urn:microsoft.com/office/officeart/2008/layout/LinedList"/>
    <dgm:cxn modelId="{90AA2C43-DE70-4F65-A863-B83F405CE9F9}" srcId="{9D153621-3CCC-41EA-908A-F3A6B653951E}" destId="{3B6F3693-2D6F-4287-BF2C-C6FCA94F6299}" srcOrd="2" destOrd="0" parTransId="{5C1C0FA6-4773-4026-B945-1DDB666935D6}" sibTransId="{7B9B0684-DD4F-4D1C-A7A8-F5370F031EFC}"/>
    <dgm:cxn modelId="{37CE776B-FD93-4316-90E9-4E4658AC8FAD}" type="presOf" srcId="{2E8B5EC1-131D-4CF2-969E-6C437E01F408}" destId="{8514E08F-8092-47E9-BB75-F092A18D11EC}" srcOrd="0" destOrd="0" presId="urn:microsoft.com/office/officeart/2008/layout/LinedList"/>
    <dgm:cxn modelId="{8109636F-766D-4134-9B75-3D01C81EF19C}" type="presOf" srcId="{3B6F3693-2D6F-4287-BF2C-C6FCA94F6299}" destId="{C0685F30-3F7A-45F0-8970-7E56CBA93B7D}" srcOrd="0" destOrd="0" presId="urn:microsoft.com/office/officeart/2008/layout/LinedList"/>
    <dgm:cxn modelId="{6BD451A3-C01C-4F41-920A-49E531D070A2}" srcId="{9D153621-3CCC-41EA-908A-F3A6B653951E}" destId="{872A790F-FE76-4D88-B44D-63310EA0258D}" srcOrd="0" destOrd="0" parTransId="{5BD8434E-D40C-488B-9E62-9D993FD8CEA9}" sibTransId="{36B553AD-A754-4F47-BCF4-F37E900E90EE}"/>
    <dgm:cxn modelId="{C6BB20C2-32B2-4C06-8593-FB51D854140A}" srcId="{9D153621-3CCC-41EA-908A-F3A6B653951E}" destId="{1F01753A-5DC2-431E-B019-42A819C5D298}" srcOrd="1" destOrd="0" parTransId="{55820D22-9143-4FAD-87E9-AD1211FFE975}" sibTransId="{E41A9621-200D-402D-97E0-F5157A1F5F9F}"/>
    <dgm:cxn modelId="{D5378AC8-AF08-4CC8-8893-E8D4F15BE475}" type="presOf" srcId="{872A790F-FE76-4D88-B44D-63310EA0258D}" destId="{A5685202-C006-4220-8887-E37614CC7E6A}" srcOrd="0" destOrd="0" presId="urn:microsoft.com/office/officeart/2008/layout/LinedList"/>
    <dgm:cxn modelId="{9BF1B3E1-7CE6-4FAA-886A-B89835162878}" type="presParOf" srcId="{5BF7F1BD-A524-4981-8026-1DBB9079707D}" destId="{C11DAAB1-0514-4BF6-9092-3601EA5FE5EA}" srcOrd="0" destOrd="0" presId="urn:microsoft.com/office/officeart/2008/layout/LinedList"/>
    <dgm:cxn modelId="{6A53C421-7592-4188-9777-4E195FCE5B27}" type="presParOf" srcId="{5BF7F1BD-A524-4981-8026-1DBB9079707D}" destId="{24E1E567-9266-44F4-ADEB-001A7F69E5DA}" srcOrd="1" destOrd="0" presId="urn:microsoft.com/office/officeart/2008/layout/LinedList"/>
    <dgm:cxn modelId="{C44FAA72-6F24-47B1-95FB-5E1FBACA570B}" type="presParOf" srcId="{24E1E567-9266-44F4-ADEB-001A7F69E5DA}" destId="{A5685202-C006-4220-8887-E37614CC7E6A}" srcOrd="0" destOrd="0" presId="urn:microsoft.com/office/officeart/2008/layout/LinedList"/>
    <dgm:cxn modelId="{6B35048C-01BA-49B4-90C3-8108101EF3E5}" type="presParOf" srcId="{24E1E567-9266-44F4-ADEB-001A7F69E5DA}" destId="{690D2363-E1D3-41DD-A137-1EBBC5825211}" srcOrd="1" destOrd="0" presId="urn:microsoft.com/office/officeart/2008/layout/LinedList"/>
    <dgm:cxn modelId="{F142E0DB-2592-48F4-95E6-D91E1D20D5AB}" type="presParOf" srcId="{5BF7F1BD-A524-4981-8026-1DBB9079707D}" destId="{E7117623-97FC-4D46-91A2-5FE28FCB3066}" srcOrd="2" destOrd="0" presId="urn:microsoft.com/office/officeart/2008/layout/LinedList"/>
    <dgm:cxn modelId="{0CC5B066-94B2-4EC2-8389-CB5A04DB64E2}" type="presParOf" srcId="{5BF7F1BD-A524-4981-8026-1DBB9079707D}" destId="{B4D431DE-879A-41AF-8305-4AEFF457E14E}" srcOrd="3" destOrd="0" presId="urn:microsoft.com/office/officeart/2008/layout/LinedList"/>
    <dgm:cxn modelId="{EC88A98A-F386-4E1C-AC05-FF410FFD3715}" type="presParOf" srcId="{B4D431DE-879A-41AF-8305-4AEFF457E14E}" destId="{1A2B4B77-938E-497C-832B-51EEB4357566}" srcOrd="0" destOrd="0" presId="urn:microsoft.com/office/officeart/2008/layout/LinedList"/>
    <dgm:cxn modelId="{37147236-22E2-41B7-9C59-6A237F8A4337}" type="presParOf" srcId="{B4D431DE-879A-41AF-8305-4AEFF457E14E}" destId="{E4167F5F-13E1-41E1-804A-DD7B6348AE7F}" srcOrd="1" destOrd="0" presId="urn:microsoft.com/office/officeart/2008/layout/LinedList"/>
    <dgm:cxn modelId="{9F4E17CA-84DB-4951-A147-DC62C8226BAE}" type="presParOf" srcId="{5BF7F1BD-A524-4981-8026-1DBB9079707D}" destId="{2B87547A-B5BE-4294-9BDB-7FF85BEC0C61}" srcOrd="4" destOrd="0" presId="urn:microsoft.com/office/officeart/2008/layout/LinedList"/>
    <dgm:cxn modelId="{78AFEE4E-C3DF-4AB0-B4D7-6D02B070ED31}" type="presParOf" srcId="{5BF7F1BD-A524-4981-8026-1DBB9079707D}" destId="{7987B818-CC8E-4428-8846-BD5AC6D6B05A}" srcOrd="5" destOrd="0" presId="urn:microsoft.com/office/officeart/2008/layout/LinedList"/>
    <dgm:cxn modelId="{F0A0BBA1-6A10-4278-9D28-72A24D75E90F}" type="presParOf" srcId="{7987B818-CC8E-4428-8846-BD5AC6D6B05A}" destId="{C0685F30-3F7A-45F0-8970-7E56CBA93B7D}" srcOrd="0" destOrd="0" presId="urn:microsoft.com/office/officeart/2008/layout/LinedList"/>
    <dgm:cxn modelId="{9434C98B-894F-4DBE-B6D1-00FA1C521525}" type="presParOf" srcId="{7987B818-CC8E-4428-8846-BD5AC6D6B05A}" destId="{A8174283-D457-4EBD-8D67-F7FB93587B8C}" srcOrd="1" destOrd="0" presId="urn:microsoft.com/office/officeart/2008/layout/LinedList"/>
    <dgm:cxn modelId="{ACCE2114-0DD1-4C84-A6AA-8FCD27955F43}" type="presParOf" srcId="{5BF7F1BD-A524-4981-8026-1DBB9079707D}" destId="{0C9D3FBF-872F-4349-8794-30868767FFC2}" srcOrd="6" destOrd="0" presId="urn:microsoft.com/office/officeart/2008/layout/LinedList"/>
    <dgm:cxn modelId="{51CF6342-0821-4D70-93E2-A3965FB567A5}" type="presParOf" srcId="{5BF7F1BD-A524-4981-8026-1DBB9079707D}" destId="{DAE90BD7-20B4-4330-AB18-F9609055FC9B}" srcOrd="7" destOrd="0" presId="urn:microsoft.com/office/officeart/2008/layout/LinedList"/>
    <dgm:cxn modelId="{F9199DDE-6F64-4458-95CB-7BCE029E3379}" type="presParOf" srcId="{DAE90BD7-20B4-4330-AB18-F9609055FC9B}" destId="{8514E08F-8092-47E9-BB75-F092A18D11EC}" srcOrd="0" destOrd="0" presId="urn:microsoft.com/office/officeart/2008/layout/LinedList"/>
    <dgm:cxn modelId="{DB53F558-CC10-4289-8C1A-162FD9147F11}" type="presParOf" srcId="{DAE90BD7-20B4-4330-AB18-F9609055FC9B}" destId="{36EDFB51-D98E-4BC9-8515-D6A82CEE9FE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498A2-C1CE-4019-B845-CBC12E7189EE}">
      <dsp:nvSpPr>
        <dsp:cNvPr id="0" name=""/>
        <dsp:cNvSpPr/>
      </dsp:nvSpPr>
      <dsp:spPr>
        <a:xfrm>
          <a:off x="0" y="680"/>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14DEE84-6861-4187-BE91-F96035D73AFF}">
      <dsp:nvSpPr>
        <dsp:cNvPr id="0" name=""/>
        <dsp:cNvSpPr/>
      </dsp:nvSpPr>
      <dsp:spPr>
        <a:xfrm>
          <a:off x="0" y="680"/>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dirty="0"/>
            <a:t>As Fellowship.</a:t>
          </a:r>
          <a:r>
            <a:rPr lang="en-AU" sz="1400" kern="1200" dirty="0"/>
            <a:t> “Fellowship is heaven, and lack of fellowship is hell; fellowship is life, and lack of fellowship is death; and the deeds that ye do upon the earth, it is for fellowship’s sake ye do them.” (</a:t>
          </a:r>
          <a:r>
            <a:rPr lang="en-AU" sz="1400" i="1" kern="1200" dirty="0"/>
            <a:t>A Dream of John Ball</a:t>
          </a:r>
          <a:r>
            <a:rPr lang="en-AU" sz="1400" kern="1200" dirty="0"/>
            <a:t>, Ch. 4; first published in </a:t>
          </a:r>
          <a:r>
            <a:rPr lang="en-AU" sz="1400" i="1" kern="1200" dirty="0"/>
            <a:t>The Commonweal </a:t>
          </a:r>
          <a:r>
            <a:rPr lang="en-AU" sz="1400" kern="1200" dirty="0"/>
            <a:t>1886/7) </a:t>
          </a:r>
          <a:endParaRPr lang="en-US" sz="1400" kern="1200" dirty="0"/>
        </a:p>
      </dsp:txBody>
      <dsp:txXfrm>
        <a:off x="0" y="680"/>
        <a:ext cx="6089650" cy="1114152"/>
      </dsp:txXfrm>
    </dsp:sp>
    <dsp:sp modelId="{892E2FF6-6D1D-458C-AEB8-494EDFD19DEC}">
      <dsp:nvSpPr>
        <dsp:cNvPr id="0" name=""/>
        <dsp:cNvSpPr/>
      </dsp:nvSpPr>
      <dsp:spPr>
        <a:xfrm>
          <a:off x="0" y="1114833"/>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591B59-E3DB-4632-B3FD-D243C588A872}">
      <dsp:nvSpPr>
        <dsp:cNvPr id="0" name=""/>
        <dsp:cNvSpPr/>
      </dsp:nvSpPr>
      <dsp:spPr>
        <a:xfrm>
          <a:off x="0" y="1114833"/>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Place. </a:t>
          </a:r>
          <a:r>
            <a:rPr lang="en-AU" sz="1400" kern="1200"/>
            <a:t>Territorial or place community can be seen as where people have something in common, and this shared element is understood geographically. </a:t>
          </a:r>
          <a:endParaRPr lang="en-US" sz="1400" kern="1200"/>
        </a:p>
      </dsp:txBody>
      <dsp:txXfrm>
        <a:off x="0" y="1114833"/>
        <a:ext cx="6089650" cy="1114152"/>
      </dsp:txXfrm>
    </dsp:sp>
    <dsp:sp modelId="{DD003413-F5EA-49C0-9C23-6B6ACAADA5CE}">
      <dsp:nvSpPr>
        <dsp:cNvPr id="0" name=""/>
        <dsp:cNvSpPr/>
      </dsp:nvSpPr>
      <dsp:spPr>
        <a:xfrm>
          <a:off x="0" y="2228986"/>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386FECD-E551-46E3-95BA-84F334C20B32}">
      <dsp:nvSpPr>
        <dsp:cNvPr id="0" name=""/>
        <dsp:cNvSpPr/>
      </dsp:nvSpPr>
      <dsp:spPr>
        <a:xfrm>
          <a:off x="0" y="2228986"/>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Interest. </a:t>
          </a:r>
          <a:r>
            <a:rPr lang="en-AU" sz="1400" kern="1200"/>
            <a:t>In interest or ‘elective’ communities people share a common characteristic other than place. They are linked together by factors such as religious belief, sexual orientation, occupation or ethnic origin. </a:t>
          </a:r>
          <a:endParaRPr lang="en-US" sz="1400" kern="1200"/>
        </a:p>
      </dsp:txBody>
      <dsp:txXfrm>
        <a:off x="0" y="2228986"/>
        <a:ext cx="6089650" cy="1114152"/>
      </dsp:txXfrm>
    </dsp:sp>
    <dsp:sp modelId="{28C8C672-473D-4AC7-A093-0405D825D68B}">
      <dsp:nvSpPr>
        <dsp:cNvPr id="0" name=""/>
        <dsp:cNvSpPr/>
      </dsp:nvSpPr>
      <dsp:spPr>
        <a:xfrm>
          <a:off x="0" y="3343138"/>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B8C5047-5B63-4ED9-9546-9E5A2C2A9A9C}">
      <dsp:nvSpPr>
        <dsp:cNvPr id="0" name=""/>
        <dsp:cNvSpPr/>
      </dsp:nvSpPr>
      <dsp:spPr>
        <a:xfrm>
          <a:off x="0" y="3343138"/>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dirty="0"/>
            <a:t>Communion. </a:t>
          </a:r>
          <a:r>
            <a:rPr lang="en-AU" sz="1400" kern="1200" dirty="0"/>
            <a:t>In its weakest form we can approach this as a sense of attachment to a place, group or idea (in other words, whether there is a ‘spirit of community’). In its strongest form ‘communion’ entails a profound meeting or encounter – not just with other people, but also with God and creation. </a:t>
          </a:r>
          <a:endParaRPr lang="en-US" sz="1400" kern="1200" dirty="0"/>
        </a:p>
      </dsp:txBody>
      <dsp:txXfrm>
        <a:off x="0" y="3343138"/>
        <a:ext cx="6089650" cy="1114152"/>
      </dsp:txXfrm>
    </dsp:sp>
    <dsp:sp modelId="{C3CD2A9F-3615-4CA3-9AB2-D3D1E4201CEC}">
      <dsp:nvSpPr>
        <dsp:cNvPr id="0" name=""/>
        <dsp:cNvSpPr/>
      </dsp:nvSpPr>
      <dsp:spPr>
        <a:xfrm>
          <a:off x="0" y="4457291"/>
          <a:ext cx="60896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EDAB8F1-28B2-49E3-8BAB-CF0863320F95}">
      <dsp:nvSpPr>
        <dsp:cNvPr id="0" name=""/>
        <dsp:cNvSpPr/>
      </dsp:nvSpPr>
      <dsp:spPr>
        <a:xfrm>
          <a:off x="0" y="4457291"/>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AU" sz="1400" b="1" kern="1200"/>
            <a:t>Attachment – communities of meaning</a:t>
          </a:r>
          <a:r>
            <a:rPr lang="en-AU" sz="1400" kern="1200"/>
            <a:t>: “People construct community symbolically, making it a resource and repository of meaning, and a referent of their identity’ (Cohen 1985: 118). </a:t>
          </a:r>
          <a:endParaRPr lang="en-US" sz="1400" kern="1200"/>
        </a:p>
      </dsp:txBody>
      <dsp:txXfrm>
        <a:off x="0" y="4457291"/>
        <a:ext cx="6089650" cy="1114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55E8F-8333-409C-B6DE-3A63224A8EF2}">
      <dsp:nvSpPr>
        <dsp:cNvPr id="0" name=""/>
        <dsp:cNvSpPr/>
      </dsp:nvSpPr>
      <dsp:spPr>
        <a:xfrm>
          <a:off x="0" y="5192682"/>
          <a:ext cx="6089650" cy="101965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i="1" kern="1200" dirty="0"/>
            <a:t>the private restricted support network</a:t>
          </a:r>
          <a:r>
            <a:rPr lang="en-AU" sz="2000" kern="1200" dirty="0"/>
            <a:t>. </a:t>
          </a:r>
        </a:p>
        <a:p>
          <a:pPr marL="0" lvl="0" indent="0" algn="ctr" defTabSz="889000">
            <a:lnSpc>
              <a:spcPct val="90000"/>
            </a:lnSpc>
            <a:spcBef>
              <a:spcPct val="0"/>
            </a:spcBef>
            <a:spcAft>
              <a:spcPct val="35000"/>
            </a:spcAft>
            <a:buNone/>
          </a:pPr>
          <a:r>
            <a:rPr lang="en-AU" sz="2000" kern="1200" dirty="0"/>
            <a:t>Characterized by an absence of close kin, aside from a spouse in some cases (few friends or neighbours).</a:t>
          </a:r>
          <a:endParaRPr lang="en-US" sz="2000" kern="1200" dirty="0"/>
        </a:p>
      </dsp:txBody>
      <dsp:txXfrm>
        <a:off x="0" y="5192682"/>
        <a:ext cx="6089650" cy="1019658"/>
      </dsp:txXfrm>
    </dsp:sp>
    <dsp:sp modelId="{582BE1A0-392D-4750-B429-8C90B938246B}">
      <dsp:nvSpPr>
        <dsp:cNvPr id="0" name=""/>
        <dsp:cNvSpPr/>
      </dsp:nvSpPr>
      <dsp:spPr>
        <a:xfrm rot="10800000">
          <a:off x="0" y="3639742"/>
          <a:ext cx="6089650" cy="1568234"/>
        </a:xfrm>
        <a:prstGeom prst="upArrowCallou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i="1" kern="1200" dirty="0"/>
            <a:t>the wider community-focused support network</a:t>
          </a:r>
          <a:r>
            <a:rPr lang="en-AU" sz="2000" kern="1200" dirty="0"/>
            <a:t>.</a:t>
          </a:r>
        </a:p>
        <a:p>
          <a:pPr marL="0" lvl="0" indent="0" algn="ctr" defTabSz="889000">
            <a:lnSpc>
              <a:spcPct val="90000"/>
            </a:lnSpc>
            <a:spcBef>
              <a:spcPct val="0"/>
            </a:spcBef>
            <a:spcAft>
              <a:spcPct val="35000"/>
            </a:spcAft>
            <a:buNone/>
          </a:pPr>
          <a:r>
            <a:rPr lang="en-AU" sz="2000" kern="1200" dirty="0"/>
            <a:t>Involving a high level of community activities (high number of friends and kin). </a:t>
          </a:r>
          <a:endParaRPr lang="en-US" sz="2000" kern="1200" dirty="0"/>
        </a:p>
      </dsp:txBody>
      <dsp:txXfrm rot="10800000">
        <a:off x="0" y="3639742"/>
        <a:ext cx="6089650" cy="1018991"/>
      </dsp:txXfrm>
    </dsp:sp>
    <dsp:sp modelId="{E21C446B-0B56-46B3-BB19-F9F2BF5BA5F7}">
      <dsp:nvSpPr>
        <dsp:cNvPr id="0" name=""/>
        <dsp:cNvSpPr/>
      </dsp:nvSpPr>
      <dsp:spPr>
        <a:xfrm rot="10800000">
          <a:off x="0" y="2086802"/>
          <a:ext cx="6089650" cy="1568234"/>
        </a:xfrm>
        <a:prstGeom prst="upArrowCallou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i="1" kern="1200" dirty="0"/>
            <a:t>the local self-contained support network</a:t>
          </a:r>
          <a:r>
            <a:rPr lang="en-AU" sz="2000" kern="1200" dirty="0"/>
            <a:t>. </a:t>
          </a:r>
        </a:p>
        <a:p>
          <a:pPr marL="0" lvl="0" indent="0" algn="ctr" defTabSz="889000">
            <a:lnSpc>
              <a:spcPct val="90000"/>
            </a:lnSpc>
            <a:spcBef>
              <a:spcPct val="0"/>
            </a:spcBef>
            <a:spcAft>
              <a:spcPct val="35000"/>
            </a:spcAft>
            <a:buNone/>
          </a:pPr>
          <a:r>
            <a:rPr lang="en-AU" sz="2000" kern="1200" dirty="0"/>
            <a:t>Usually restricted in scale (mainly neighbours, little kin involvement). </a:t>
          </a:r>
          <a:endParaRPr lang="en-US" sz="2000" kern="1200" dirty="0"/>
        </a:p>
      </dsp:txBody>
      <dsp:txXfrm rot="10800000">
        <a:off x="0" y="2086802"/>
        <a:ext cx="6089650" cy="1018991"/>
      </dsp:txXfrm>
    </dsp:sp>
    <dsp:sp modelId="{A18031D1-0BC6-479C-8A42-62F8655A140A}">
      <dsp:nvSpPr>
        <dsp:cNvPr id="0" name=""/>
        <dsp:cNvSpPr/>
      </dsp:nvSpPr>
      <dsp:spPr>
        <a:xfrm rot="10800000">
          <a:off x="0" y="1076722"/>
          <a:ext cx="6089650" cy="1025374"/>
        </a:xfrm>
        <a:prstGeom prst="upArrowCallou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i="1" kern="1200" dirty="0"/>
            <a:t>the locally integrated support network</a:t>
          </a:r>
          <a:r>
            <a:rPr lang="en-AU" sz="2000" kern="1200" dirty="0"/>
            <a:t>. </a:t>
          </a:r>
        </a:p>
        <a:p>
          <a:pPr marL="0" lvl="0" indent="0" algn="ctr" defTabSz="889000">
            <a:lnSpc>
              <a:spcPct val="90000"/>
            </a:lnSpc>
            <a:spcBef>
              <a:spcPct val="0"/>
            </a:spcBef>
            <a:spcAft>
              <a:spcPct val="35000"/>
            </a:spcAft>
            <a:buNone/>
          </a:pPr>
          <a:r>
            <a:rPr lang="en-AU" sz="2000" kern="1200" dirty="0"/>
            <a:t>Local family, friends and neighbours. </a:t>
          </a:r>
          <a:endParaRPr lang="en-US" sz="2000" kern="1200" dirty="0"/>
        </a:p>
      </dsp:txBody>
      <dsp:txXfrm rot="10800000">
        <a:off x="0" y="1076722"/>
        <a:ext cx="6089650" cy="666257"/>
      </dsp:txXfrm>
    </dsp:sp>
    <dsp:sp modelId="{9077AEF5-1817-4952-B261-359EF5D1E7EB}">
      <dsp:nvSpPr>
        <dsp:cNvPr id="0" name=""/>
        <dsp:cNvSpPr/>
      </dsp:nvSpPr>
      <dsp:spPr>
        <a:xfrm rot="10800000">
          <a:off x="0" y="2721"/>
          <a:ext cx="6089650" cy="1089295"/>
        </a:xfrm>
        <a:prstGeom prst="upArrowCallou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i="1" kern="1200" dirty="0"/>
            <a:t>the local family-dependent support network</a:t>
          </a:r>
          <a:r>
            <a:rPr lang="en-AU" sz="2000" kern="1200" dirty="0"/>
            <a:t>. </a:t>
          </a:r>
        </a:p>
        <a:p>
          <a:pPr marL="0" lvl="0" indent="0" algn="ctr" defTabSz="889000">
            <a:lnSpc>
              <a:spcPct val="90000"/>
            </a:lnSpc>
            <a:spcBef>
              <a:spcPct val="0"/>
            </a:spcBef>
            <a:spcAft>
              <a:spcPct val="35000"/>
            </a:spcAft>
            <a:buNone/>
          </a:pPr>
          <a:r>
            <a:rPr lang="en-AU" sz="2000" kern="1200" dirty="0"/>
            <a:t>Relied on close kin (sharing household or lived locally). </a:t>
          </a:r>
          <a:endParaRPr lang="en-US" sz="2000" kern="1200" dirty="0"/>
        </a:p>
      </dsp:txBody>
      <dsp:txXfrm rot="10800000">
        <a:off x="0" y="2721"/>
        <a:ext cx="6089650" cy="7077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F5810-3890-4C78-BD13-60E4E38E74BD}">
      <dsp:nvSpPr>
        <dsp:cNvPr id="0" name=""/>
        <dsp:cNvSpPr/>
      </dsp:nvSpPr>
      <dsp:spPr>
        <a:xfrm>
          <a:off x="656570" y="1951"/>
          <a:ext cx="1542268" cy="9253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Operating principles re community engagement:</a:t>
          </a:r>
          <a:endParaRPr lang="en-US" sz="1400" b="1" kern="1200" dirty="0"/>
        </a:p>
      </dsp:txBody>
      <dsp:txXfrm>
        <a:off x="656570" y="1951"/>
        <a:ext cx="1542268" cy="925361"/>
      </dsp:txXfrm>
    </dsp:sp>
    <dsp:sp modelId="{6D560CE1-4575-4CC6-8F1B-6872DBA45430}">
      <dsp:nvSpPr>
        <dsp:cNvPr id="0" name=""/>
        <dsp:cNvSpPr/>
      </dsp:nvSpPr>
      <dsp:spPr>
        <a:xfrm>
          <a:off x="2353065" y="1951"/>
          <a:ext cx="1542268" cy="925361"/>
        </a:xfrm>
        <a:prstGeom prst="rect">
          <a:avLst/>
        </a:prstGeom>
        <a:solidFill>
          <a:schemeClr val="accent5">
            <a:hueOff val="-563212"/>
            <a:satOff val="-1452"/>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Open and transparent</a:t>
          </a:r>
          <a:endParaRPr lang="en-US" sz="1400" b="1" kern="1200" dirty="0"/>
        </a:p>
      </dsp:txBody>
      <dsp:txXfrm>
        <a:off x="2353065" y="1951"/>
        <a:ext cx="1542268" cy="925361"/>
      </dsp:txXfrm>
    </dsp:sp>
    <dsp:sp modelId="{CDCA0429-9F35-4119-92D2-5DE942573B14}">
      <dsp:nvSpPr>
        <dsp:cNvPr id="0" name=""/>
        <dsp:cNvSpPr/>
      </dsp:nvSpPr>
      <dsp:spPr>
        <a:xfrm>
          <a:off x="4049561" y="1951"/>
          <a:ext cx="1542268" cy="925361"/>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Accessible</a:t>
          </a:r>
          <a:endParaRPr lang="en-US" sz="1400" b="1" kern="1200" dirty="0"/>
        </a:p>
      </dsp:txBody>
      <dsp:txXfrm>
        <a:off x="4049561" y="1951"/>
        <a:ext cx="1542268" cy="925361"/>
      </dsp:txXfrm>
    </dsp:sp>
    <dsp:sp modelId="{ABA53E9D-A543-4628-B911-8318864C513A}">
      <dsp:nvSpPr>
        <dsp:cNvPr id="0" name=""/>
        <dsp:cNvSpPr/>
      </dsp:nvSpPr>
      <dsp:spPr>
        <a:xfrm>
          <a:off x="656570" y="1081539"/>
          <a:ext cx="1542268" cy="925361"/>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Relationship consolidation and connections at multiple scales</a:t>
          </a:r>
          <a:endParaRPr lang="en-US" sz="1400" b="1" kern="1200" dirty="0"/>
        </a:p>
      </dsp:txBody>
      <dsp:txXfrm>
        <a:off x="656570" y="1081539"/>
        <a:ext cx="1542268" cy="925361"/>
      </dsp:txXfrm>
    </dsp:sp>
    <dsp:sp modelId="{E491F7A3-1522-4B9F-813A-C36E6B5B7960}">
      <dsp:nvSpPr>
        <dsp:cNvPr id="0" name=""/>
        <dsp:cNvSpPr/>
      </dsp:nvSpPr>
      <dsp:spPr>
        <a:xfrm>
          <a:off x="2353065" y="1081539"/>
          <a:ext cx="1542268" cy="925361"/>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Continuous feedback loops</a:t>
          </a:r>
          <a:endParaRPr lang="en-US" sz="1400" b="1" kern="1200" dirty="0"/>
        </a:p>
      </dsp:txBody>
      <dsp:txXfrm>
        <a:off x="2353065" y="1081539"/>
        <a:ext cx="1542268" cy="925361"/>
      </dsp:txXfrm>
    </dsp:sp>
    <dsp:sp modelId="{141C6221-96FC-441F-B3DE-B0F098D9895D}">
      <dsp:nvSpPr>
        <dsp:cNvPr id="0" name=""/>
        <dsp:cNvSpPr/>
      </dsp:nvSpPr>
      <dsp:spPr>
        <a:xfrm>
          <a:off x="4049561" y="1081539"/>
          <a:ext cx="1542268" cy="925361"/>
        </a:xfrm>
        <a:prstGeom prst="rect">
          <a:avLst/>
        </a:prstGeom>
        <a:solidFill>
          <a:schemeClr val="accent5">
            <a:hueOff val="-2816059"/>
            <a:satOff val="-7258"/>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Being flexible</a:t>
          </a:r>
          <a:endParaRPr lang="en-US" sz="1400" b="1" kern="1200" dirty="0"/>
        </a:p>
      </dsp:txBody>
      <dsp:txXfrm>
        <a:off x="4049561" y="1081539"/>
        <a:ext cx="1542268" cy="925361"/>
      </dsp:txXfrm>
    </dsp:sp>
    <dsp:sp modelId="{60431F1B-C2BC-47CE-B187-64691FD89D81}">
      <dsp:nvSpPr>
        <dsp:cNvPr id="0" name=""/>
        <dsp:cNvSpPr/>
      </dsp:nvSpPr>
      <dsp:spPr>
        <a:xfrm>
          <a:off x="656570" y="2161127"/>
          <a:ext cx="1542268" cy="925361"/>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Open to other perspectives/views (culturally appropriate)</a:t>
          </a:r>
          <a:endParaRPr lang="en-US" sz="1400" b="1" kern="1200" dirty="0"/>
        </a:p>
      </dsp:txBody>
      <dsp:txXfrm>
        <a:off x="656570" y="2161127"/>
        <a:ext cx="1542268" cy="925361"/>
      </dsp:txXfrm>
    </dsp:sp>
    <dsp:sp modelId="{EA6C3DFC-D56A-4058-931B-F7366A6AF1DA}">
      <dsp:nvSpPr>
        <dsp:cNvPr id="0" name=""/>
        <dsp:cNvSpPr/>
      </dsp:nvSpPr>
      <dsp:spPr>
        <a:xfrm>
          <a:off x="2353065" y="2161127"/>
          <a:ext cx="1542268" cy="925361"/>
        </a:xfrm>
        <a:prstGeom prst="rect">
          <a:avLst/>
        </a:prstGeom>
        <a:solidFill>
          <a:schemeClr val="accent5">
            <a:hueOff val="-3942483"/>
            <a:satOff val="-10161"/>
            <a:lumOff val="-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solidFill>
                <a:schemeClr val="bg1"/>
              </a:solidFill>
            </a:rPr>
            <a:t>Acknowledge diversity</a:t>
          </a:r>
          <a:endParaRPr lang="en-US" sz="1400" b="1" kern="1200" dirty="0">
            <a:solidFill>
              <a:schemeClr val="bg1"/>
            </a:solidFill>
          </a:endParaRPr>
        </a:p>
      </dsp:txBody>
      <dsp:txXfrm>
        <a:off x="2353065" y="2161127"/>
        <a:ext cx="1542268" cy="925361"/>
      </dsp:txXfrm>
    </dsp:sp>
    <dsp:sp modelId="{26601BF8-0BD9-4CCA-A6F4-ECCC6C73F7C7}">
      <dsp:nvSpPr>
        <dsp:cNvPr id="0" name=""/>
        <dsp:cNvSpPr/>
      </dsp:nvSpPr>
      <dsp:spPr>
        <a:xfrm>
          <a:off x="4049561" y="2161127"/>
          <a:ext cx="1542268" cy="925361"/>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Due diligence</a:t>
          </a:r>
          <a:endParaRPr lang="en-US" sz="1400" b="1" kern="1200" dirty="0"/>
        </a:p>
      </dsp:txBody>
      <dsp:txXfrm>
        <a:off x="4049561" y="2161127"/>
        <a:ext cx="1542268" cy="925361"/>
      </dsp:txXfrm>
    </dsp:sp>
    <dsp:sp modelId="{9F581D39-8BA9-4C56-83D9-A660314F7FB3}">
      <dsp:nvSpPr>
        <dsp:cNvPr id="0" name=""/>
        <dsp:cNvSpPr/>
      </dsp:nvSpPr>
      <dsp:spPr>
        <a:xfrm>
          <a:off x="656570" y="3240715"/>
          <a:ext cx="1542268" cy="925361"/>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Relevance to demographic</a:t>
          </a:r>
          <a:endParaRPr lang="en-US" sz="1400" b="1" kern="1200" dirty="0"/>
        </a:p>
      </dsp:txBody>
      <dsp:txXfrm>
        <a:off x="656570" y="3240715"/>
        <a:ext cx="1542268" cy="925361"/>
      </dsp:txXfrm>
    </dsp:sp>
    <dsp:sp modelId="{6CB6DA1E-B30D-434B-B5C1-89D122D99735}">
      <dsp:nvSpPr>
        <dsp:cNvPr id="0" name=""/>
        <dsp:cNvSpPr/>
      </dsp:nvSpPr>
      <dsp:spPr>
        <a:xfrm>
          <a:off x="2353065" y="3240715"/>
          <a:ext cx="1542268" cy="925361"/>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Appeals process</a:t>
          </a:r>
          <a:endParaRPr lang="en-US" sz="1400" b="1" kern="1200" dirty="0"/>
        </a:p>
      </dsp:txBody>
      <dsp:txXfrm>
        <a:off x="2353065" y="3240715"/>
        <a:ext cx="1542268" cy="925361"/>
      </dsp:txXfrm>
    </dsp:sp>
    <dsp:sp modelId="{4EE574DA-3535-4C27-BFF7-BC5ED35007EF}">
      <dsp:nvSpPr>
        <dsp:cNvPr id="0" name=""/>
        <dsp:cNvSpPr/>
      </dsp:nvSpPr>
      <dsp:spPr>
        <a:xfrm>
          <a:off x="4049561" y="3240715"/>
          <a:ext cx="1542268" cy="925361"/>
        </a:xfrm>
        <a:prstGeom prst="rect">
          <a:avLst/>
        </a:prstGeom>
        <a:solidFill>
          <a:schemeClr val="accent5">
            <a:hueOff val="-6195331"/>
            <a:satOff val="-15967"/>
            <a:lumOff val="-10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Independent</a:t>
          </a:r>
          <a:endParaRPr lang="en-US" sz="1400" b="1" kern="1200" dirty="0"/>
        </a:p>
      </dsp:txBody>
      <dsp:txXfrm>
        <a:off x="4049561" y="3240715"/>
        <a:ext cx="1542268" cy="925361"/>
      </dsp:txXfrm>
    </dsp:sp>
    <dsp:sp modelId="{0B3216D1-2391-4347-B0AC-2767A964022E}">
      <dsp:nvSpPr>
        <dsp:cNvPr id="0" name=""/>
        <dsp:cNvSpPr/>
      </dsp:nvSpPr>
      <dsp:spPr>
        <a:xfrm>
          <a:off x="2353065" y="4320304"/>
          <a:ext cx="1542268" cy="92536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Open ended questions, unbiased questions</a:t>
          </a:r>
          <a:endParaRPr lang="en-US" sz="1400" b="1" kern="1200" dirty="0"/>
        </a:p>
      </dsp:txBody>
      <dsp:txXfrm>
        <a:off x="2353065" y="4320304"/>
        <a:ext cx="1542268" cy="925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35656-824B-4CC3-AB3E-9F1336C1070A}">
      <dsp:nvSpPr>
        <dsp:cNvPr id="0" name=""/>
        <dsp:cNvSpPr/>
      </dsp:nvSpPr>
      <dsp:spPr>
        <a:xfrm>
          <a:off x="0" y="680"/>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702C8AC-285C-4AAC-99FE-FB9E206F9A56}">
      <dsp:nvSpPr>
        <dsp:cNvPr id="0" name=""/>
        <dsp:cNvSpPr/>
      </dsp:nvSpPr>
      <dsp:spPr>
        <a:xfrm>
          <a:off x="0" y="680"/>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Evaluation should be an integral part of the planning and management of community engagement activities.</a:t>
          </a:r>
          <a:endParaRPr lang="en-US" sz="1800" kern="1200" dirty="0"/>
        </a:p>
      </dsp:txBody>
      <dsp:txXfrm>
        <a:off x="0" y="680"/>
        <a:ext cx="7133474" cy="795747"/>
      </dsp:txXfrm>
    </dsp:sp>
    <dsp:sp modelId="{56BD4932-D723-466B-8915-5B223F0EC819}">
      <dsp:nvSpPr>
        <dsp:cNvPr id="0" name=""/>
        <dsp:cNvSpPr/>
      </dsp:nvSpPr>
      <dsp:spPr>
        <a:xfrm>
          <a:off x="0" y="796427"/>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B9FA428-DCA6-487A-B09B-80F4D38CE96D}">
      <dsp:nvSpPr>
        <dsp:cNvPr id="0" name=""/>
        <dsp:cNvSpPr/>
      </dsp:nvSpPr>
      <dsp:spPr>
        <a:xfrm>
          <a:off x="0" y="796427"/>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Evaluation should be a structured and planned process</a:t>
          </a:r>
          <a:endParaRPr lang="en-US" sz="1800" kern="1200" dirty="0"/>
        </a:p>
      </dsp:txBody>
      <dsp:txXfrm>
        <a:off x="0" y="796427"/>
        <a:ext cx="7133474" cy="795747"/>
      </dsp:txXfrm>
    </dsp:sp>
    <dsp:sp modelId="{23483F05-3594-4349-BD4F-C285183872FE}">
      <dsp:nvSpPr>
        <dsp:cNvPr id="0" name=""/>
        <dsp:cNvSpPr/>
      </dsp:nvSpPr>
      <dsp:spPr>
        <a:xfrm>
          <a:off x="0" y="1592175"/>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34E04BD-5E12-4FB8-AE7B-81172715EF46}">
      <dsp:nvSpPr>
        <dsp:cNvPr id="0" name=""/>
        <dsp:cNvSpPr/>
      </dsp:nvSpPr>
      <dsp:spPr>
        <a:xfrm>
          <a:off x="0" y="1592175"/>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The scale and scope of the evaluation should reflect the purpose, audience, and the scale and significance of the community engagement activities.</a:t>
          </a:r>
          <a:endParaRPr lang="en-US" sz="1800" kern="1200" dirty="0"/>
        </a:p>
      </dsp:txBody>
      <dsp:txXfrm>
        <a:off x="0" y="1592175"/>
        <a:ext cx="7133474" cy="795747"/>
      </dsp:txXfrm>
    </dsp:sp>
    <dsp:sp modelId="{C8D57D41-1C05-42BE-8490-8DF06D5DA2B7}">
      <dsp:nvSpPr>
        <dsp:cNvPr id="0" name=""/>
        <dsp:cNvSpPr/>
      </dsp:nvSpPr>
      <dsp:spPr>
        <a:xfrm>
          <a:off x="0" y="2387923"/>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79295F2-8D42-4C02-B903-82EBD672BE8E}">
      <dsp:nvSpPr>
        <dsp:cNvPr id="0" name=""/>
        <dsp:cNvSpPr/>
      </dsp:nvSpPr>
      <dsp:spPr>
        <a:xfrm>
          <a:off x="0" y="2387923"/>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Evaluation should, whenever possible, be a participatory activity</a:t>
          </a:r>
          <a:endParaRPr lang="en-US" sz="1800" kern="1200" dirty="0"/>
        </a:p>
      </dsp:txBody>
      <dsp:txXfrm>
        <a:off x="0" y="2387923"/>
        <a:ext cx="7133474" cy="795747"/>
      </dsp:txXfrm>
    </dsp:sp>
    <dsp:sp modelId="{E98A646C-FEAB-4C69-B984-969385D621EC}">
      <dsp:nvSpPr>
        <dsp:cNvPr id="0" name=""/>
        <dsp:cNvSpPr/>
      </dsp:nvSpPr>
      <dsp:spPr>
        <a:xfrm>
          <a:off x="0" y="3183671"/>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989FACF-D21A-4A4A-8314-4CF9274D7CA1}">
      <dsp:nvSpPr>
        <dsp:cNvPr id="0" name=""/>
        <dsp:cNvSpPr/>
      </dsp:nvSpPr>
      <dsp:spPr>
        <a:xfrm>
          <a:off x="0" y="3183671"/>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It is important to undertake an opportunities and risk assessment of all evaluation decisions</a:t>
          </a:r>
          <a:endParaRPr lang="en-US" sz="1800" kern="1200" dirty="0"/>
        </a:p>
      </dsp:txBody>
      <dsp:txXfrm>
        <a:off x="0" y="3183671"/>
        <a:ext cx="7133474" cy="795747"/>
      </dsp:txXfrm>
    </dsp:sp>
    <dsp:sp modelId="{52E60125-C9B2-426D-85D4-224E8278176B}">
      <dsp:nvSpPr>
        <dsp:cNvPr id="0" name=""/>
        <dsp:cNvSpPr/>
      </dsp:nvSpPr>
      <dsp:spPr>
        <a:xfrm>
          <a:off x="0" y="3979419"/>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F92CB6A-3CE3-456C-AAA2-034F105FF5A1}">
      <dsp:nvSpPr>
        <dsp:cNvPr id="0" name=""/>
        <dsp:cNvSpPr/>
      </dsp:nvSpPr>
      <dsp:spPr>
        <a:xfrm>
          <a:off x="0" y="3979419"/>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Should be formative where possible as well as summative</a:t>
          </a:r>
          <a:endParaRPr lang="en-US" sz="1800" kern="1200" dirty="0"/>
        </a:p>
      </dsp:txBody>
      <dsp:txXfrm>
        <a:off x="0" y="3979419"/>
        <a:ext cx="7133474" cy="795747"/>
      </dsp:txXfrm>
    </dsp:sp>
    <dsp:sp modelId="{E0D6F9FD-1AEC-46F3-B2E4-46B0A11C9DA5}">
      <dsp:nvSpPr>
        <dsp:cNvPr id="0" name=""/>
        <dsp:cNvSpPr/>
      </dsp:nvSpPr>
      <dsp:spPr>
        <a:xfrm>
          <a:off x="0" y="4775167"/>
          <a:ext cx="7133474"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13A167B-594D-44DD-ACF6-596E6500CDCD}">
      <dsp:nvSpPr>
        <dsp:cNvPr id="0" name=""/>
        <dsp:cNvSpPr/>
      </dsp:nvSpPr>
      <dsp:spPr>
        <a:xfrm>
          <a:off x="0" y="4775167"/>
          <a:ext cx="7133474" cy="79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dirty="0"/>
            <a:t>Involve community where possible</a:t>
          </a:r>
          <a:endParaRPr lang="en-US" sz="1800" kern="1200" dirty="0"/>
        </a:p>
      </dsp:txBody>
      <dsp:txXfrm>
        <a:off x="0" y="4775167"/>
        <a:ext cx="7133474" cy="7957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DAAB1-0514-4BF6-9092-3601EA5FE5EA}">
      <dsp:nvSpPr>
        <dsp:cNvPr id="0" name=""/>
        <dsp:cNvSpPr/>
      </dsp:nvSpPr>
      <dsp:spPr>
        <a:xfrm>
          <a:off x="0" y="0"/>
          <a:ext cx="75031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685202-C006-4220-8887-E37614CC7E6A}">
      <dsp:nvSpPr>
        <dsp:cNvPr id="0" name=""/>
        <dsp:cNvSpPr/>
      </dsp:nvSpPr>
      <dsp:spPr>
        <a:xfrm>
          <a:off x="0" y="0"/>
          <a:ext cx="7503123" cy="102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dirty="0"/>
            <a:t>You are evaluating the community engagement, NOT the project</a:t>
          </a:r>
          <a:endParaRPr lang="en-US" sz="2100" kern="1200" dirty="0"/>
        </a:p>
      </dsp:txBody>
      <dsp:txXfrm>
        <a:off x="0" y="0"/>
        <a:ext cx="7503123" cy="1028699"/>
      </dsp:txXfrm>
    </dsp:sp>
    <dsp:sp modelId="{E7117623-97FC-4D46-91A2-5FE28FCB3066}">
      <dsp:nvSpPr>
        <dsp:cNvPr id="0" name=""/>
        <dsp:cNvSpPr/>
      </dsp:nvSpPr>
      <dsp:spPr>
        <a:xfrm>
          <a:off x="0" y="1028699"/>
          <a:ext cx="75031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A2B4B77-938E-497C-832B-51EEB4357566}">
      <dsp:nvSpPr>
        <dsp:cNvPr id="0" name=""/>
        <dsp:cNvSpPr/>
      </dsp:nvSpPr>
      <dsp:spPr>
        <a:xfrm>
          <a:off x="0" y="1028699"/>
          <a:ext cx="7503123" cy="102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dirty="0"/>
            <a:t>AND</a:t>
          </a:r>
          <a:endParaRPr lang="en-US" sz="2100" kern="1200" dirty="0"/>
        </a:p>
      </dsp:txBody>
      <dsp:txXfrm>
        <a:off x="0" y="1028699"/>
        <a:ext cx="7503123" cy="1028699"/>
      </dsp:txXfrm>
    </dsp:sp>
    <dsp:sp modelId="{2B87547A-B5BE-4294-9BDB-7FF85BEC0C61}">
      <dsp:nvSpPr>
        <dsp:cNvPr id="0" name=""/>
        <dsp:cNvSpPr/>
      </dsp:nvSpPr>
      <dsp:spPr>
        <a:xfrm>
          <a:off x="0" y="2057399"/>
          <a:ext cx="75031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0685F30-3F7A-45F0-8970-7E56CBA93B7D}">
      <dsp:nvSpPr>
        <dsp:cNvPr id="0" name=""/>
        <dsp:cNvSpPr/>
      </dsp:nvSpPr>
      <dsp:spPr>
        <a:xfrm>
          <a:off x="0" y="2057399"/>
          <a:ext cx="7503123" cy="102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dirty="0"/>
            <a:t>You can conduct a desk top evaluation or you can add to your data base (in the case of larger evaluations) by the following techniques</a:t>
          </a:r>
          <a:endParaRPr lang="en-US" sz="2100" kern="1200" dirty="0"/>
        </a:p>
      </dsp:txBody>
      <dsp:txXfrm>
        <a:off x="0" y="2057399"/>
        <a:ext cx="7503123" cy="1028699"/>
      </dsp:txXfrm>
    </dsp:sp>
    <dsp:sp modelId="{0C9D3FBF-872F-4349-8794-30868767FFC2}">
      <dsp:nvSpPr>
        <dsp:cNvPr id="0" name=""/>
        <dsp:cNvSpPr/>
      </dsp:nvSpPr>
      <dsp:spPr>
        <a:xfrm>
          <a:off x="0" y="3086099"/>
          <a:ext cx="75031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14E08F-8092-47E9-BB75-F092A18D11EC}">
      <dsp:nvSpPr>
        <dsp:cNvPr id="0" name=""/>
        <dsp:cNvSpPr/>
      </dsp:nvSpPr>
      <dsp:spPr>
        <a:xfrm>
          <a:off x="0" y="3086099"/>
          <a:ext cx="7503123" cy="102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dirty="0"/>
            <a:t>Either way using a process or criteria as described above is crucial</a:t>
          </a:r>
          <a:endParaRPr lang="en-US" sz="2100" kern="1200" dirty="0"/>
        </a:p>
      </dsp:txBody>
      <dsp:txXfrm>
        <a:off x="0" y="3086099"/>
        <a:ext cx="7503123" cy="10286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E4D7E-256E-4B05-AB53-6BAF95FC4F28}" type="datetimeFigureOut">
              <a:rPr lang="en-AU" smtClean="0"/>
              <a:t>4/11/2019</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3B6D7-EC6D-4A4D-8105-E472F4AB2927}" type="slidenum">
              <a:rPr lang="en-AU" smtClean="0"/>
              <a:t>‹#›</a:t>
            </a:fld>
            <a:endParaRPr lang="en-AU" dirty="0"/>
          </a:p>
        </p:txBody>
      </p:sp>
    </p:spTree>
    <p:extLst>
      <p:ext uri="{BB962C8B-B14F-4D97-AF65-F5344CB8AC3E}">
        <p14:creationId xmlns:p14="http://schemas.microsoft.com/office/powerpoint/2010/main" val="3134901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mBjgGjgAPrk"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youtu.be/ydt1dZksRx4" TargetMode="External"/><Relationship Id="rId5" Type="http://schemas.openxmlformats.org/officeDocument/2006/relationships/hyperlink" Target="https://youtu.be/RtJu7ISBBhE" TargetMode="External"/><Relationship Id="rId4" Type="http://schemas.openxmlformats.org/officeDocument/2006/relationships/hyperlink" Target="https://youtu.be/7uRApqfVigI"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herry_Arnste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Participation_(decision_making)#cite_note-Arnstein1969-3" TargetMode="External"/><Relationship Id="rId5" Type="http://schemas.openxmlformats.org/officeDocument/2006/relationships/hyperlink" Target="https://en.wikipedia.org/w/index.php?title=Non-participation&amp;action=edit&amp;redlink=1" TargetMode="External"/><Relationship Id="rId4" Type="http://schemas.openxmlformats.org/officeDocument/2006/relationships/hyperlink" Target="https://en.wikipedia.org/wiki/Tokenis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2A2C5-ACBB-4BB1-BD07-2F36325C3EEE}" type="slidenum">
              <a:rPr lang="en-AU" smtClean="0"/>
              <a:t>3</a:t>
            </a:fld>
            <a:endParaRPr lang="en-AU" dirty="0"/>
          </a:p>
        </p:txBody>
      </p:sp>
    </p:spTree>
    <p:extLst>
      <p:ext uri="{BB962C8B-B14F-4D97-AF65-F5344CB8AC3E}">
        <p14:creationId xmlns:p14="http://schemas.microsoft.com/office/powerpoint/2010/main" val="2305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Crucial to undertaking effective community engagement is understanding how to engage with different cultures. In this part of the module we will in particular focus on introducing students to some core principles for engaging Indigenous peoples. Given the centrality of country for Indigenous peoples and the focus on place in this course, this is an important element of the module. In this hour we will examine: (i) appropriate engagement strategies for Indigenous peoples, and (ii) introduce the idea of welcome to country and acknowledgement of country. The class will then be tasked with identifying which country and which people/s were originally across a series of place based scenarios (up to 3). Discussion is then to be held on how (using one case study) Indigenous engagement could occur. Students will use the Indigenous engagement strategies they have found on the web (previous self directed activity) to have as basis for discussion.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Ideally whenever this part of the course is delivered it would be great to have an Indigenous person come in and give an hours presentation but in lieu of that we suggest the activities above. If funds permit we will film a 10 minute video lecture by an Indigenous person to support this section.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12BE9-E369-CF4E-9D81-DD4FDE6A63D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144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Crucial to undertaking effective community engagement is understanding how to engage with different cultures. In this part of the module we will in particular focus on introducing students to some core principles for engaging Indigenous peoples. Given the centrality of country for Indigenous peoples and the focus on place in this course, this is an important element of the module. In this hour we will examine: (i) appropriate engagement strategies for Indigenous peoples, and (ii) introduce the idea of welcome to country and acknowledgement of country. The class will then be tasked with identifying which country and which people/s were originally across a series of place based scenarios (up to 3). Discussion is then to be held on how (using one case study) Indigenous engagement could occur. Students will use the Indigenous engagement strategies they have found on the web (previous self directed activity) to have as basis for discussion.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Ideally whenever this part of the course is delivered it would be great to have an Indigenous person come in and give an hours presentation but in lieu of that we suggest the activities above. If funds permit we will film a 10 minute video lecture by an Indigenous person to support this section.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12BE9-E369-CF4E-9D81-DD4FDE6A63D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104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Citizen juries (sometimes called ‘Panels) have now been employed in several local government settings around Australia – and, increasingly, in Victoria. They differ in their scale, scope and level of resourcing but have all sought to improve both understanding and decision-making on the issue at hand. How does a jury work ? </a:t>
            </a:r>
          </a:p>
          <a:p>
            <a:r>
              <a:rPr lang="en-US" sz="1000" dirty="0"/>
              <a:t>Citizen juries provide the opportunity for a randomly selected ‘mini-public’ to deliberate thoroughly over an issue, often over several days. Typically, invitations will be sent out to a randomly-selected group of ratepayers. From those who take up the invitation, a further (stratified) sample will be selected to ensure that the final jury best represents the demographic of the wider community. </a:t>
            </a:r>
          </a:p>
          <a:p>
            <a:r>
              <a:rPr lang="en-US" sz="1000" dirty="0"/>
              <a:t>The selected ‘jurors’ are given a key question, or ‘remit’ to work through, with the aim of working together towards a clearly defined set of recommendations. This process is typically facilitated by an independent, expert facilitator; this is important, because it affords council some distance from the process and means that the outcomes of the process are more likely to be trusted.  In the course of their deliberations, the jury has access to expert help, through background material and presentations from ‘witnesses’ with expert knowledge relevant to their task.  These experts are sometimes internal to councils – but, most often, content experts are called on from outside of council. The jury’s deliberations are typically closed sessions but are open to observers at certain times, subject to observers signing a code of conduct. </a:t>
            </a:r>
          </a:p>
          <a:p>
            <a:endParaRPr lang="en-US" sz="1000" dirty="0"/>
          </a:p>
          <a:p>
            <a:r>
              <a:rPr lang="en-US" sz="1200" b="0" i="0" u="none" strike="noStrike" kern="1200" dirty="0">
                <a:solidFill>
                  <a:schemeClr val="tx1"/>
                </a:solidFill>
                <a:effectLst/>
                <a:latin typeface="+mn-lt"/>
                <a:ea typeface="+mn-ea"/>
                <a:cs typeface="+mn-cs"/>
              </a:rPr>
              <a:t>In 2013/14 Darebin Council committed to consulting the community on how to utilise the then recently established infrastructure fund, living up to the Council Plan goal of Open and Accountable Democracy. </a:t>
            </a:r>
          </a:p>
          <a:p>
            <a:r>
              <a:rPr lang="en-US" sz="1200" b="0" i="0" u="none" strike="noStrike" kern="1200" dirty="0">
                <a:solidFill>
                  <a:schemeClr val="tx1"/>
                </a:solidFill>
                <a:effectLst/>
                <a:latin typeface="+mn-lt"/>
                <a:ea typeface="+mn-ea"/>
                <a:cs typeface="+mn-cs"/>
              </a:rPr>
              <a:t>Accordingly, in 2014 Darebin Council was the first Victorian Council to undertake a dynamic new participatory budgeting process, A Citizen's Jury of 31 randomly selected community members reflecting Darebin's diverse population profile decided: How should we best spend $2 million to improve our community through the use of infrastructure funding? The wider community was invited to submit their ideas for the Jury to consider. Council unanimously approved the Jury's recommendations in September 2014.</a:t>
            </a:r>
          </a:p>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12BE9-E369-CF4E-9D81-DD4FDE6A63D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64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Crucial to undertaking effective community engagement is understanding how to engage with different cultures. In this part of the module we will in particular focus on introducing students to some core principles for engaging Indigenous peoples. Given the centrality of country for Indigenous peoples and the focus on place in this course, this is an important element of the module. In this hour we will examine: (i) appropriate engagement strategies for Indigenous peoples, and (ii) introduce the idea of welcome to country and acknowledgement of country. The class will then be tasked with identifying which country and which people/s were originally across a series of place based scenarios (up to 3). Discussion is then to be held on how (using one case study) Indigenous engagement could occur. Students will use the Indigenous engagement strategies they have found on the web (previous self directed activity) to have as basis for discussion.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Ideally whenever this part of the course is delivered it would be great to have an Indigenous person come in and give an hours presentation but in lieu of that we suggest the activities above. If funds permit we will film a 10 minute video lecture by an Indigenous person to support this section.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12BE9-E369-CF4E-9D81-DD4FDE6A63D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773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12BE9-E369-CF4E-9D81-DD4FDE6A63D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062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Streets_for_People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E12BE9-E369-CF4E-9D81-DD4FDE6A63D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692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by Juan Planells, Anlin He &amp; Disha Chandanshive</a:t>
            </a:r>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33</a:t>
            </a:fld>
            <a:endParaRPr lang="en-AU" dirty="0"/>
          </a:p>
        </p:txBody>
      </p:sp>
    </p:spTree>
    <p:extLst>
      <p:ext uri="{BB962C8B-B14F-4D97-AF65-F5344CB8AC3E}">
        <p14:creationId xmlns:p14="http://schemas.microsoft.com/office/powerpoint/2010/main" val="814258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Tic tac toe </a:t>
            </a:r>
            <a:r>
              <a:rPr lang="en-US" dirty="0"/>
              <a:t>visual preferencing sought to understand the hardware that the community would be interested to see in their playground. Each participant was presented nine different concepts (e.g. Trains, water play, novelty, shade, nature adventure, climbing). Each concept was presented with three images for a total of 27 images whereby using 5 dot stickers, participants were to select their favourite 5. Over 2 hours 22 people participated and the favourite concept voted in was an image of waterplay with a favourite image being an image of sitting with your feet in a creek. Data was then combined across age groups and genders. Students did however reflect on the bias of the images they selected.</a:t>
            </a:r>
          </a:p>
          <a:p>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35</a:t>
            </a:fld>
            <a:endParaRPr lang="en-AU" dirty="0"/>
          </a:p>
        </p:txBody>
      </p:sp>
    </p:spTree>
    <p:extLst>
      <p:ext uri="{BB962C8B-B14F-4D97-AF65-F5344CB8AC3E}">
        <p14:creationId xmlns:p14="http://schemas.microsoft.com/office/powerpoint/2010/main" val="299697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i="1" dirty="0"/>
              <a:t>wishing tree</a:t>
            </a:r>
            <a:r>
              <a:rPr lang="en-US" dirty="0"/>
              <a:t> activity served as a dreaming exercise which was used to uncover the spirit of the site where a central question was posed to locals, </a:t>
            </a:r>
            <a:r>
              <a:rPr lang="en-US" i="1" dirty="0"/>
              <a:t>what is the personality of Paine Reserve? </a:t>
            </a:r>
            <a:r>
              <a:rPr lang="en-US" dirty="0"/>
              <a:t>Participants were asked to respond using a coloured paper heart where upon participants could provide a written response and attach the heart to the wishing tree. Across 2 hours 11 people engaged in the activity.</a:t>
            </a:r>
          </a:p>
          <a:p>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36</a:t>
            </a:fld>
            <a:endParaRPr lang="en-AU" dirty="0"/>
          </a:p>
        </p:txBody>
      </p:sp>
    </p:spTree>
    <p:extLst>
      <p:ext uri="{BB962C8B-B14F-4D97-AF65-F5344CB8AC3E}">
        <p14:creationId xmlns:p14="http://schemas.microsoft.com/office/powerpoint/2010/main" val="3229356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was a set of three boards with each board asking a pivotal question;</a:t>
            </a:r>
          </a:p>
          <a:p>
            <a:r>
              <a:rPr lang="en-US" i="1" dirty="0"/>
              <a:t>‘what do you like?’</a:t>
            </a:r>
            <a:r>
              <a:rPr lang="en-US" dirty="0"/>
              <a:t> – seeking to understand what people liked about their park through 9 images of exiting park features which people could vote on using dot stickers.</a:t>
            </a:r>
          </a:p>
          <a:p>
            <a:r>
              <a:rPr lang="en-US" i="1" dirty="0"/>
              <a:t>‘what do you want?’ – </a:t>
            </a:r>
            <a:r>
              <a:rPr lang="en-US" dirty="0"/>
              <a:t>aimed at determining what people would like to see in their park, this board featured a map of the park where they could attach images (trees, art, shade, nature play, water fountains, benches, coloured walkways) for purpose of creating a conceptual design map.</a:t>
            </a:r>
          </a:p>
          <a:p>
            <a:r>
              <a:rPr lang="en-US" i="1" dirty="0"/>
              <a:t>‘what do you think?</a:t>
            </a:r>
            <a:r>
              <a:rPr lang="en-US" dirty="0"/>
              <a:t>’ – allowed people to write on poster notes for further thoughts and feedback.</a:t>
            </a:r>
          </a:p>
          <a:p>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37</a:t>
            </a:fld>
            <a:endParaRPr lang="en-AU" dirty="0"/>
          </a:p>
        </p:txBody>
      </p:sp>
    </p:spTree>
    <p:extLst>
      <p:ext uri="{BB962C8B-B14F-4D97-AF65-F5344CB8AC3E}">
        <p14:creationId xmlns:p14="http://schemas.microsoft.com/office/powerpoint/2010/main" val="3002991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4</a:t>
            </a:fld>
            <a:endParaRPr lang="en-GB" dirty="0"/>
          </a:p>
        </p:txBody>
      </p:sp>
    </p:spTree>
    <p:extLst>
      <p:ext uri="{BB962C8B-B14F-4D97-AF65-F5344CB8AC3E}">
        <p14:creationId xmlns:p14="http://schemas.microsoft.com/office/powerpoint/2010/main" val="1887276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applying the concept of community design, the Imaginarium emerged through a perspex panel as a canvas for the community to imagine and visualise. Participants were provided equipment to draw with and the activity facilitator utilised a form to collect data on participants age, whether they were locals or not, other notes and what the participants drew (e.g. trees, playground, shade, music shell &amp; café). Conversations with community members were annotated whilst they were drawing. A total of 16 people participated.</a:t>
            </a:r>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38</a:t>
            </a:fld>
            <a:endParaRPr lang="en-AU" dirty="0"/>
          </a:p>
        </p:txBody>
      </p:sp>
    </p:spTree>
    <p:extLst>
      <p:ext uri="{BB962C8B-B14F-4D97-AF65-F5344CB8AC3E}">
        <p14:creationId xmlns:p14="http://schemas.microsoft.com/office/powerpoint/2010/main" val="3409343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Model display stand. Made from modular parts, can be transported to the site easily. The color coded joints</a:t>
            </a:r>
          </a:p>
          <a:p>
            <a:r>
              <a:rPr lang="en-US" sz="1200" b="0" i="0" u="none" strike="noStrike" kern="1200" baseline="0" dirty="0">
                <a:solidFill>
                  <a:schemeClr val="tx1"/>
                </a:solidFill>
                <a:latin typeface="+mn-lt"/>
                <a:ea typeface="+mn-ea"/>
                <a:cs typeface="+mn-cs"/>
              </a:rPr>
              <a:t>help the user to assemble it easily. So even a young child can do it. All joining parts and model making material</a:t>
            </a:r>
          </a:p>
          <a:p>
            <a:r>
              <a:rPr lang="en-US" sz="1200" b="0" i="0" u="none" strike="noStrike" kern="1200" baseline="0" dirty="0">
                <a:solidFill>
                  <a:schemeClr val="tx1"/>
                </a:solidFill>
                <a:latin typeface="+mn-lt"/>
                <a:ea typeface="+mn-ea"/>
                <a:cs typeface="+mn-cs"/>
              </a:rPr>
              <a:t>is stored in the storage spaces of the stand.</a:t>
            </a:r>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41</a:t>
            </a:fld>
            <a:endParaRPr lang="en-AU" dirty="0"/>
          </a:p>
        </p:txBody>
      </p:sp>
    </p:spTree>
    <p:extLst>
      <p:ext uri="{BB962C8B-B14F-4D97-AF65-F5344CB8AC3E}">
        <p14:creationId xmlns:p14="http://schemas.microsoft.com/office/powerpoint/2010/main" val="3983411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If the students will have to undergo a real community engagement session, you will probably have details on the timing of the engagement session and use this as a brainstorming exercise for the students to choose from existing techniques or develop their own techniques for engagement. </a:t>
            </a:r>
          </a:p>
          <a:p>
            <a:endParaRPr lang="en-AU" dirty="0"/>
          </a:p>
          <a:p>
            <a:endParaRPr lang="en-AU" dirty="0"/>
          </a:p>
          <a:p>
            <a:r>
              <a:rPr lang="en-AU" sz="1200" kern="1200" dirty="0">
                <a:solidFill>
                  <a:schemeClr val="tx1"/>
                </a:solidFill>
                <a:effectLst/>
                <a:latin typeface="+mn-lt"/>
                <a:ea typeface="+mn-ea"/>
                <a:cs typeface="+mn-cs"/>
              </a:rPr>
              <a:t>World Café technique develop and justify engagement strategies uses </a:t>
            </a:r>
            <a:endParaRPr lang="en-AU" dirty="0"/>
          </a:p>
          <a:p>
            <a:endParaRPr lang="en-AU" dirty="0"/>
          </a:p>
          <a:p>
            <a:r>
              <a:rPr lang="en-AU" dirty="0"/>
              <a:t>We recommend a focus on playful exercises.</a:t>
            </a:r>
          </a:p>
          <a:p>
            <a:endParaRPr lang="en-AU" dirty="0"/>
          </a:p>
          <a:p>
            <a:endParaRPr lang="en-AU" dirty="0"/>
          </a:p>
          <a:p>
            <a:r>
              <a:rPr lang="en-AU" dirty="0"/>
              <a:t>If your students are not working on specific projects, here are some scenarios you can use:</a:t>
            </a:r>
          </a:p>
          <a:p>
            <a:pPr marL="171450" indent="-171450">
              <a:buFont typeface="Arial" panose="020B0604020202020204" pitchFamily="34" charset="0"/>
              <a:buChar char="•"/>
              <a:defRPr/>
            </a:pPr>
            <a:r>
              <a:rPr lang="en-AU" sz="1200" dirty="0">
                <a:solidFill>
                  <a:srgbClr val="000000"/>
                </a:solidFill>
              </a:rPr>
              <a:t>Developing new airport runway </a:t>
            </a:r>
          </a:p>
          <a:p>
            <a:pPr marL="171450" indent="-171450">
              <a:buFont typeface="Arial" panose="020B0604020202020204" pitchFamily="34" charset="0"/>
              <a:buChar char="•"/>
              <a:defRPr/>
            </a:pPr>
            <a:r>
              <a:rPr lang="en-AU" sz="1200" dirty="0">
                <a:solidFill>
                  <a:srgbClr val="000000"/>
                </a:solidFill>
              </a:rPr>
              <a:t>Making people over 50 take the bowel cancer screening test</a:t>
            </a:r>
          </a:p>
          <a:p>
            <a:pPr marL="171450" indent="-171450">
              <a:buFont typeface="Arial" panose="020B0604020202020204" pitchFamily="34" charset="0"/>
              <a:buChar char="•"/>
              <a:defRPr/>
            </a:pPr>
            <a:r>
              <a:rPr lang="en-AU" sz="1200" dirty="0">
                <a:solidFill>
                  <a:srgbClr val="000000"/>
                </a:solidFill>
              </a:rPr>
              <a:t>Getting people to plant natives in their back gardens in Adelaide</a:t>
            </a:r>
          </a:p>
          <a:p>
            <a:pPr marL="171450" indent="-171450">
              <a:buFont typeface="Arial" panose="020B0604020202020204" pitchFamily="34" charset="0"/>
              <a:buChar char="•"/>
              <a:defRPr/>
            </a:pPr>
            <a:r>
              <a:rPr lang="en-AU" sz="1200" dirty="0">
                <a:solidFill>
                  <a:srgbClr val="000000"/>
                </a:solidFill>
              </a:rPr>
              <a:t>Building a new development along the Torrens River Linear Park that includes a retail centre and restaurant etc</a:t>
            </a:r>
          </a:p>
          <a:p>
            <a:pPr marL="171450" indent="-171450">
              <a:buFont typeface="Arial" panose="020B0604020202020204" pitchFamily="34" charset="0"/>
              <a:buChar char="•"/>
              <a:defRPr/>
            </a:pPr>
            <a:r>
              <a:rPr lang="en-AU" sz="1200" dirty="0">
                <a:solidFill>
                  <a:srgbClr val="000000"/>
                </a:solidFill>
              </a:rPr>
              <a:t>Stopping people from vaccinating their children</a:t>
            </a:r>
          </a:p>
          <a:p>
            <a:pPr marL="171450" indent="-171450">
              <a:buFont typeface="Arial" panose="020B0604020202020204" pitchFamily="34" charset="0"/>
              <a:buChar char="•"/>
              <a:defRPr/>
            </a:pPr>
            <a:r>
              <a:rPr lang="en-AU" sz="1200" dirty="0">
                <a:solidFill>
                  <a:srgbClr val="000000"/>
                </a:solidFill>
              </a:rPr>
              <a:t>Building a casino on Granite Island</a:t>
            </a:r>
          </a:p>
          <a:p>
            <a:pPr marL="171450" indent="-171450">
              <a:buFont typeface="Arial" panose="020B0604020202020204" pitchFamily="34" charset="0"/>
              <a:buChar char="•"/>
              <a:defRPr/>
            </a:pPr>
            <a:r>
              <a:rPr lang="en-AU" sz="1200" dirty="0">
                <a:solidFill>
                  <a:srgbClr val="000000"/>
                </a:solidFill>
              </a:rPr>
              <a:t>Establishing a new tram line along Norwood Parade into town</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43</a:t>
            </a:fld>
            <a:endParaRPr lang="en-AU" dirty="0"/>
          </a:p>
        </p:txBody>
      </p:sp>
    </p:spTree>
    <p:extLst>
      <p:ext uri="{BB962C8B-B14F-4D97-AF65-F5344CB8AC3E}">
        <p14:creationId xmlns:p14="http://schemas.microsoft.com/office/powerpoint/2010/main" val="4151971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a:solidFill>
                  <a:schemeClr val="tx1"/>
                </a:solidFill>
                <a:latin typeface="+mn-lt"/>
                <a:ea typeface="+mn-ea"/>
                <a:cs typeface="+mn-cs"/>
              </a:rPr>
              <a:t>Evaluation involves comparing aspects of process and outcomes to performance standards or expectations to judge the success of the activity or program, taking into consideration that external factors</a:t>
            </a:r>
          </a:p>
          <a:p>
            <a:r>
              <a:rPr lang="en-AU" sz="1200" kern="1200" baseline="0" dirty="0">
                <a:solidFill>
                  <a:schemeClr val="tx1"/>
                </a:solidFill>
                <a:latin typeface="+mn-lt"/>
                <a:ea typeface="+mn-ea"/>
                <a:cs typeface="+mn-cs"/>
              </a:rPr>
              <a:t>may also have had an affect. The results of evaluation are used to inform and improve planning and decision-making about the activity or program, or future similar activities, and to report on practice. Evaluation is also used to develop understanding of the links between actions, context and outcomes in the activity or program. This process can range from: • a small scale evaluation by those conducting and/or participating in the activity or program based on a few key evaluation questions and simple data collection methods such </a:t>
            </a:r>
            <a:r>
              <a:rPr lang="fr-FR" sz="1200" kern="1200" baseline="0" dirty="0">
                <a:solidFill>
                  <a:schemeClr val="tx1"/>
                </a:solidFill>
                <a:latin typeface="+mn-lt"/>
                <a:ea typeface="+mn-ea"/>
                <a:cs typeface="+mn-cs"/>
              </a:rPr>
              <a:t>as participant feedback questionnaires, to </a:t>
            </a:r>
            <a:r>
              <a:rPr lang="en-AU" sz="1200" kern="1200" baseline="0" dirty="0">
                <a:solidFill>
                  <a:schemeClr val="tx1"/>
                </a:solidFill>
                <a:latin typeface="+mn-lt"/>
                <a:ea typeface="+mn-ea"/>
                <a:cs typeface="+mn-cs"/>
              </a:rPr>
              <a:t>• a large scale evaluation study conducted by external evaluators utilising multiple methods based on a detailed evaluation framework and project plan. </a:t>
            </a:r>
            <a:endParaRPr lang="en-AU" dirty="0"/>
          </a:p>
        </p:txBody>
      </p:sp>
      <p:sp>
        <p:nvSpPr>
          <p:cNvPr id="4" name="Slide Number Placeholder 3"/>
          <p:cNvSpPr>
            <a:spLocks noGrp="1"/>
          </p:cNvSpPr>
          <p:nvPr>
            <p:ph type="sldNum" sz="quarter" idx="10"/>
          </p:nvPr>
        </p:nvSpPr>
        <p:spPr/>
        <p:txBody>
          <a:bodyPr/>
          <a:lstStyle/>
          <a:p>
            <a:fld id="{F521E4FB-4320-4EE1-A4B0-106D9C117364}" type="slidenum">
              <a:rPr lang="en-AU" smtClean="0"/>
              <a:t>46</a:t>
            </a:fld>
            <a:endParaRPr lang="en-AU" dirty="0"/>
          </a:p>
        </p:txBody>
      </p:sp>
    </p:spTree>
    <p:extLst>
      <p:ext uri="{BB962C8B-B14F-4D97-AF65-F5344CB8AC3E}">
        <p14:creationId xmlns:p14="http://schemas.microsoft.com/office/powerpoint/2010/main" val="1929283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a:solidFill>
                  <a:schemeClr val="tx1"/>
                </a:solidFill>
                <a:latin typeface="+mn-lt"/>
                <a:ea typeface="+mn-ea"/>
                <a:cs typeface="+mn-cs"/>
              </a:rPr>
              <a:t>Careful consideration needs to be given to evaluation design in situations where: • community engagement is associated with government activities that are highly controversial • problems are already known, or • there are pre-existing tensions between the communities concerned and the government. In particular, it is important to consider: • how the activity of evaluation might raise expectations about improvements • what performance criteria and indicators are politically, culturally and socially appropriate • the time people may have available to participate in an evaluation • the willingness of a community to participate in an evaluation.</a:t>
            </a:r>
            <a:endParaRPr lang="en-AU" dirty="0"/>
          </a:p>
        </p:txBody>
      </p:sp>
      <p:sp>
        <p:nvSpPr>
          <p:cNvPr id="4" name="Slide Number Placeholder 3"/>
          <p:cNvSpPr>
            <a:spLocks noGrp="1"/>
          </p:cNvSpPr>
          <p:nvPr>
            <p:ph type="sldNum" sz="quarter" idx="10"/>
          </p:nvPr>
        </p:nvSpPr>
        <p:spPr/>
        <p:txBody>
          <a:bodyPr/>
          <a:lstStyle/>
          <a:p>
            <a:fld id="{F521E4FB-4320-4EE1-A4B0-106D9C117364}" type="slidenum">
              <a:rPr lang="en-AU" smtClean="0"/>
              <a:t>48</a:t>
            </a:fld>
            <a:endParaRPr lang="en-AU" dirty="0"/>
          </a:p>
        </p:txBody>
      </p:sp>
    </p:spTree>
    <p:extLst>
      <p:ext uri="{BB962C8B-B14F-4D97-AF65-F5344CB8AC3E}">
        <p14:creationId xmlns:p14="http://schemas.microsoft.com/office/powerpoint/2010/main" val="337918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If the students will have to undergo a real community engagement session, you will probably have details on the timing of the engagement session and use this as a brainstorming exercise for the students to choose from existing techniques or develop their own techniques for engagement. </a:t>
            </a:r>
          </a:p>
          <a:p>
            <a:endParaRPr lang="en-AU" dirty="0"/>
          </a:p>
          <a:p>
            <a:r>
              <a:rPr lang="en-AU" dirty="0"/>
              <a:t>We recommend a focus on playful exercises.</a:t>
            </a:r>
          </a:p>
          <a:p>
            <a:endParaRPr lang="en-AU" dirty="0"/>
          </a:p>
          <a:p>
            <a:endParaRPr lang="en-AU" dirty="0"/>
          </a:p>
          <a:p>
            <a:r>
              <a:rPr lang="en-AU" dirty="0"/>
              <a:t>If your students are not working on specific projects, here are some scenarios you can use:</a:t>
            </a:r>
          </a:p>
          <a:p>
            <a:pPr marL="171450" indent="-171450">
              <a:buFont typeface="Arial" panose="020B0604020202020204" pitchFamily="34" charset="0"/>
              <a:buChar char="•"/>
              <a:defRPr/>
            </a:pPr>
            <a:r>
              <a:rPr lang="en-AU" sz="1200" dirty="0">
                <a:solidFill>
                  <a:srgbClr val="000000"/>
                </a:solidFill>
              </a:rPr>
              <a:t>Developing new airport runway </a:t>
            </a:r>
          </a:p>
          <a:p>
            <a:pPr marL="171450" indent="-171450">
              <a:buFont typeface="Arial" panose="020B0604020202020204" pitchFamily="34" charset="0"/>
              <a:buChar char="•"/>
              <a:defRPr/>
            </a:pPr>
            <a:r>
              <a:rPr lang="en-AU" sz="1200" dirty="0">
                <a:solidFill>
                  <a:srgbClr val="000000"/>
                </a:solidFill>
              </a:rPr>
              <a:t>Making people over 50 take the bowel cancer screening test</a:t>
            </a:r>
          </a:p>
          <a:p>
            <a:pPr marL="171450" indent="-171450">
              <a:buFont typeface="Arial" panose="020B0604020202020204" pitchFamily="34" charset="0"/>
              <a:buChar char="•"/>
              <a:defRPr/>
            </a:pPr>
            <a:r>
              <a:rPr lang="en-AU" sz="1200" dirty="0">
                <a:solidFill>
                  <a:srgbClr val="000000"/>
                </a:solidFill>
              </a:rPr>
              <a:t>Getting people to plant natives in their back gardens in Adelaide</a:t>
            </a:r>
          </a:p>
          <a:p>
            <a:pPr marL="171450" indent="-171450">
              <a:buFont typeface="Arial" panose="020B0604020202020204" pitchFamily="34" charset="0"/>
              <a:buChar char="•"/>
              <a:defRPr/>
            </a:pPr>
            <a:r>
              <a:rPr lang="en-AU" sz="1200" dirty="0">
                <a:solidFill>
                  <a:srgbClr val="000000"/>
                </a:solidFill>
              </a:rPr>
              <a:t>Building a new development along the Torrens River Linear Park that includes a retail centre and restaurant etc</a:t>
            </a:r>
          </a:p>
          <a:p>
            <a:pPr marL="171450" indent="-171450">
              <a:buFont typeface="Arial" panose="020B0604020202020204" pitchFamily="34" charset="0"/>
              <a:buChar char="•"/>
              <a:defRPr/>
            </a:pPr>
            <a:r>
              <a:rPr lang="en-AU" sz="1200" dirty="0">
                <a:solidFill>
                  <a:srgbClr val="000000"/>
                </a:solidFill>
              </a:rPr>
              <a:t>Stopping people from vaccinating their children</a:t>
            </a:r>
          </a:p>
          <a:p>
            <a:pPr marL="171450" indent="-171450">
              <a:buFont typeface="Arial" panose="020B0604020202020204" pitchFamily="34" charset="0"/>
              <a:buChar char="•"/>
              <a:defRPr/>
            </a:pPr>
            <a:r>
              <a:rPr lang="en-AU" sz="1200" dirty="0">
                <a:solidFill>
                  <a:srgbClr val="000000"/>
                </a:solidFill>
              </a:rPr>
              <a:t>Building a casino on Granite Island</a:t>
            </a:r>
          </a:p>
          <a:p>
            <a:pPr marL="171450" indent="-171450">
              <a:buFont typeface="Arial" panose="020B0604020202020204" pitchFamily="34" charset="0"/>
              <a:buChar char="•"/>
              <a:defRPr/>
            </a:pPr>
            <a:r>
              <a:rPr lang="en-AU" sz="1200" dirty="0">
                <a:solidFill>
                  <a:srgbClr val="000000"/>
                </a:solidFill>
              </a:rPr>
              <a:t>Establishing a new tram line along Norwood Parade into town</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54</a:t>
            </a:fld>
            <a:endParaRPr lang="en-AU" dirty="0"/>
          </a:p>
        </p:txBody>
      </p:sp>
    </p:spTree>
    <p:extLst>
      <p:ext uri="{BB962C8B-B14F-4D97-AF65-F5344CB8AC3E}">
        <p14:creationId xmlns:p14="http://schemas.microsoft.com/office/powerpoint/2010/main" val="3610108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a:p>
            <a:r>
              <a:rPr lang="en-AU" dirty="0"/>
              <a:t>In this module, you are aiming to help students develop their own community engagement processes. For it to be effective, there is a lot of preparation required. </a:t>
            </a:r>
          </a:p>
          <a:p>
            <a:endParaRPr lang="en-AU" dirty="0"/>
          </a:p>
          <a:p>
            <a:r>
              <a:rPr lang="en-AU" dirty="0"/>
              <a:t>The students must watch the selected videos ahead of time to enable us to shift the in-class time to questions, clarification of the process, the students designing their own process, adapting it and practicing some skills for engagement. </a:t>
            </a:r>
          </a:p>
          <a:p>
            <a:r>
              <a:rPr lang="en-AU" dirty="0"/>
              <a:t>Then after the session is over, students might need to spend time outside of the classroom for further preparation as relevant to their specific assessment task. </a:t>
            </a:r>
          </a:p>
          <a:p>
            <a:endParaRPr lang="en-AU" dirty="0"/>
          </a:p>
          <a:p>
            <a:r>
              <a:rPr lang="en-AU" dirty="0"/>
              <a:t>The module was created in a practice-led approach where the students are</a:t>
            </a:r>
          </a:p>
          <a:p>
            <a:pPr marL="228600" indent="-228600">
              <a:buAutoNum type="arabicParenR"/>
            </a:pPr>
            <a:r>
              <a:rPr lang="en-AU" dirty="0"/>
              <a:t>Conducting their own community engagement session to inform their design, </a:t>
            </a:r>
            <a:r>
              <a:rPr lang="en-AU" b="1" dirty="0"/>
              <a:t>OR</a:t>
            </a:r>
          </a:p>
          <a:p>
            <a:pPr marL="228600" indent="-228600">
              <a:buAutoNum type="arabicParenR"/>
            </a:pPr>
            <a:r>
              <a:rPr lang="en-AU" b="0" dirty="0"/>
              <a:t>Designing a community engagement process that could be applied after the semester is over </a:t>
            </a:r>
          </a:p>
          <a:p>
            <a:endParaRPr lang="en-AU" dirty="0"/>
          </a:p>
          <a:p>
            <a:r>
              <a:rPr lang="en-AU" dirty="0"/>
              <a:t>This video is used as a way of showing how a group of students has gone through a similar process, engaging a croup and coming with strategies to activate a non-attractive pathway. </a:t>
            </a:r>
          </a:p>
          <a:p>
            <a:endParaRPr lang="en-AU" dirty="0"/>
          </a:p>
          <a:p>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5</a:t>
            </a:fld>
            <a:endParaRPr lang="en-AU" dirty="0"/>
          </a:p>
        </p:txBody>
      </p:sp>
    </p:spTree>
    <p:extLst>
      <p:ext uri="{BB962C8B-B14F-4D97-AF65-F5344CB8AC3E}">
        <p14:creationId xmlns:p14="http://schemas.microsoft.com/office/powerpoint/2010/main" val="394793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slides are provided as an overview but should not spend too long in these set as the first set of videos cover many of this topics. </a:t>
            </a:r>
          </a:p>
          <a:p>
            <a:endParaRPr lang="en-AU" dirty="0"/>
          </a:p>
          <a:p>
            <a:r>
              <a:rPr lang="en-AU" sz="1200" u="sng" kern="1200" dirty="0">
                <a:solidFill>
                  <a:schemeClr val="tx1"/>
                </a:solidFill>
                <a:effectLst/>
                <a:latin typeface="+mn-lt"/>
                <a:ea typeface="+mn-ea"/>
                <a:cs typeface="+mn-cs"/>
                <a:hlinkClick r:id="rId3"/>
              </a:rPr>
              <a:t>What is Community? </a:t>
            </a:r>
            <a:r>
              <a:rPr lang="en-AU" sz="1200" kern="1200" dirty="0">
                <a:solidFill>
                  <a:schemeClr val="tx1"/>
                </a:solidFill>
                <a:effectLst/>
                <a:latin typeface="+mn-lt"/>
                <a:ea typeface="+mn-ea"/>
                <a:cs typeface="+mn-cs"/>
              </a:rPr>
              <a:t> (4:27 min)</a:t>
            </a:r>
          </a:p>
          <a:p>
            <a:r>
              <a:rPr lang="en-AU" sz="1200" u="sng" kern="1200" dirty="0">
                <a:solidFill>
                  <a:schemeClr val="tx1"/>
                </a:solidFill>
                <a:effectLst/>
                <a:latin typeface="+mn-lt"/>
                <a:ea typeface="+mn-ea"/>
                <a:cs typeface="+mn-cs"/>
                <a:hlinkClick r:id="rId4"/>
              </a:rPr>
              <a:t>What is Community Engagement?</a:t>
            </a:r>
            <a:r>
              <a:rPr lang="en-AU" sz="1200" kern="1200" dirty="0">
                <a:solidFill>
                  <a:schemeClr val="tx1"/>
                </a:solidFill>
                <a:effectLst/>
                <a:latin typeface="+mn-lt"/>
                <a:ea typeface="+mn-ea"/>
                <a:cs typeface="+mn-cs"/>
              </a:rPr>
              <a:t> (9:23 min)</a:t>
            </a:r>
          </a:p>
          <a:p>
            <a:r>
              <a:rPr lang="en-AU" sz="1200" u="sng" kern="1200" dirty="0">
                <a:solidFill>
                  <a:schemeClr val="tx1"/>
                </a:solidFill>
                <a:effectLst/>
                <a:latin typeface="+mn-lt"/>
                <a:ea typeface="+mn-ea"/>
                <a:cs typeface="+mn-cs"/>
                <a:hlinkClick r:id="rId5"/>
              </a:rPr>
              <a:t>Stakeholders</a:t>
            </a:r>
            <a:r>
              <a:rPr lang="en-AU" sz="1200" kern="1200" dirty="0">
                <a:solidFill>
                  <a:schemeClr val="tx1"/>
                </a:solidFill>
                <a:effectLst/>
                <a:latin typeface="+mn-lt"/>
                <a:ea typeface="+mn-ea"/>
                <a:cs typeface="+mn-cs"/>
              </a:rPr>
              <a:t> (2:24 min) </a:t>
            </a:r>
          </a:p>
          <a:p>
            <a:r>
              <a:rPr lang="en-AU" sz="1200" u="sng" kern="1200" dirty="0">
                <a:solidFill>
                  <a:schemeClr val="tx1"/>
                </a:solidFill>
                <a:effectLst/>
                <a:latin typeface="+mn-lt"/>
                <a:ea typeface="+mn-ea"/>
                <a:cs typeface="+mn-cs"/>
                <a:hlinkClick r:id="rId6"/>
              </a:rPr>
              <a:t>Techniques for Community Engagement</a:t>
            </a:r>
            <a:r>
              <a:rPr lang="en-AU" sz="1200" kern="1200" dirty="0">
                <a:solidFill>
                  <a:schemeClr val="tx1"/>
                </a:solidFill>
                <a:effectLst/>
                <a:latin typeface="+mn-lt"/>
                <a:ea typeface="+mn-ea"/>
                <a:cs typeface="+mn-cs"/>
              </a:rPr>
              <a:t> (5:39 min)</a:t>
            </a:r>
          </a:p>
          <a:p>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7</a:t>
            </a:fld>
            <a:endParaRPr lang="en-AU" dirty="0"/>
          </a:p>
        </p:txBody>
      </p:sp>
    </p:spTree>
    <p:extLst>
      <p:ext uri="{BB962C8B-B14F-4D97-AF65-F5344CB8AC3E}">
        <p14:creationId xmlns:p14="http://schemas.microsoft.com/office/powerpoint/2010/main" val="1894625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603B6D7-EC6D-4A4D-8105-E472F4AB2927}" type="slidenum">
              <a:rPr lang="en-AU" smtClean="0"/>
              <a:t>10</a:t>
            </a:fld>
            <a:endParaRPr lang="en-AU" dirty="0"/>
          </a:p>
        </p:txBody>
      </p:sp>
    </p:spTree>
    <p:extLst>
      <p:ext uri="{BB962C8B-B14F-4D97-AF65-F5344CB8AC3E}">
        <p14:creationId xmlns:p14="http://schemas.microsoft.com/office/powerpoint/2010/main" val="2601103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Ask students to add more take home messages from what they learned from the videos. </a:t>
            </a:r>
          </a:p>
        </p:txBody>
      </p:sp>
      <p:sp>
        <p:nvSpPr>
          <p:cNvPr id="4" name="Slide Number Placeholder 3"/>
          <p:cNvSpPr>
            <a:spLocks noGrp="1"/>
          </p:cNvSpPr>
          <p:nvPr>
            <p:ph type="sldNum" sz="quarter" idx="5"/>
          </p:nvPr>
        </p:nvSpPr>
        <p:spPr/>
        <p:txBody>
          <a:bodyPr/>
          <a:lstStyle/>
          <a:p>
            <a:fld id="{5603B6D7-EC6D-4A4D-8105-E472F4AB2927}" type="slidenum">
              <a:rPr lang="en-AU" smtClean="0"/>
              <a:t>14</a:t>
            </a:fld>
            <a:endParaRPr lang="en-AU" dirty="0"/>
          </a:p>
        </p:txBody>
      </p:sp>
    </p:spTree>
    <p:extLst>
      <p:ext uri="{BB962C8B-B14F-4D97-AF65-F5344CB8AC3E}">
        <p14:creationId xmlns:p14="http://schemas.microsoft.com/office/powerpoint/2010/main" val="267965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DACFF38-D0AD-4F3B-9259-9F14165421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3D97B7F-9224-49B3-9A0C-3C6F85C022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200" dirty="0"/>
              <a:t>OK – now you have thought about what ‘community’ is, lets look at </a:t>
            </a:r>
            <a:r>
              <a:rPr lang="en-AU" altLang="en-US" sz="1200" i="1" dirty="0"/>
              <a:t>engagement</a:t>
            </a:r>
          </a:p>
          <a:p>
            <a:endParaRPr lang="en-AU" altLang="en-US" b="1" dirty="0"/>
          </a:p>
        </p:txBody>
      </p:sp>
      <p:sp>
        <p:nvSpPr>
          <p:cNvPr id="6148" name="Slide Number Placeholder 3">
            <a:extLst>
              <a:ext uri="{FF2B5EF4-FFF2-40B4-BE49-F238E27FC236}">
                <a16:creationId xmlns:a16="http://schemas.microsoft.com/office/drawing/2014/main" id="{0D62AB85-ABB6-42B4-A680-7ECDCB1AF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5B111F-4964-47A2-8720-4351E453438D}" type="slidenum">
              <a:rPr lang="en-AU" altLang="en-US" smtClean="0">
                <a:latin typeface="Calibri" panose="020F0502020204030204" pitchFamily="34" charset="0"/>
              </a:rPr>
              <a:pPr/>
              <a:t>16</a:t>
            </a:fld>
            <a:endParaRPr lang="en-AU"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placemaking, the key stakeholders tend to have little influence or power. </a:t>
            </a:r>
          </a:p>
        </p:txBody>
      </p:sp>
      <p:sp>
        <p:nvSpPr>
          <p:cNvPr id="4" name="Slide Number Placeholder 3"/>
          <p:cNvSpPr>
            <a:spLocks noGrp="1"/>
          </p:cNvSpPr>
          <p:nvPr>
            <p:ph type="sldNum" sz="quarter" idx="5"/>
          </p:nvPr>
        </p:nvSpPr>
        <p:spPr/>
        <p:txBody>
          <a:bodyPr/>
          <a:lstStyle/>
          <a:p>
            <a:fld id="{5603B6D7-EC6D-4A4D-8105-E472F4AB2927}" type="slidenum">
              <a:rPr lang="en-AU" smtClean="0"/>
              <a:t>23</a:t>
            </a:fld>
            <a:endParaRPr lang="en-AU" dirty="0"/>
          </a:p>
        </p:txBody>
      </p:sp>
    </p:spTree>
    <p:extLst>
      <p:ext uri="{BB962C8B-B14F-4D97-AF65-F5344CB8AC3E}">
        <p14:creationId xmlns:p14="http://schemas.microsoft.com/office/powerpoint/2010/main" val="250236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hlinkClick r:id="rId3" tooltip="Sherry Arnstein"/>
              </a:rPr>
              <a:t>Sherry Arnstein</a:t>
            </a:r>
            <a:r>
              <a:rPr lang="en-US" sz="900" b="0" i="0" u="none" strike="noStrike" kern="1200" dirty="0">
                <a:solidFill>
                  <a:schemeClr val="tx1"/>
                </a:solidFill>
                <a:effectLst/>
                <a:latin typeface="+mn-lt"/>
                <a:ea typeface="+mn-ea"/>
                <a:cs typeface="+mn-cs"/>
              </a:rPr>
              <a:t> discusses eight types of participation in </a:t>
            </a:r>
            <a:r>
              <a:rPr lang="en-US" sz="900" b="0" i="1" u="none" strike="noStrike" kern="1200" dirty="0">
                <a:solidFill>
                  <a:schemeClr val="tx1"/>
                </a:solidFill>
                <a:effectLst/>
                <a:latin typeface="+mn-lt"/>
                <a:ea typeface="+mn-ea"/>
                <a:cs typeface="+mn-cs"/>
              </a:rPr>
              <a:t>A Ladder of Citizen Participation</a:t>
            </a:r>
            <a:r>
              <a:rPr lang="en-US" sz="900" b="0" i="0" u="none" strike="noStrike" kern="1200" dirty="0">
                <a:solidFill>
                  <a:schemeClr val="tx1"/>
                </a:solidFill>
                <a:effectLst/>
                <a:latin typeface="+mn-lt"/>
                <a:ea typeface="+mn-ea"/>
                <a:cs typeface="+mn-cs"/>
              </a:rPr>
              <a:t> (1969). Often termed as "</a:t>
            </a:r>
            <a:r>
              <a:rPr lang="en-US" sz="900" b="0" i="1" u="none" strike="noStrike" kern="1200" dirty="0">
                <a:solidFill>
                  <a:schemeClr val="tx1"/>
                </a:solidFill>
                <a:effectLst/>
                <a:latin typeface="+mn-lt"/>
                <a:ea typeface="+mn-ea"/>
                <a:cs typeface="+mn-cs"/>
              </a:rPr>
              <a:t>Arnstein's ladder</a:t>
            </a:r>
            <a:r>
              <a:rPr lang="en-US" sz="900" b="0" i="0" u="none" strike="noStrike" kern="1200" dirty="0">
                <a:solidFill>
                  <a:schemeClr val="tx1"/>
                </a:solidFill>
                <a:effectLst/>
                <a:latin typeface="+mn-lt"/>
                <a:ea typeface="+mn-ea"/>
                <a:cs typeface="+mn-cs"/>
              </a:rPr>
              <a:t>", these are broadly categorized as: </a:t>
            </a:r>
          </a:p>
          <a:p>
            <a:r>
              <a:rPr lang="en-US" sz="900" b="0" i="0" u="none" strike="noStrike" kern="1200" dirty="0">
                <a:solidFill>
                  <a:schemeClr val="tx1"/>
                </a:solidFill>
                <a:effectLst/>
                <a:latin typeface="+mn-lt"/>
                <a:ea typeface="+mn-ea"/>
                <a:cs typeface="+mn-cs"/>
              </a:rPr>
              <a:t>Citizen Power: Citizen Control, Delegated Power, Partnership.</a:t>
            </a:r>
          </a:p>
          <a:p>
            <a:r>
              <a:rPr lang="en-US" sz="900" b="0" i="0" u="none" strike="noStrike" kern="1200" dirty="0">
                <a:solidFill>
                  <a:schemeClr val="tx1"/>
                </a:solidFill>
                <a:effectLst/>
                <a:latin typeface="+mn-lt"/>
                <a:ea typeface="+mn-ea"/>
                <a:cs typeface="+mn-cs"/>
                <a:hlinkClick r:id="rId4" tooltip="Tokenism"/>
              </a:rPr>
              <a:t>Tokenism</a:t>
            </a:r>
            <a:r>
              <a:rPr lang="en-US" sz="900" b="0" i="0" u="none" strike="noStrike" kern="1200" dirty="0">
                <a:solidFill>
                  <a:schemeClr val="tx1"/>
                </a:solidFill>
                <a:effectLst/>
                <a:latin typeface="+mn-lt"/>
                <a:ea typeface="+mn-ea"/>
                <a:cs typeface="+mn-cs"/>
              </a:rPr>
              <a:t>: Placation, Consultation, Informing.</a:t>
            </a:r>
          </a:p>
          <a:p>
            <a:r>
              <a:rPr lang="en-US" sz="900" b="0" i="0" u="none" strike="noStrike" kern="1200" dirty="0">
                <a:solidFill>
                  <a:schemeClr val="tx1"/>
                </a:solidFill>
                <a:effectLst/>
                <a:latin typeface="+mn-lt"/>
                <a:ea typeface="+mn-ea"/>
                <a:cs typeface="+mn-cs"/>
                <a:hlinkClick r:id="rId5" tooltip="Non-participation (page does not exist)"/>
              </a:rPr>
              <a:t>Non-participation</a:t>
            </a:r>
            <a:r>
              <a:rPr lang="en-US" sz="900" b="0" i="0" u="none" strike="noStrike" kern="1200" dirty="0">
                <a:solidFill>
                  <a:schemeClr val="tx1"/>
                </a:solidFill>
                <a:effectLst/>
                <a:latin typeface="+mn-lt"/>
                <a:ea typeface="+mn-ea"/>
                <a:cs typeface="+mn-cs"/>
              </a:rPr>
              <a:t>: Therapy, Manipulation.</a:t>
            </a:r>
          </a:p>
          <a:p>
            <a:r>
              <a:rPr lang="en-US" sz="900" b="0" i="0" u="none" strike="noStrike" kern="1200" dirty="0">
                <a:solidFill>
                  <a:schemeClr val="tx1"/>
                </a:solidFill>
                <a:effectLst/>
                <a:latin typeface="+mn-lt"/>
                <a:ea typeface="+mn-ea"/>
                <a:cs typeface="+mn-cs"/>
              </a:rPr>
              <a:t>She defines citizen participation as the redistribution of power that enables the have-not citizens, presently excluded from the political and economic processes, to be deliberately included in the future.</a:t>
            </a:r>
            <a:r>
              <a:rPr lang="en-US" sz="900" b="0" i="0" u="none" strike="noStrike" kern="1200" baseline="30000" dirty="0">
                <a:solidFill>
                  <a:schemeClr val="tx1"/>
                </a:solidFill>
                <a:effectLst/>
                <a:latin typeface="+mn-lt"/>
                <a:ea typeface="+mn-ea"/>
                <a:cs typeface="+mn-cs"/>
                <a:hlinkClick r:id="rId6"/>
              </a:rPr>
              <a:t>[3]</a:t>
            </a:r>
            <a:endParaRPr lang="en-US" sz="900" b="0" i="0" u="none" strike="noStrike" kern="1200" dirty="0">
              <a:solidFill>
                <a:schemeClr val="tx1"/>
              </a:solidFill>
              <a:effectLst/>
              <a:latin typeface="+mn-lt"/>
              <a:ea typeface="+mn-ea"/>
              <a:cs typeface="+mn-cs"/>
            </a:endParaRP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Developed in the late 1990s, with updates by IAP2 Australasia in 2014, the IAP2 Public Participation Spectrum is one of the most utilised and applied of international public participation models. It explains the different levels of engagement that organisations can engage their communities, with the furthest right of the spectrum highlighting the greater community influence on decision making</a:t>
            </a:r>
          </a:p>
          <a:p>
            <a:r>
              <a:rPr lang="en-AU" altLang="en-US" sz="900" dirty="0"/>
              <a:t>What is the continuum she suggests?</a:t>
            </a:r>
          </a:p>
          <a:p>
            <a:r>
              <a:rPr lang="en-AU" altLang="en-US" sz="900" dirty="0"/>
              <a:t>Is it useful?</a:t>
            </a:r>
          </a:p>
          <a:p>
            <a:r>
              <a:rPr lang="en-AU" altLang="en-US" sz="900" dirty="0"/>
              <a:t>Do you think it works?</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3B6D7-EC6D-4A4D-8105-E472F4AB292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982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9E630D-D64A-46DE-8C76-BC2AE565400E}"/>
              </a:ext>
            </a:extLst>
          </p:cNvPr>
          <p:cNvGrpSpPr/>
          <p:nvPr/>
        </p:nvGrpSpPr>
        <p:grpSpPr>
          <a:xfrm>
            <a:off x="-1" y="0"/>
            <a:ext cx="12192002" cy="6858000"/>
            <a:chOff x="-1" y="0"/>
            <a:chExt cx="12192002" cy="6858000"/>
          </a:xfrm>
        </p:grpSpPr>
        <p:sp>
          <p:nvSpPr>
            <p:cNvPr id="10" name="Rectangle 9">
              <a:extLst>
                <a:ext uri="{FF2B5EF4-FFF2-40B4-BE49-F238E27FC236}">
                  <a16:creationId xmlns:a16="http://schemas.microsoft.com/office/drawing/2014/main" id="{C43CBD5F-70E2-4ADE-80D0-2A9AE2379C8F}"/>
                </a:ext>
              </a:extLst>
            </p:cNvPr>
            <p:cNvSpPr/>
            <p:nvPr userDrawn="1"/>
          </p:nvSpPr>
          <p:spPr>
            <a:xfrm>
              <a:off x="-1" y="5652655"/>
              <a:ext cx="12192002" cy="120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Google Shape;84;p13" descr="cover.jpg">
              <a:extLst>
                <a:ext uri="{FF2B5EF4-FFF2-40B4-BE49-F238E27FC236}">
                  <a16:creationId xmlns:a16="http://schemas.microsoft.com/office/drawing/2014/main" id="{7D84DA2C-238D-40EB-B424-E4B7C7AB5972}"/>
                </a:ext>
              </a:extLst>
            </p:cNvPr>
            <p:cNvPicPr preferRelativeResize="0"/>
            <p:nvPr userDrawn="1"/>
          </p:nvPicPr>
          <p:blipFill rotWithShape="1">
            <a:blip r:embed="rId2">
              <a:alphaModFix/>
            </a:blip>
            <a:srcRect t="6770" b="1"/>
            <a:stretch/>
          </p:blipFill>
          <p:spPr>
            <a:xfrm>
              <a:off x="-1" y="0"/>
              <a:ext cx="12192001" cy="6393591"/>
            </a:xfrm>
            <a:prstGeom prst="rect">
              <a:avLst/>
            </a:prstGeom>
            <a:noFill/>
            <a:ln>
              <a:noFill/>
            </a:ln>
          </p:spPr>
        </p:pic>
      </p:grpSp>
      <p:sp>
        <p:nvSpPr>
          <p:cNvPr id="2" name="Title 1">
            <a:extLst>
              <a:ext uri="{FF2B5EF4-FFF2-40B4-BE49-F238E27FC236}">
                <a16:creationId xmlns:a16="http://schemas.microsoft.com/office/drawing/2014/main" id="{934E19E8-757A-4969-9027-0BD4063EEC74}"/>
              </a:ext>
            </a:extLst>
          </p:cNvPr>
          <p:cNvSpPr>
            <a:spLocks noGrp="1"/>
          </p:cNvSpPr>
          <p:nvPr>
            <p:ph type="ctrTitle"/>
          </p:nvPr>
        </p:nvSpPr>
        <p:spPr>
          <a:xfrm>
            <a:off x="845127" y="4420562"/>
            <a:ext cx="9144000" cy="1028791"/>
          </a:xfrm>
        </p:spPr>
        <p:txBody>
          <a:bodyPr anchor="b"/>
          <a:lstStyle>
            <a:lvl1pPr algn="l">
              <a:defRPr sz="6000">
                <a:solidFill>
                  <a:srgbClr val="595959"/>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615CE5A0-2003-499B-9C7D-77787F2088B8}"/>
              </a:ext>
            </a:extLst>
          </p:cNvPr>
          <p:cNvSpPr>
            <a:spLocks noGrp="1"/>
          </p:cNvSpPr>
          <p:nvPr>
            <p:ph type="subTitle" idx="1"/>
          </p:nvPr>
        </p:nvSpPr>
        <p:spPr>
          <a:xfrm>
            <a:off x="838200" y="5503865"/>
            <a:ext cx="9144000" cy="452820"/>
          </a:xfrm>
        </p:spPr>
        <p:txBody>
          <a:bodyPr>
            <a:normAutofit/>
          </a:bodyPr>
          <a:lstStyle>
            <a:lvl1pPr marL="0" indent="0" algn="l">
              <a:buNone/>
              <a:defRPr sz="2000">
                <a:solidFill>
                  <a:srgbClr val="5959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3F406072-2501-4FCA-8444-F03B3AB9FE65}"/>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A4DB6A6B-D40C-4CF1-8DC5-F04E6E80468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23E3992-744E-4166-94B6-0A69EE8833B7}"/>
              </a:ext>
            </a:extLst>
          </p:cNvPr>
          <p:cNvSpPr>
            <a:spLocks noGrp="1"/>
          </p:cNvSpPr>
          <p:nvPr>
            <p:ph type="sldNum" sz="quarter" idx="12"/>
          </p:nvPr>
        </p:nvSpPr>
        <p:spPr/>
        <p:txBody>
          <a:bodyPr/>
          <a:lstStyle/>
          <a:p>
            <a:fld id="{024887D7-3C5F-49AF-B26B-0F33C61CDFB7}" type="slidenum">
              <a:rPr lang="en-AU" smtClean="0"/>
              <a:t>‹#›</a:t>
            </a:fld>
            <a:endParaRPr lang="en-AU" dirty="0"/>
          </a:p>
        </p:txBody>
      </p:sp>
      <p:pic>
        <p:nvPicPr>
          <p:cNvPr id="8" name="Google Shape;85;p13" descr="logo.png">
            <a:extLst>
              <a:ext uri="{FF2B5EF4-FFF2-40B4-BE49-F238E27FC236}">
                <a16:creationId xmlns:a16="http://schemas.microsoft.com/office/drawing/2014/main" id="{9A3C4E27-4DD7-4F9D-ADA1-9790C2201CFF}"/>
              </a:ext>
            </a:extLst>
          </p:cNvPr>
          <p:cNvPicPr preferRelativeResize="0"/>
          <p:nvPr/>
        </p:nvPicPr>
        <p:blipFill rotWithShape="1">
          <a:blip r:embed="rId3">
            <a:alphaModFix/>
          </a:blip>
          <a:srcRect/>
          <a:stretch/>
        </p:blipFill>
        <p:spPr>
          <a:xfrm>
            <a:off x="10668000" y="5292679"/>
            <a:ext cx="1283154" cy="1028791"/>
          </a:xfrm>
          <a:prstGeom prst="rect">
            <a:avLst/>
          </a:prstGeom>
          <a:noFill/>
          <a:ln>
            <a:noFill/>
          </a:ln>
        </p:spPr>
      </p:pic>
    </p:spTree>
    <p:extLst>
      <p:ext uri="{BB962C8B-B14F-4D97-AF65-F5344CB8AC3E}">
        <p14:creationId xmlns:p14="http://schemas.microsoft.com/office/powerpoint/2010/main" val="2385203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C92E-2F63-46FC-9B20-84B769D3C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7F719AE-4828-4B77-BF89-B4772F71E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473A3F-B5CC-49EF-A2A9-E3FACE5C1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0F366-1FAE-4949-9600-A5BEF3094AF0}"/>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6" name="Footer Placeholder 5">
            <a:extLst>
              <a:ext uri="{FF2B5EF4-FFF2-40B4-BE49-F238E27FC236}">
                <a16:creationId xmlns:a16="http://schemas.microsoft.com/office/drawing/2014/main" id="{B124AB1B-B3D0-464A-8CE6-4AE980ACAB2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E5FEC7-9F0C-48B1-962B-4F599D1A4BC6}"/>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2882938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665E-A7D8-4BB1-91BC-845C0CA3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5FC960F-4A55-4098-85E1-3790A9535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F4F42598-A804-41D5-A43C-5510F9E01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3E4C2-82C0-4688-BE05-30B84CE1B5D5}"/>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6" name="Footer Placeholder 5">
            <a:extLst>
              <a:ext uri="{FF2B5EF4-FFF2-40B4-BE49-F238E27FC236}">
                <a16:creationId xmlns:a16="http://schemas.microsoft.com/office/drawing/2014/main" id="{233D78F0-4E92-4578-B582-665E238EEE9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45318C3-A3A7-41AE-962F-ADBA2CD9E58C}"/>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75138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6BA-2185-4A7E-8E7E-4C4DC3D7BDB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D3787B0-1613-4125-9493-AAA54BA22D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5E28143-FE9C-465C-9C7D-A47F43161EB6}"/>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FD325C2F-F7DD-421C-BD32-8DEC5C8B32E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34BAC45-E830-4864-8E70-A07814D03157}"/>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862435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FEBB6-D454-4778-9DE1-790640122D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B8779B-264E-4417-8B3B-35E6E30C5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49D725-11F7-4C60-A771-330DF3288DF7}"/>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A7FF5781-2F3C-42BE-B2CB-F9DBC711D20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55AF47E-29C7-4097-9936-73D6F64F6551}"/>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403119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ull Width Text">
    <p:spTree>
      <p:nvGrpSpPr>
        <p:cNvPr id="1" name=""/>
        <p:cNvGrpSpPr/>
        <p:nvPr/>
      </p:nvGrpSpPr>
      <p:grpSpPr>
        <a:xfrm>
          <a:off x="0" y="0"/>
          <a:ext cx="0" cy="0"/>
          <a:chOff x="0" y="0"/>
          <a:chExt cx="0" cy="0"/>
        </a:xfrm>
      </p:grpSpPr>
      <p:pic>
        <p:nvPicPr>
          <p:cNvPr id="4" name="Picture 9" descr="DMITRE_bottom_right.png">
            <a:extLst>
              <a:ext uri="{FF2B5EF4-FFF2-40B4-BE49-F238E27FC236}">
                <a16:creationId xmlns:a16="http://schemas.microsoft.com/office/drawing/2014/main" id="{F9EE12C1-0F41-48E0-8369-7CCF6E1688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9533" y="5705476"/>
            <a:ext cx="153246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rrow_blue.jpg">
            <a:extLst>
              <a:ext uri="{FF2B5EF4-FFF2-40B4-BE49-F238E27FC236}">
                <a16:creationId xmlns:a16="http://schemas.microsoft.com/office/drawing/2014/main" id="{73777FA6-0C59-46B4-A520-C0B3D78CD8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19367" y="447676"/>
            <a:ext cx="416984"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3">
            <a:extLst>
              <a:ext uri="{FF2B5EF4-FFF2-40B4-BE49-F238E27FC236}">
                <a16:creationId xmlns:a16="http://schemas.microsoft.com/office/drawing/2014/main" id="{A50EF844-8436-439B-B902-FC394D43F3F6}"/>
              </a:ext>
            </a:extLst>
          </p:cNvPr>
          <p:cNvCxnSpPr/>
          <p:nvPr userDrawn="1"/>
        </p:nvCxnSpPr>
        <p:spPr>
          <a:xfrm>
            <a:off x="836084" y="804863"/>
            <a:ext cx="10600267" cy="0"/>
          </a:xfrm>
          <a:prstGeom prst="line">
            <a:avLst/>
          </a:prstGeom>
          <a:ln w="12700" cmpd="sng">
            <a:solidFill>
              <a:srgbClr val="00B1F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35377" y="350868"/>
            <a:ext cx="10675363" cy="365884"/>
          </a:xfrm>
        </p:spPr>
        <p:txBody>
          <a:bodyPr/>
          <a:lstStyle/>
          <a:p>
            <a:r>
              <a:rPr lang="en-AU"/>
              <a:t>Click to edit Master title style</a:t>
            </a:r>
            <a:endParaRPr lang="en-US" dirty="0"/>
          </a:p>
        </p:txBody>
      </p:sp>
      <p:sp>
        <p:nvSpPr>
          <p:cNvPr id="8" name="Text Placeholder 7"/>
          <p:cNvSpPr>
            <a:spLocks noGrp="1"/>
          </p:cNvSpPr>
          <p:nvPr>
            <p:ph type="body" sz="quarter" idx="13"/>
          </p:nvPr>
        </p:nvSpPr>
        <p:spPr>
          <a:xfrm>
            <a:off x="835377" y="1007533"/>
            <a:ext cx="10600267" cy="5059892"/>
          </a:xfrm>
        </p:spPr>
        <p:txBody>
          <a:bodyPr>
            <a:normAutofit/>
          </a:bodyPr>
          <a:lstStyle>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7" name="Slide Number Placeholder 6">
            <a:extLst>
              <a:ext uri="{FF2B5EF4-FFF2-40B4-BE49-F238E27FC236}">
                <a16:creationId xmlns:a16="http://schemas.microsoft.com/office/drawing/2014/main" id="{55427F0A-6649-4AB6-96E3-16546F50F664}"/>
              </a:ext>
            </a:extLst>
          </p:cNvPr>
          <p:cNvSpPr>
            <a:spLocks noGrp="1"/>
          </p:cNvSpPr>
          <p:nvPr>
            <p:ph type="sldNum" sz="quarter" idx="14"/>
          </p:nvPr>
        </p:nvSpPr>
        <p:spPr>
          <a:xfrm>
            <a:off x="9097433" y="6356351"/>
            <a:ext cx="2844800" cy="365125"/>
          </a:xfrm>
        </p:spPr>
        <p:txBody>
          <a:bodyPr/>
          <a:lstStyle>
            <a:lvl1pPr>
              <a:defRPr/>
            </a:lvl1pPr>
          </a:lstStyle>
          <a:p>
            <a:pPr>
              <a:defRPr/>
            </a:pPr>
            <a:fld id="{8E1F33ED-DD71-440D-B8B9-FB186AB6CE78}" type="slidenum">
              <a:rPr lang="en-US" altLang="en-US"/>
              <a:pPr>
                <a:defRPr/>
              </a:pPr>
              <a:t>‹#›</a:t>
            </a:fld>
            <a:endParaRPr lang="en-US" altLang="en-US" dirty="0"/>
          </a:p>
        </p:txBody>
      </p:sp>
      <p:sp>
        <p:nvSpPr>
          <p:cNvPr id="9" name="Footer Placeholder 5">
            <a:extLst>
              <a:ext uri="{FF2B5EF4-FFF2-40B4-BE49-F238E27FC236}">
                <a16:creationId xmlns:a16="http://schemas.microsoft.com/office/drawing/2014/main" id="{ACC3DA1F-BBAD-4225-93E3-53ABBFAFC576}"/>
              </a:ext>
            </a:extLst>
          </p:cNvPr>
          <p:cNvSpPr>
            <a:spLocks noGrp="1"/>
          </p:cNvSpPr>
          <p:nvPr>
            <p:ph type="ftr" sz="quarter" idx="15"/>
          </p:nvPr>
        </p:nvSpPr>
        <p:spPr/>
        <p:txBody>
          <a:bodyPr/>
          <a:lstStyle>
            <a:lvl1pPr>
              <a:defRPr/>
            </a:lvl1pPr>
          </a:lstStyle>
          <a:p>
            <a:pPr>
              <a:defRPr/>
            </a:pPr>
            <a:endParaRPr lang="en-US" altLang="en-US" dirty="0"/>
          </a:p>
        </p:txBody>
      </p:sp>
    </p:spTree>
    <p:extLst>
      <p:ext uri="{BB962C8B-B14F-4D97-AF65-F5344CB8AC3E}">
        <p14:creationId xmlns:p14="http://schemas.microsoft.com/office/powerpoint/2010/main" val="100459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1918889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33C89547-8572-4483-8540-3DE243F680EF}"/>
              </a:ext>
            </a:extLst>
          </p:cNvPr>
          <p:cNvPicPr preferRelativeResize="0"/>
          <p:nvPr/>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lvl1pPr>
              <a:defRPr>
                <a:solidFill>
                  <a:schemeClr val="bg1"/>
                </a:solidFill>
              </a:defRPr>
            </a:lvl1p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lvl1pPr>
              <a:defRPr>
                <a:solidFill>
                  <a:schemeClr val="bg1"/>
                </a:solidFill>
              </a:defRPr>
            </a:lvl1pPr>
          </a:lstStyle>
          <a:p>
            <a:fld id="{024887D7-3C5F-49AF-B26B-0F33C61CDFB7}" type="slidenum">
              <a:rPr lang="en-AU" smtClean="0"/>
              <a:t>‹#›</a:t>
            </a:fld>
            <a:endParaRPr lang="en-AU" dirty="0"/>
          </a:p>
        </p:txBody>
      </p:sp>
    </p:spTree>
    <p:extLst>
      <p:ext uri="{BB962C8B-B14F-4D97-AF65-F5344CB8AC3E}">
        <p14:creationId xmlns:p14="http://schemas.microsoft.com/office/powerpoint/2010/main" val="855515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D2BF28FF-B4A8-4FBB-91B5-B98121263E90}"/>
              </a:ext>
            </a:extLst>
          </p:cNvPr>
          <p:cNvPicPr preferRelativeResize="0"/>
          <p:nvPr/>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lvl1pPr>
              <a:defRPr>
                <a:solidFill>
                  <a:schemeClr val="bg1"/>
                </a:solidFill>
              </a:defRPr>
            </a:lvl1p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lvl1pPr>
              <a:defRPr>
                <a:solidFill>
                  <a:schemeClr val="bg1"/>
                </a:solidFill>
              </a:defRPr>
            </a:lvl1pPr>
          </a:lstStyle>
          <a:p>
            <a:fld id="{024887D7-3C5F-49AF-B26B-0F33C61CDFB7}" type="slidenum">
              <a:rPr lang="en-AU" smtClean="0"/>
              <a:t>‹#›</a:t>
            </a:fld>
            <a:endParaRPr lang="en-AU" dirty="0"/>
          </a:p>
        </p:txBody>
      </p:sp>
    </p:spTree>
    <p:extLst>
      <p:ext uri="{BB962C8B-B14F-4D97-AF65-F5344CB8AC3E}">
        <p14:creationId xmlns:p14="http://schemas.microsoft.com/office/powerpoint/2010/main" val="1095925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Google Shape;97;p15" descr="backpage.jpg">
            <a:extLst>
              <a:ext uri="{FF2B5EF4-FFF2-40B4-BE49-F238E27FC236}">
                <a16:creationId xmlns:a16="http://schemas.microsoft.com/office/drawing/2014/main" id="{04B56F2E-7898-4AEF-BD8E-1E06A9A817EA}"/>
              </a:ext>
            </a:extLst>
          </p:cNvPr>
          <p:cNvPicPr preferRelativeResize="0"/>
          <p:nvPr/>
        </p:nvPicPr>
        <p:blipFill rotWithShape="1">
          <a:blip r:embed="rId2">
            <a:alphaModFix/>
          </a:blip>
          <a:srcRect b="53326"/>
          <a:stretch/>
        </p:blipFill>
        <p:spPr>
          <a:xfrm>
            <a:off x="0" y="3657138"/>
            <a:ext cx="12192000" cy="3200862"/>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277082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27E0-B08B-4C87-9542-7230E1F290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1649A60-1F25-46E1-958A-6BBA833B40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3954B87-BAE0-43C6-8CDC-D3EA47AAE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C93575-6D6F-4A17-8D9D-41C765C671C0}"/>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6" name="Footer Placeholder 5">
            <a:extLst>
              <a:ext uri="{FF2B5EF4-FFF2-40B4-BE49-F238E27FC236}">
                <a16:creationId xmlns:a16="http://schemas.microsoft.com/office/drawing/2014/main" id="{7B2402D4-5538-4EB0-99FE-C49DAEBBD5F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EFA981F-1889-4991-9943-CA0F40081E7E}"/>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96457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9FCD6-935E-471A-B3F3-3D2FE27109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32E8D3-F9D7-48AB-9B16-A4D921A50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EB3A6-D79D-4435-9A96-23169243F4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56FA583-0847-4740-A98C-B50D874CC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17090-A787-4083-B826-7F85652B8D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207B514-2FC8-47E2-9FB7-15DBD43E7DFC}"/>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8" name="Footer Placeholder 7">
            <a:extLst>
              <a:ext uri="{FF2B5EF4-FFF2-40B4-BE49-F238E27FC236}">
                <a16:creationId xmlns:a16="http://schemas.microsoft.com/office/drawing/2014/main" id="{55CF5F1B-D958-499A-B510-1E0BAFFCC9DB}"/>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0C2B7135-CB12-45C0-B4AB-FFFE2AC859E8}"/>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285742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D1F3-02FA-4C0F-B183-AEC4E29456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64D54B9-8D1A-4155-B340-1DBD2CA755AB}"/>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4" name="Footer Placeholder 3">
            <a:extLst>
              <a:ext uri="{FF2B5EF4-FFF2-40B4-BE49-F238E27FC236}">
                <a16:creationId xmlns:a16="http://schemas.microsoft.com/office/drawing/2014/main" id="{4946D6EF-52EA-4FE3-AE97-3467E0E0FB2C}"/>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B8A4FA9-B207-45B9-9F9E-C1F492E54BFB}"/>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3447078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oogle Shape;97;p15" descr="backpage.jpg">
            <a:extLst>
              <a:ext uri="{FF2B5EF4-FFF2-40B4-BE49-F238E27FC236}">
                <a16:creationId xmlns:a16="http://schemas.microsoft.com/office/drawing/2014/main" id="{E50B393D-24F2-40FB-87ED-09616D303F7B}"/>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 name="Date Placeholder 1">
            <a:extLst>
              <a:ext uri="{FF2B5EF4-FFF2-40B4-BE49-F238E27FC236}">
                <a16:creationId xmlns:a16="http://schemas.microsoft.com/office/drawing/2014/main" id="{2E207789-F312-4539-A345-A82B1533BADD}"/>
              </a:ext>
            </a:extLst>
          </p:cNvPr>
          <p:cNvSpPr>
            <a:spLocks noGrp="1"/>
          </p:cNvSpPr>
          <p:nvPr>
            <p:ph type="dt" sz="half" idx="10"/>
          </p:nvPr>
        </p:nvSpPr>
        <p:spPr/>
        <p:txBody>
          <a:bodyPr/>
          <a:lstStyle/>
          <a:p>
            <a:fld id="{4B7A9467-5465-4279-BF0E-75588F2E7A29}" type="datetimeFigureOut">
              <a:rPr lang="en-AU" smtClean="0"/>
              <a:t>4/11/2019</a:t>
            </a:fld>
            <a:endParaRPr lang="en-AU" dirty="0"/>
          </a:p>
        </p:txBody>
      </p:sp>
      <p:sp>
        <p:nvSpPr>
          <p:cNvPr id="3" name="Footer Placeholder 2">
            <a:extLst>
              <a:ext uri="{FF2B5EF4-FFF2-40B4-BE49-F238E27FC236}">
                <a16:creationId xmlns:a16="http://schemas.microsoft.com/office/drawing/2014/main" id="{76B3A343-7D3D-47C4-ADAC-72E88B60FA35}"/>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B0FAE6EA-0837-4F42-83D0-C43F090F9CE5}"/>
              </a:ext>
            </a:extLst>
          </p:cNvPr>
          <p:cNvSpPr>
            <a:spLocks noGrp="1"/>
          </p:cNvSpPr>
          <p:nvPr>
            <p:ph type="sldNum" sz="quarter" idx="12"/>
          </p:nvPr>
        </p:nvSpPr>
        <p:spPr/>
        <p:txBody>
          <a:bodyPr/>
          <a:lstStyle/>
          <a:p>
            <a:fld id="{024887D7-3C5F-49AF-B26B-0F33C61CDFB7}" type="slidenum">
              <a:rPr lang="en-AU" smtClean="0"/>
              <a:t>‹#›</a:t>
            </a:fld>
            <a:endParaRPr lang="en-AU" dirty="0"/>
          </a:p>
        </p:txBody>
      </p:sp>
    </p:spTree>
    <p:extLst>
      <p:ext uri="{BB962C8B-B14F-4D97-AF65-F5344CB8AC3E}">
        <p14:creationId xmlns:p14="http://schemas.microsoft.com/office/powerpoint/2010/main" val="358791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oogle Shape;91;p14" descr="general.jpg">
            <a:extLst>
              <a:ext uri="{FF2B5EF4-FFF2-40B4-BE49-F238E27FC236}">
                <a16:creationId xmlns:a16="http://schemas.microsoft.com/office/drawing/2014/main" id="{BC72F28C-83A3-45FF-8B56-6643E70B87B6}"/>
              </a:ext>
            </a:extLst>
          </p:cNvPr>
          <p:cNvPicPr preferRelativeResize="0"/>
          <p:nvPr/>
        </p:nvPicPr>
        <p:blipFill rotWithShape="1">
          <a:blip r:embed="rId16">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F42CADBC-303D-43C9-9804-656805BAC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141A3B-E932-4AE8-BD6B-42DEED70A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1CB9A8-DD96-46F1-841C-02D7CFD54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A9467-5465-4279-BF0E-75588F2E7A29}" type="datetimeFigureOut">
              <a:rPr lang="en-AU" smtClean="0"/>
              <a:t>4/11/2019</a:t>
            </a:fld>
            <a:endParaRPr lang="en-AU" dirty="0"/>
          </a:p>
        </p:txBody>
      </p:sp>
      <p:sp>
        <p:nvSpPr>
          <p:cNvPr id="5" name="Footer Placeholder 4">
            <a:extLst>
              <a:ext uri="{FF2B5EF4-FFF2-40B4-BE49-F238E27FC236}">
                <a16:creationId xmlns:a16="http://schemas.microsoft.com/office/drawing/2014/main" id="{AF70B96E-1B50-4C81-A0B2-2FBAE4AED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18EAA930-91D5-40C3-9ACD-C42BC0197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887D7-3C5F-49AF-B26B-0F33C61CDFB7}" type="slidenum">
              <a:rPr lang="en-AU" smtClean="0"/>
              <a:t>‹#›</a:t>
            </a:fld>
            <a:endParaRPr lang="en-AU" dirty="0"/>
          </a:p>
        </p:txBody>
      </p:sp>
      <p:pic>
        <p:nvPicPr>
          <p:cNvPr id="8" name="Google Shape;92;p14" descr="logo.png">
            <a:extLst>
              <a:ext uri="{FF2B5EF4-FFF2-40B4-BE49-F238E27FC236}">
                <a16:creationId xmlns:a16="http://schemas.microsoft.com/office/drawing/2014/main" id="{CB0BAAE2-F63F-4668-8DC8-C9E0182B2090}"/>
              </a:ext>
            </a:extLst>
          </p:cNvPr>
          <p:cNvPicPr preferRelativeResize="0"/>
          <p:nvPr/>
        </p:nvPicPr>
        <p:blipFill rotWithShape="1">
          <a:blip r:embed="rId17">
            <a:alphaModFix/>
          </a:blip>
          <a:srcRect/>
          <a:stretch/>
        </p:blipFill>
        <p:spPr>
          <a:xfrm>
            <a:off x="11061032" y="136524"/>
            <a:ext cx="1022041" cy="819439"/>
          </a:xfrm>
          <a:prstGeom prst="rect">
            <a:avLst/>
          </a:prstGeom>
          <a:noFill/>
          <a:ln>
            <a:noFill/>
          </a:ln>
        </p:spPr>
      </p:pic>
    </p:spTree>
    <p:extLst>
      <p:ext uri="{BB962C8B-B14F-4D97-AF65-F5344CB8AC3E}">
        <p14:creationId xmlns:p14="http://schemas.microsoft.com/office/powerpoint/2010/main" val="6273196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socialmediaexplorer.com/content-sections/news-and-noise/5-up-and-coming-social-networks-you-should-know-abou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iap2.org/"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1rjvGMzCKn8" TargetMode="External"/><Relationship Id="rId5" Type="http://schemas.openxmlformats.org/officeDocument/2006/relationships/hyperlink" Target="https://youtu.be/1rjvGMzCKn8"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communityplanning.net/index.php"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QJOX8iovMVw" TargetMode="External"/><Relationship Id="rId4" Type="http://schemas.openxmlformats.org/officeDocument/2006/relationships/hyperlink" Target="https://youtu.be/QJOX8iovMVw"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TkLIGMtT-eU" TargetMode="External"/><Relationship Id="rId5" Type="http://schemas.openxmlformats.org/officeDocument/2006/relationships/image" Target="../media/image9.png"/><Relationship Id="rId4" Type="http://schemas.openxmlformats.org/officeDocument/2006/relationships/hyperlink" Target="https://youtu.be/TkLIGMtT-eU"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2B2EB-9BD4-4C6F-A82C-4E9EC0D8969A}"/>
              </a:ext>
            </a:extLst>
          </p:cNvPr>
          <p:cNvSpPr>
            <a:spLocks noGrp="1"/>
          </p:cNvSpPr>
          <p:nvPr>
            <p:ph type="title"/>
          </p:nvPr>
        </p:nvSpPr>
        <p:spPr>
          <a:xfrm>
            <a:off x="838200" y="365125"/>
            <a:ext cx="10515600" cy="6161405"/>
          </a:xfrm>
        </p:spPr>
        <p:txBody>
          <a:bodyPr>
            <a:normAutofit/>
          </a:bodyPr>
          <a:lstStyle/>
          <a:p>
            <a:pPr algn="ctr"/>
            <a:r>
              <a:rPr lang="en-AU" dirty="0">
                <a:solidFill>
                  <a:srgbClr val="FF0000"/>
                </a:solidFill>
              </a:rPr>
              <a:t>Disclaimer: </a:t>
            </a:r>
            <a:br>
              <a:rPr lang="en-AU" dirty="0">
                <a:solidFill>
                  <a:srgbClr val="FF0000"/>
                </a:solidFill>
              </a:rPr>
            </a:br>
            <a:br>
              <a:rPr lang="en-AU" dirty="0">
                <a:solidFill>
                  <a:srgbClr val="FF0000"/>
                </a:solidFill>
              </a:rPr>
            </a:br>
            <a:r>
              <a:rPr lang="en-AU" dirty="0">
                <a:solidFill>
                  <a:srgbClr val="FF0000"/>
                </a:solidFill>
              </a:rPr>
              <a:t>The following slides were intentionally left text based to allow you to personalise and contextualise with your own images. </a:t>
            </a:r>
          </a:p>
        </p:txBody>
      </p:sp>
    </p:spTree>
    <p:extLst>
      <p:ext uri="{BB962C8B-B14F-4D97-AF65-F5344CB8AC3E}">
        <p14:creationId xmlns:p14="http://schemas.microsoft.com/office/powerpoint/2010/main" val="2180387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SOCIAL NETWORKS">
            <a:extLst>
              <a:ext uri="{FF2B5EF4-FFF2-40B4-BE49-F238E27FC236}">
                <a16:creationId xmlns:a16="http://schemas.microsoft.com/office/drawing/2014/main" id="{A21804AA-DBE2-4126-8081-5AFB9CA3E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9267"/>
          <a:stretch/>
        </p:blipFill>
        <p:spPr bwMode="auto">
          <a:xfrm>
            <a:off x="801937" y="1175252"/>
            <a:ext cx="3335595" cy="51629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DA73E26D-8562-4EDD-A698-47B20F9B80D6}"/>
              </a:ext>
            </a:extLst>
          </p:cNvPr>
          <p:cNvGraphicFramePr>
            <a:graphicFrameLocks noGrp="1"/>
          </p:cNvGraphicFramePr>
          <p:nvPr>
            <p:ph idx="1"/>
            <p:extLst>
              <p:ext uri="{D42A27DB-BD31-4B8C-83A1-F6EECF244321}">
                <p14:modId xmlns:p14="http://schemas.microsoft.com/office/powerpoint/2010/main" val="1942073550"/>
              </p:ext>
            </p:extLst>
          </p:nvPr>
        </p:nvGraphicFramePr>
        <p:xfrm>
          <a:off x="4516438" y="176213"/>
          <a:ext cx="6089650" cy="6215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a:extLst>
              <a:ext uri="{FF2B5EF4-FFF2-40B4-BE49-F238E27FC236}">
                <a16:creationId xmlns:a16="http://schemas.microsoft.com/office/drawing/2014/main" id="{90265601-D641-4EDC-B843-D321103D8A95}"/>
              </a:ext>
            </a:extLst>
          </p:cNvPr>
          <p:cNvSpPr txBox="1">
            <a:spLocks/>
          </p:cNvSpPr>
          <p:nvPr/>
        </p:nvSpPr>
        <p:spPr>
          <a:xfrm>
            <a:off x="838199" y="811161"/>
            <a:ext cx="3335595" cy="5313414"/>
          </a:xfrm>
          <a:prstGeom prst="rect">
            <a:avLst/>
          </a:prstGeom>
          <a:solidFill>
            <a:schemeClr val="bg1">
              <a:alpha val="6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t>Social Networks</a:t>
            </a:r>
          </a:p>
        </p:txBody>
      </p:sp>
      <p:sp>
        <p:nvSpPr>
          <p:cNvPr id="7" name="Rectangle 6">
            <a:extLst>
              <a:ext uri="{FF2B5EF4-FFF2-40B4-BE49-F238E27FC236}">
                <a16:creationId xmlns:a16="http://schemas.microsoft.com/office/drawing/2014/main" id="{2738B4CF-6D8D-40A3-B9FC-EF5DF9EB1741}"/>
              </a:ext>
            </a:extLst>
          </p:cNvPr>
          <p:cNvSpPr/>
          <p:nvPr/>
        </p:nvSpPr>
        <p:spPr>
          <a:xfrm>
            <a:off x="10240416" y="6488668"/>
            <a:ext cx="1636217" cy="369332"/>
          </a:xfrm>
          <a:prstGeom prst="rect">
            <a:avLst/>
          </a:prstGeom>
        </p:spPr>
        <p:txBody>
          <a:bodyPr wrap="none">
            <a:spAutoFit/>
          </a:bodyPr>
          <a:lstStyle/>
          <a:p>
            <a:pPr lvl="0"/>
            <a:r>
              <a:rPr lang="en-AU" dirty="0"/>
              <a:t>(Wenger 1984) </a:t>
            </a:r>
          </a:p>
        </p:txBody>
      </p:sp>
      <p:sp>
        <p:nvSpPr>
          <p:cNvPr id="8" name="Rectangle 7">
            <a:extLst>
              <a:ext uri="{FF2B5EF4-FFF2-40B4-BE49-F238E27FC236}">
                <a16:creationId xmlns:a16="http://schemas.microsoft.com/office/drawing/2014/main" id="{455BF7ED-8E10-414A-81FD-6417253F005E}"/>
              </a:ext>
            </a:extLst>
          </p:cNvPr>
          <p:cNvSpPr/>
          <p:nvPr/>
        </p:nvSpPr>
        <p:spPr>
          <a:xfrm>
            <a:off x="85723" y="6457890"/>
            <a:ext cx="4430713" cy="430887"/>
          </a:xfrm>
          <a:prstGeom prst="rect">
            <a:avLst/>
          </a:prstGeom>
        </p:spPr>
        <p:txBody>
          <a:bodyPr wrap="square">
            <a:spAutoFit/>
          </a:bodyPr>
          <a:lstStyle/>
          <a:p>
            <a:r>
              <a:rPr lang="en-AU" sz="1100" dirty="0">
                <a:hlinkClick r:id="rId9"/>
              </a:rPr>
              <a:t>https://socialmediaexplorer.com/content-sections/news-and-noise/5-up-and-coming-social-networks-you-should-know-about/</a:t>
            </a:r>
            <a:endParaRPr lang="en-AU" sz="1100" dirty="0"/>
          </a:p>
        </p:txBody>
      </p:sp>
    </p:spTree>
    <p:extLst>
      <p:ext uri="{BB962C8B-B14F-4D97-AF65-F5344CB8AC3E}">
        <p14:creationId xmlns:p14="http://schemas.microsoft.com/office/powerpoint/2010/main" val="3855283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7515" y="0"/>
            <a:ext cx="7164493" cy="1325563"/>
          </a:xfrm>
        </p:spPr>
        <p:txBody>
          <a:bodyPr>
            <a:normAutofit/>
          </a:bodyPr>
          <a:lstStyle/>
          <a:p>
            <a:br>
              <a:rPr lang="en-AU" dirty="0"/>
            </a:br>
            <a:r>
              <a:rPr lang="en-AU" b="1" dirty="0"/>
              <a:t>What is community? </a:t>
            </a:r>
          </a:p>
        </p:txBody>
      </p:sp>
      <p:sp>
        <p:nvSpPr>
          <p:cNvPr id="3" name="Content Placeholder 2"/>
          <p:cNvSpPr>
            <a:spLocks noGrp="1"/>
          </p:cNvSpPr>
          <p:nvPr>
            <p:ph idx="1"/>
          </p:nvPr>
        </p:nvSpPr>
        <p:spPr>
          <a:xfrm>
            <a:off x="4461890" y="1032001"/>
            <a:ext cx="7161017" cy="4154361"/>
          </a:xfrm>
        </p:spPr>
        <p:txBody>
          <a:bodyPr>
            <a:noAutofit/>
          </a:bodyPr>
          <a:lstStyle/>
          <a:p>
            <a:pPr marL="0" indent="0">
              <a:buNone/>
            </a:pPr>
            <a:r>
              <a:rPr lang="en-AU" sz="2200" dirty="0">
                <a:solidFill>
                  <a:schemeClr val="bg1"/>
                </a:solidFill>
                <a:latin typeface="Arial Nova Light" panose="020B0604020202020204" pitchFamily="34" charset="0"/>
              </a:rPr>
              <a:t>Six dimensions relevant to community and culture </a:t>
            </a:r>
          </a:p>
          <a:p>
            <a:endParaRPr lang="en-AU" sz="2200" dirty="0">
              <a:solidFill>
                <a:schemeClr val="bg1"/>
              </a:solidFill>
              <a:latin typeface="Arial Nova Light" panose="020B0604020202020204" pitchFamily="34" charset="0"/>
            </a:endParaRPr>
          </a:p>
          <a:p>
            <a:pPr marL="0" indent="0">
              <a:buNone/>
            </a:pPr>
            <a:r>
              <a:rPr lang="en-AU" sz="2200" dirty="0">
                <a:solidFill>
                  <a:schemeClr val="bg1"/>
                </a:solidFill>
                <a:latin typeface="Arial Nova Light" panose="020B0604020202020204" pitchFamily="34" charset="0"/>
              </a:rPr>
              <a:t>NOT STATIC </a:t>
            </a:r>
          </a:p>
          <a:p>
            <a:pPr marL="0" indent="0">
              <a:buNone/>
            </a:pPr>
            <a:r>
              <a:rPr lang="en-AU" sz="2200" dirty="0">
                <a:solidFill>
                  <a:schemeClr val="bg1"/>
                </a:solidFill>
                <a:latin typeface="Arial Nova Light" panose="020B0604020202020204" pitchFamily="34" charset="0"/>
              </a:rPr>
              <a:t>1.Technological, </a:t>
            </a:r>
          </a:p>
          <a:p>
            <a:pPr marL="0" indent="0">
              <a:buNone/>
            </a:pPr>
            <a:r>
              <a:rPr lang="en-AU" sz="2200" dirty="0">
                <a:solidFill>
                  <a:schemeClr val="bg1"/>
                </a:solidFill>
                <a:latin typeface="Arial Nova Light" panose="020B0604020202020204" pitchFamily="34" charset="0"/>
              </a:rPr>
              <a:t>2.Economic, </a:t>
            </a:r>
          </a:p>
          <a:p>
            <a:pPr marL="0" indent="0">
              <a:buNone/>
            </a:pPr>
            <a:r>
              <a:rPr lang="en-AU" sz="2200" dirty="0">
                <a:solidFill>
                  <a:schemeClr val="bg1"/>
                </a:solidFill>
                <a:latin typeface="Arial Nova Light" panose="020B0604020202020204" pitchFamily="34" charset="0"/>
              </a:rPr>
              <a:t>3.Political, </a:t>
            </a:r>
          </a:p>
          <a:p>
            <a:pPr marL="0" indent="0">
              <a:buNone/>
            </a:pPr>
            <a:r>
              <a:rPr lang="en-AU" sz="2200" dirty="0">
                <a:solidFill>
                  <a:schemeClr val="bg1"/>
                </a:solidFill>
                <a:latin typeface="Arial Nova Light" panose="020B0604020202020204" pitchFamily="34" charset="0"/>
              </a:rPr>
              <a:t>4.Institutional (social), </a:t>
            </a:r>
          </a:p>
          <a:p>
            <a:pPr marL="0" indent="0">
              <a:buNone/>
            </a:pPr>
            <a:r>
              <a:rPr lang="en-AU" sz="2200" dirty="0">
                <a:solidFill>
                  <a:schemeClr val="bg1"/>
                </a:solidFill>
                <a:latin typeface="Arial Nova Light" panose="020B0604020202020204" pitchFamily="34" charset="0"/>
              </a:rPr>
              <a:t>5.Aesthetic-value, and </a:t>
            </a:r>
          </a:p>
          <a:p>
            <a:pPr marL="0" indent="0">
              <a:buNone/>
            </a:pPr>
            <a:r>
              <a:rPr lang="en-AU" sz="2200" dirty="0">
                <a:solidFill>
                  <a:schemeClr val="bg1"/>
                </a:solidFill>
                <a:latin typeface="Arial Nova Light" panose="020B0604020202020204" pitchFamily="34" charset="0"/>
              </a:rPr>
              <a:t>6.Belief-conceptual. </a:t>
            </a:r>
          </a:p>
          <a:p>
            <a:endParaRPr lang="en-AU" sz="2200" dirty="0">
              <a:solidFill>
                <a:schemeClr val="bg1"/>
              </a:solidFill>
              <a:latin typeface="Arial Nova Light" panose="020B0604020202020204" pitchFamily="34" charset="0"/>
            </a:endParaRPr>
          </a:p>
          <a:p>
            <a:endParaRPr lang="en-AU" sz="2200" dirty="0">
              <a:solidFill>
                <a:schemeClr val="bg1"/>
              </a:solidFill>
              <a:latin typeface="Arial Nova Light" panose="020B0604020202020204" pitchFamily="34" charset="0"/>
            </a:endParaRPr>
          </a:p>
          <a:p>
            <a:pPr marL="0" indent="0">
              <a:buNone/>
            </a:pPr>
            <a:r>
              <a:rPr lang="en-AU" sz="2200" dirty="0">
                <a:solidFill>
                  <a:schemeClr val="bg1"/>
                </a:solidFill>
                <a:latin typeface="Arial Nova Light" panose="020B0604020202020204" pitchFamily="34" charset="0"/>
              </a:rPr>
              <a:t>(Bartle 2007) </a:t>
            </a:r>
          </a:p>
          <a:p>
            <a:endParaRPr lang="en-AU" sz="2200" dirty="0">
              <a:solidFill>
                <a:schemeClr val="bg1"/>
              </a:solidFill>
              <a:latin typeface="Arial Nova Light"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 y="1571872"/>
            <a:ext cx="3425957" cy="37137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47311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27" r="2" b="29398"/>
          <a:stretch/>
        </p:blipFill>
        <p:spPr bwMode="auto">
          <a:xfrm>
            <a:off x="6587330" y="1690689"/>
            <a:ext cx="5604670"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292" r="-2" b="37460"/>
          <a:stretch/>
        </p:blipFill>
        <p:spPr bwMode="auto">
          <a:xfrm>
            <a:off x="4791075" y="4357117"/>
            <a:ext cx="7400925"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br>
              <a:rPr lang="en-AU" b="1" dirty="0">
                <a:solidFill>
                  <a:schemeClr val="bg1"/>
                </a:solidFill>
              </a:rPr>
            </a:br>
            <a:r>
              <a:rPr lang="en-AU" b="1" dirty="0">
                <a:solidFill>
                  <a:schemeClr val="bg1"/>
                </a:solidFill>
              </a:rPr>
              <a:t>Community… </a:t>
            </a:r>
          </a:p>
        </p:txBody>
      </p:sp>
      <p:sp>
        <p:nvSpPr>
          <p:cNvPr id="3" name="Content Placeholder 2"/>
          <p:cNvSpPr>
            <a:spLocks noGrp="1"/>
          </p:cNvSpPr>
          <p:nvPr>
            <p:ph idx="1"/>
          </p:nvPr>
        </p:nvSpPr>
        <p:spPr>
          <a:xfrm>
            <a:off x="561109" y="1690688"/>
            <a:ext cx="5097779" cy="4065986"/>
          </a:xfrm>
        </p:spPr>
        <p:txBody>
          <a:bodyPr anchor="t">
            <a:normAutofit/>
          </a:bodyPr>
          <a:lstStyle/>
          <a:p>
            <a:endParaRPr lang="en-AU" sz="2400" dirty="0">
              <a:solidFill>
                <a:schemeClr val="bg1"/>
              </a:solidFill>
            </a:endParaRPr>
          </a:p>
          <a:p>
            <a:endParaRPr lang="en-AU" sz="2400" dirty="0">
              <a:solidFill>
                <a:schemeClr val="bg1"/>
              </a:solidFill>
            </a:endParaRPr>
          </a:p>
          <a:p>
            <a:r>
              <a:rPr lang="en-AU" sz="2400" dirty="0">
                <a:solidFill>
                  <a:schemeClr val="bg1"/>
                </a:solidFill>
              </a:rPr>
              <a:t>A Community has Fuzzy Boundaries </a:t>
            </a:r>
          </a:p>
          <a:p>
            <a:r>
              <a:rPr lang="en-AU" sz="2400" dirty="0">
                <a:solidFill>
                  <a:schemeClr val="bg1"/>
                </a:solidFill>
              </a:rPr>
              <a:t>Communities Can be Within Communities </a:t>
            </a:r>
          </a:p>
          <a:p>
            <a:r>
              <a:rPr lang="en-AU" sz="2400" dirty="0">
                <a:solidFill>
                  <a:schemeClr val="bg1"/>
                </a:solidFill>
              </a:rPr>
              <a:t>Communities May Move </a:t>
            </a:r>
          </a:p>
          <a:p>
            <a:r>
              <a:rPr lang="en-AU" sz="2400" dirty="0">
                <a:solidFill>
                  <a:schemeClr val="bg1"/>
                </a:solidFill>
              </a:rPr>
              <a:t>Anderson’s notion of ‘imagined communities’ is important </a:t>
            </a:r>
          </a:p>
          <a:p>
            <a:r>
              <a:rPr lang="en-AU" sz="2400" dirty="0">
                <a:solidFill>
                  <a:schemeClr val="bg1"/>
                </a:solidFill>
              </a:rPr>
              <a:t>Today we have ‘virtual communities’ </a:t>
            </a:r>
          </a:p>
          <a:p>
            <a:endParaRPr lang="en-AU" sz="2400" dirty="0">
              <a:solidFill>
                <a:schemeClr val="bg1"/>
              </a:solidFill>
            </a:endParaRPr>
          </a:p>
        </p:txBody>
      </p:sp>
    </p:spTree>
    <p:extLst>
      <p:ext uri="{BB962C8B-B14F-4D97-AF65-F5344CB8AC3E}">
        <p14:creationId xmlns:p14="http://schemas.microsoft.com/office/powerpoint/2010/main" val="258328715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5127031" cy="1676603"/>
          </a:xfrm>
        </p:spPr>
        <p:txBody>
          <a:bodyPr>
            <a:normAutofit/>
          </a:bodyPr>
          <a:lstStyle/>
          <a:p>
            <a:br>
              <a:rPr lang="en-AU" sz="3700" b="1" dirty="0">
                <a:solidFill>
                  <a:srgbClr val="FF0000"/>
                </a:solidFill>
              </a:rPr>
            </a:br>
            <a:r>
              <a:rPr lang="en-AU" sz="3700" b="1" dirty="0">
                <a:solidFill>
                  <a:srgbClr val="FF0000"/>
                </a:solidFill>
              </a:rPr>
              <a:t>Communities of Practice (COP) </a:t>
            </a:r>
          </a:p>
        </p:txBody>
      </p:sp>
      <p:sp>
        <p:nvSpPr>
          <p:cNvPr id="3" name="Content Placeholder 2"/>
          <p:cNvSpPr>
            <a:spLocks noGrp="1"/>
          </p:cNvSpPr>
          <p:nvPr>
            <p:ph idx="1"/>
          </p:nvPr>
        </p:nvSpPr>
        <p:spPr>
          <a:xfrm>
            <a:off x="648930" y="2438400"/>
            <a:ext cx="5127029" cy="3785419"/>
          </a:xfrm>
        </p:spPr>
        <p:txBody>
          <a:bodyPr>
            <a:normAutofit/>
          </a:bodyPr>
          <a:lstStyle/>
          <a:p>
            <a:pPr marL="0" indent="0">
              <a:buNone/>
            </a:pPr>
            <a:endParaRPr lang="en-AU" dirty="0"/>
          </a:p>
          <a:p>
            <a:pPr marL="0" indent="0">
              <a:buNone/>
            </a:pPr>
            <a:r>
              <a:rPr lang="en-AU" dirty="0"/>
              <a:t>Communities of practice are groups of people who share a concern or a passion for something they do and learn how to do it better as they interact regularly </a:t>
            </a:r>
          </a:p>
          <a:p>
            <a:pPr marL="0" indent="0" algn="r">
              <a:buNone/>
            </a:pPr>
            <a:r>
              <a:rPr lang="en-AU" dirty="0"/>
              <a:t>(Wenger 2002) </a:t>
            </a:r>
          </a:p>
          <a:p>
            <a:endParaRPr lang="en-AU"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 b="1011"/>
          <a:stretch/>
        </p:blipFill>
        <p:spPr bwMode="auto">
          <a:xfrm>
            <a:off x="6090613" y="640082"/>
            <a:ext cx="5461724" cy="557783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02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4877" y="2415322"/>
            <a:ext cx="3451730" cy="2399869"/>
          </a:xfrm>
        </p:spPr>
        <p:txBody>
          <a:bodyPr>
            <a:normAutofit/>
          </a:bodyPr>
          <a:lstStyle/>
          <a:p>
            <a:pPr algn="ctr"/>
            <a:br>
              <a:rPr lang="en-AU" sz="4000" dirty="0"/>
            </a:br>
            <a:r>
              <a:rPr lang="en-AU" sz="4000" b="1" dirty="0"/>
              <a:t>Community</a:t>
            </a:r>
            <a:r>
              <a:rPr lang="en-AU" sz="4000" dirty="0"/>
              <a:t> </a:t>
            </a:r>
          </a:p>
        </p:txBody>
      </p:sp>
      <p:sp>
        <p:nvSpPr>
          <p:cNvPr id="3" name="Content Placeholder 2"/>
          <p:cNvSpPr>
            <a:spLocks noGrp="1"/>
          </p:cNvSpPr>
          <p:nvPr>
            <p:ph idx="1"/>
          </p:nvPr>
        </p:nvSpPr>
        <p:spPr>
          <a:xfrm>
            <a:off x="5120640" y="804672"/>
            <a:ext cx="6281928" cy="5248656"/>
          </a:xfrm>
        </p:spPr>
        <p:txBody>
          <a:bodyPr anchor="ctr">
            <a:noAutofit/>
          </a:bodyPr>
          <a:lstStyle/>
          <a:p>
            <a:endParaRPr lang="en-AU" sz="2400" dirty="0"/>
          </a:p>
          <a:p>
            <a:pPr marL="0" indent="0" algn="ctr">
              <a:buNone/>
            </a:pPr>
            <a:r>
              <a:rPr lang="en-AU" sz="2400" b="1" dirty="0">
                <a:solidFill>
                  <a:srgbClr val="FF0000"/>
                </a:solidFill>
              </a:rPr>
              <a:t>Take Home Message</a:t>
            </a:r>
          </a:p>
          <a:p>
            <a:pPr marL="0" indent="0">
              <a:buNone/>
            </a:pPr>
            <a:endParaRPr lang="en-AU" sz="2400" b="1" dirty="0"/>
          </a:p>
          <a:p>
            <a:pPr marL="0" indent="0">
              <a:buNone/>
            </a:pPr>
            <a:r>
              <a:rPr lang="en-AU" sz="2400" b="1" dirty="0"/>
              <a:t>There are many ‘communities’ to consider in community engagement…</a:t>
            </a:r>
          </a:p>
          <a:p>
            <a:pPr marL="0" indent="0">
              <a:buNone/>
            </a:pPr>
            <a:r>
              <a:rPr lang="en-AU" sz="2400" b="1" dirty="0"/>
              <a:t>- Who are the people most affected by, and most likely to be interested in the project? </a:t>
            </a:r>
            <a:endParaRPr lang="en-AU" sz="2400" dirty="0"/>
          </a:p>
          <a:p>
            <a:pPr marL="0" indent="0">
              <a:buNone/>
            </a:pPr>
            <a:r>
              <a:rPr lang="en-AU" sz="2400" b="1" dirty="0"/>
              <a:t>- Interest may vary from being affected by a decision, </a:t>
            </a:r>
            <a:endParaRPr lang="en-AU" sz="2400" dirty="0"/>
          </a:p>
          <a:p>
            <a:pPr marL="0" indent="0">
              <a:buNone/>
            </a:pPr>
            <a:r>
              <a:rPr lang="en-AU" sz="2400" b="1" dirty="0"/>
              <a:t>to wanting to make a difference to a project, a </a:t>
            </a:r>
            <a:endParaRPr lang="en-AU" sz="2400" dirty="0"/>
          </a:p>
          <a:p>
            <a:pPr marL="0" indent="0">
              <a:buNone/>
            </a:pPr>
            <a:r>
              <a:rPr lang="en-AU" sz="2400" b="1" dirty="0"/>
              <a:t>community or a region; to having specific information, </a:t>
            </a:r>
            <a:endParaRPr lang="en-AU" sz="2400" dirty="0"/>
          </a:p>
          <a:p>
            <a:pPr marL="0" indent="0">
              <a:buNone/>
            </a:pPr>
            <a:r>
              <a:rPr lang="en-AU" sz="2400" b="1" dirty="0"/>
              <a:t>experience or knowledge to contribute to outcomes </a:t>
            </a:r>
            <a:endParaRPr lang="en-AU" sz="2400" dirty="0"/>
          </a:p>
        </p:txBody>
      </p:sp>
    </p:spTree>
    <p:extLst>
      <p:ext uri="{BB962C8B-B14F-4D97-AF65-F5344CB8AC3E}">
        <p14:creationId xmlns:p14="http://schemas.microsoft.com/office/powerpoint/2010/main" val="2687071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DB3720-7BF1-42B0-8773-23D1D9C039D5}"/>
              </a:ext>
            </a:extLst>
          </p:cNvPr>
          <p:cNvSpPr>
            <a:spLocks noGrp="1"/>
          </p:cNvSpPr>
          <p:nvPr>
            <p:ph type="title"/>
          </p:nvPr>
        </p:nvSpPr>
        <p:spPr/>
        <p:txBody>
          <a:bodyPr/>
          <a:lstStyle/>
          <a:p>
            <a:r>
              <a:rPr lang="en-AU" dirty="0"/>
              <a:t>Activity 1: Stakeholder Analysis</a:t>
            </a:r>
          </a:p>
        </p:txBody>
      </p:sp>
      <p:sp>
        <p:nvSpPr>
          <p:cNvPr id="5" name="Text Placeholder 4">
            <a:extLst>
              <a:ext uri="{FF2B5EF4-FFF2-40B4-BE49-F238E27FC236}">
                <a16:creationId xmlns:a16="http://schemas.microsoft.com/office/drawing/2014/main" id="{D776DD1F-ED22-4EF9-854E-F1A2A1D6E4DA}"/>
              </a:ext>
            </a:extLst>
          </p:cNvPr>
          <p:cNvSpPr>
            <a:spLocks noGrp="1"/>
          </p:cNvSpPr>
          <p:nvPr>
            <p:ph type="body" idx="1"/>
          </p:nvPr>
        </p:nvSpPr>
        <p:spPr/>
        <p:txBody>
          <a:bodyPr/>
          <a:lstStyle/>
          <a:p>
            <a:r>
              <a:rPr lang="en-AU" dirty="0"/>
              <a:t>This section will take approximate 1 hr. </a:t>
            </a:r>
          </a:p>
        </p:txBody>
      </p:sp>
    </p:spTree>
    <p:extLst>
      <p:ext uri="{BB962C8B-B14F-4D97-AF65-F5344CB8AC3E}">
        <p14:creationId xmlns:p14="http://schemas.microsoft.com/office/powerpoint/2010/main" val="168578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FC8E197F-7A31-451C-8DE5-CDD4A145D96A}"/>
              </a:ext>
            </a:extLst>
          </p:cNvPr>
          <p:cNvSpPr>
            <a:spLocks noGrp="1"/>
          </p:cNvSpPr>
          <p:nvPr>
            <p:ph type="title"/>
          </p:nvPr>
        </p:nvSpPr>
        <p:spPr/>
        <p:txBody>
          <a:bodyPr>
            <a:normAutofit/>
          </a:bodyPr>
          <a:lstStyle/>
          <a:p>
            <a:pPr eaLnBrk="1" hangingPunct="1"/>
            <a:r>
              <a:rPr lang="en-AU" altLang="en-US" sz="4000" b="1" dirty="0"/>
              <a:t>Engaging community </a:t>
            </a:r>
          </a:p>
        </p:txBody>
      </p:sp>
      <p:sp>
        <p:nvSpPr>
          <p:cNvPr id="5123" name="Content Placeholder 2">
            <a:extLst>
              <a:ext uri="{FF2B5EF4-FFF2-40B4-BE49-F238E27FC236}">
                <a16:creationId xmlns:a16="http://schemas.microsoft.com/office/drawing/2014/main" id="{02D78554-5942-4F2E-B991-D9F3FE5FBD72}"/>
              </a:ext>
            </a:extLst>
          </p:cNvPr>
          <p:cNvSpPr>
            <a:spLocks noGrp="1"/>
          </p:cNvSpPr>
          <p:nvPr>
            <p:ph idx="1"/>
          </p:nvPr>
        </p:nvSpPr>
        <p:spPr>
          <a:xfrm>
            <a:off x="838199" y="1825625"/>
            <a:ext cx="10677525" cy="4351338"/>
          </a:xfrm>
        </p:spPr>
        <p:txBody>
          <a:bodyPr>
            <a:noAutofit/>
          </a:bodyPr>
          <a:lstStyle/>
          <a:p>
            <a:pPr eaLnBrk="1" hangingPunct="1"/>
            <a:r>
              <a:rPr lang="en-AU" altLang="en-US" sz="2200" dirty="0"/>
              <a:t>Why engage –what is the purpose?  -&gt; Give people a stake on their places </a:t>
            </a:r>
          </a:p>
          <a:p>
            <a:pPr eaLnBrk="1" hangingPunct="1"/>
            <a:r>
              <a:rPr lang="en-AU" altLang="en-US" sz="2200" dirty="0"/>
              <a:t>Who to engage? – Stakeholders </a:t>
            </a:r>
          </a:p>
          <a:p>
            <a:pPr lvl="1"/>
            <a:r>
              <a:rPr lang="en-AU" altLang="en-US" sz="1800" dirty="0"/>
              <a:t>Defining the ‘community’ </a:t>
            </a:r>
          </a:p>
          <a:p>
            <a:pPr lvl="1"/>
            <a:r>
              <a:rPr lang="en-AU" altLang="en-US" sz="1800" dirty="0"/>
              <a:t>Identifying Stakeholders</a:t>
            </a:r>
          </a:p>
          <a:p>
            <a:pPr lvl="1"/>
            <a:r>
              <a:rPr lang="en-AU" altLang="en-US" sz="2000" dirty="0"/>
              <a:t>Can you consult ALL the community? </a:t>
            </a:r>
          </a:p>
          <a:p>
            <a:pPr eaLnBrk="1" hangingPunct="1"/>
            <a:r>
              <a:rPr lang="en-AU" altLang="en-US" sz="2200" dirty="0"/>
              <a:t>When to engage?</a:t>
            </a:r>
          </a:p>
          <a:p>
            <a:r>
              <a:rPr lang="en-AU" altLang="en-US" sz="2200" dirty="0"/>
              <a:t>How to engage? – </a:t>
            </a:r>
          </a:p>
          <a:p>
            <a:pPr lvl="1"/>
            <a:r>
              <a:rPr lang="en-AU" altLang="en-US" sz="2000" dirty="0"/>
              <a:t>Tokenism versus real participation </a:t>
            </a:r>
          </a:p>
          <a:p>
            <a:pPr lvl="1"/>
            <a:r>
              <a:rPr lang="en-AU" altLang="en-US" sz="1800" dirty="0"/>
              <a:t>How do we develop communications that are relevant to all sectors/ can we? </a:t>
            </a:r>
          </a:p>
          <a:p>
            <a:pPr eaLnBrk="1" hangingPunct="1"/>
            <a:r>
              <a:rPr lang="en-AU" altLang="en-US" sz="2200" dirty="0"/>
              <a:t>How to evaluate the process?</a:t>
            </a:r>
          </a:p>
          <a:p>
            <a:r>
              <a:rPr lang="en-AU" altLang="en-US" sz="2200" dirty="0"/>
              <a:t>Understanding their likely positions and interests </a:t>
            </a:r>
          </a:p>
          <a:p>
            <a:pPr lvl="1"/>
            <a:r>
              <a:rPr lang="en-AU" altLang="en-US" sz="1800" dirty="0"/>
              <a:t>What’s in it for them? </a:t>
            </a:r>
          </a:p>
          <a:p>
            <a:pPr lvl="1"/>
            <a:endParaRPr lang="en-AU" altLang="en-US" sz="1800" dirty="0"/>
          </a:p>
          <a:p>
            <a:pPr eaLnBrk="1" hangingPunct="1"/>
            <a:endParaRPr lang="en-AU" altLang="en-US" sz="2200" dirty="0"/>
          </a:p>
          <a:p>
            <a:pPr eaLnBrk="1" hangingPunct="1"/>
            <a:endParaRPr lang="en-AU" altLang="en-US" sz="2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7085341-D805-4B8C-AA6C-5952EBA3237C}"/>
              </a:ext>
            </a:extLst>
          </p:cNvPr>
          <p:cNvSpPr>
            <a:spLocks noGrp="1"/>
          </p:cNvSpPr>
          <p:nvPr>
            <p:ph type="title"/>
          </p:nvPr>
        </p:nvSpPr>
        <p:spPr/>
        <p:txBody>
          <a:bodyPr>
            <a:normAutofit/>
          </a:bodyPr>
          <a:lstStyle/>
          <a:p>
            <a:pPr eaLnBrk="1" hangingPunct="1"/>
            <a:r>
              <a:rPr lang="en-AU" altLang="en-US" b="1" dirty="0"/>
              <a:t>Who needs to be engaged?</a:t>
            </a:r>
          </a:p>
        </p:txBody>
      </p:sp>
      <p:sp>
        <p:nvSpPr>
          <p:cNvPr id="11267" name="Content Placeholder 2">
            <a:extLst>
              <a:ext uri="{FF2B5EF4-FFF2-40B4-BE49-F238E27FC236}">
                <a16:creationId xmlns:a16="http://schemas.microsoft.com/office/drawing/2014/main" id="{6BFCECB6-DA63-4F2E-A020-B5551C782C4C}"/>
              </a:ext>
            </a:extLst>
          </p:cNvPr>
          <p:cNvSpPr>
            <a:spLocks noGrp="1"/>
          </p:cNvSpPr>
          <p:nvPr>
            <p:ph idx="1"/>
          </p:nvPr>
        </p:nvSpPr>
        <p:spPr/>
        <p:txBody>
          <a:bodyPr anchor="ctr">
            <a:noAutofit/>
          </a:bodyPr>
          <a:lstStyle/>
          <a:p>
            <a:pPr eaLnBrk="1" hangingPunct="1">
              <a:buFont typeface="Arial" panose="020B0604020202020204" pitchFamily="34" charset="0"/>
              <a:buNone/>
            </a:pPr>
            <a:r>
              <a:rPr lang="en-AU" altLang="en-US" sz="2400" dirty="0"/>
              <a:t>The engagement outcomes are directly determined by the people participating in the engagement, depending on the focus of the project, you may need to aim for general engagement or target groups. Some groups to consider:</a:t>
            </a:r>
          </a:p>
          <a:p>
            <a:r>
              <a:rPr lang="en-AU" altLang="en-US" sz="2400" dirty="0"/>
              <a:t>Women</a:t>
            </a:r>
          </a:p>
          <a:p>
            <a:r>
              <a:rPr lang="en-AU" altLang="en-US" sz="2400" dirty="0"/>
              <a:t>Children</a:t>
            </a:r>
          </a:p>
          <a:p>
            <a:r>
              <a:rPr lang="en-AU" altLang="en-US" sz="2400" dirty="0"/>
              <a:t>Disability in the public place</a:t>
            </a:r>
          </a:p>
          <a:p>
            <a:r>
              <a:rPr lang="en-AU" altLang="en-US" sz="2400" dirty="0"/>
              <a:t>Migrants</a:t>
            </a:r>
          </a:p>
          <a:p>
            <a:r>
              <a:rPr lang="en-AU" altLang="en-US" sz="2400" dirty="0"/>
              <a:t>First Nations People</a:t>
            </a:r>
          </a:p>
          <a:p>
            <a:endParaRPr lang="en-AU" altLang="en-US" sz="2400" dirty="0"/>
          </a:p>
        </p:txBody>
      </p:sp>
    </p:spTree>
    <p:extLst>
      <p:ext uri="{BB962C8B-B14F-4D97-AF65-F5344CB8AC3E}">
        <p14:creationId xmlns:p14="http://schemas.microsoft.com/office/powerpoint/2010/main" val="247365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47085341-D805-4B8C-AA6C-5952EBA3237C}"/>
              </a:ext>
            </a:extLst>
          </p:cNvPr>
          <p:cNvSpPr>
            <a:spLocks noGrp="1"/>
          </p:cNvSpPr>
          <p:nvPr>
            <p:ph type="title"/>
          </p:nvPr>
        </p:nvSpPr>
        <p:spPr/>
        <p:txBody>
          <a:bodyPr>
            <a:normAutofit/>
          </a:bodyPr>
          <a:lstStyle/>
          <a:p>
            <a:pPr eaLnBrk="1" hangingPunct="1"/>
            <a:r>
              <a:rPr lang="en-AU" altLang="en-US" b="1" dirty="0"/>
              <a:t>Stakeholders</a:t>
            </a:r>
          </a:p>
        </p:txBody>
      </p:sp>
      <p:sp>
        <p:nvSpPr>
          <p:cNvPr id="11267" name="Content Placeholder 2">
            <a:extLst>
              <a:ext uri="{FF2B5EF4-FFF2-40B4-BE49-F238E27FC236}">
                <a16:creationId xmlns:a16="http://schemas.microsoft.com/office/drawing/2014/main" id="{6BFCECB6-DA63-4F2E-A020-B5551C782C4C}"/>
              </a:ext>
            </a:extLst>
          </p:cNvPr>
          <p:cNvSpPr>
            <a:spLocks noGrp="1"/>
          </p:cNvSpPr>
          <p:nvPr>
            <p:ph idx="1"/>
          </p:nvPr>
        </p:nvSpPr>
        <p:spPr/>
        <p:txBody>
          <a:bodyPr anchor="ctr">
            <a:noAutofit/>
          </a:bodyPr>
          <a:lstStyle/>
          <a:p>
            <a:pPr eaLnBrk="1" hangingPunct="1">
              <a:buFont typeface="Arial" panose="020B0604020202020204" pitchFamily="34" charset="0"/>
              <a:buNone/>
            </a:pPr>
            <a:r>
              <a:rPr lang="en-AU" altLang="en-US" sz="2400" dirty="0"/>
              <a:t>An individual or group who </a:t>
            </a:r>
          </a:p>
          <a:p>
            <a:r>
              <a:rPr lang="en-AU" altLang="en-US" sz="2400" dirty="0"/>
              <a:t>is likely to be affected </a:t>
            </a:r>
          </a:p>
          <a:p>
            <a:pPr lvl="1"/>
            <a:r>
              <a:rPr lang="en-AU" altLang="en-US" dirty="0"/>
              <a:t>directly or indirectly</a:t>
            </a:r>
          </a:p>
          <a:p>
            <a:pPr lvl="1"/>
            <a:r>
              <a:rPr lang="en-AU" altLang="en-US" dirty="0"/>
              <a:t>positively or negatively</a:t>
            </a:r>
          </a:p>
          <a:p>
            <a:r>
              <a:rPr lang="en-AU" altLang="en-US" sz="2400" dirty="0"/>
              <a:t>can affect the outcome of the decision </a:t>
            </a:r>
          </a:p>
          <a:p>
            <a:pPr lvl="1"/>
            <a:r>
              <a:rPr lang="en-AU" altLang="en-US" dirty="0"/>
              <a:t>through their access to, or influence of, the use of resources and power.</a:t>
            </a:r>
          </a:p>
          <a:p>
            <a:pPr eaLnBrk="1" hangingPunct="1"/>
            <a:r>
              <a:rPr lang="en-AU" altLang="en-US" sz="2400" dirty="0"/>
              <a:t>Are stakeholders likely to have a pre-determined position about the project / proposal?</a:t>
            </a:r>
          </a:p>
          <a:p>
            <a:pPr eaLnBrk="1" hangingPunct="1"/>
            <a:r>
              <a:rPr lang="en-AU" altLang="en-US" sz="2400" dirty="0"/>
              <a:t>What are the likely underlying interests and concerns?</a:t>
            </a:r>
          </a:p>
          <a:p>
            <a:pPr eaLnBrk="1" hangingPunct="1"/>
            <a:r>
              <a:rPr lang="en-AU" altLang="en-US" sz="2400" dirty="0"/>
              <a:t>What level of interest is each stakeholder group likely to have?</a:t>
            </a:r>
          </a:p>
        </p:txBody>
      </p:sp>
      <p:pic>
        <p:nvPicPr>
          <p:cNvPr id="11268" name="Picture 3" descr="commenga2.jpg">
            <a:extLst>
              <a:ext uri="{FF2B5EF4-FFF2-40B4-BE49-F238E27FC236}">
                <a16:creationId xmlns:a16="http://schemas.microsoft.com/office/drawing/2014/main" id="{FC5FB7DD-7E1D-4DC6-A155-0BA3A207A1F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303" r="17438" b="-2"/>
          <a:stretch/>
        </p:blipFill>
        <p:spPr bwMode="auto">
          <a:xfrm>
            <a:off x="9030743" y="1690688"/>
            <a:ext cx="1912560" cy="1909489"/>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A698-9A12-4894-8249-8923F74BB049}"/>
              </a:ext>
            </a:extLst>
          </p:cNvPr>
          <p:cNvSpPr>
            <a:spLocks noGrp="1"/>
          </p:cNvSpPr>
          <p:nvPr>
            <p:ph type="title"/>
          </p:nvPr>
        </p:nvSpPr>
        <p:spPr/>
        <p:txBody>
          <a:bodyPr/>
          <a:lstStyle/>
          <a:p>
            <a:r>
              <a:rPr lang="en-AU" dirty="0"/>
              <a:t>Stakeholder mapping…</a:t>
            </a:r>
          </a:p>
        </p:txBody>
      </p:sp>
      <p:sp>
        <p:nvSpPr>
          <p:cNvPr id="7" name="TextBox 6">
            <a:extLst>
              <a:ext uri="{FF2B5EF4-FFF2-40B4-BE49-F238E27FC236}">
                <a16:creationId xmlns:a16="http://schemas.microsoft.com/office/drawing/2014/main" id="{E98F8289-5291-43BA-9B65-E450FECD3EE5}"/>
              </a:ext>
            </a:extLst>
          </p:cNvPr>
          <p:cNvSpPr txBox="1"/>
          <p:nvPr/>
        </p:nvSpPr>
        <p:spPr>
          <a:xfrm>
            <a:off x="838200" y="1581150"/>
            <a:ext cx="10629900" cy="1631216"/>
          </a:xfrm>
          <a:prstGeom prst="rect">
            <a:avLst/>
          </a:prstGeom>
          <a:noFill/>
        </p:spPr>
        <p:txBody>
          <a:bodyPr wrap="square" rtlCol="0">
            <a:spAutoFit/>
          </a:bodyPr>
          <a:lstStyle/>
          <a:p>
            <a:pPr marL="285750" indent="-285750">
              <a:buFont typeface="Arial" panose="020B0604020202020204" pitchFamily="34" charset="0"/>
              <a:buChar char="•"/>
            </a:pPr>
            <a:r>
              <a:rPr lang="en-AU" sz="2000" dirty="0"/>
              <a:t>Why do it?</a:t>
            </a:r>
          </a:p>
          <a:p>
            <a:pPr marL="742950" lvl="1" indent="-285750">
              <a:buFont typeface="Arial" panose="020B0604020202020204" pitchFamily="34" charset="0"/>
              <a:buChar char="•"/>
            </a:pPr>
            <a:r>
              <a:rPr lang="en-AU" sz="2000" dirty="0"/>
              <a:t>Who we need to work with?  (Who constitutes this “community?”)</a:t>
            </a:r>
          </a:p>
          <a:p>
            <a:pPr marL="742950" lvl="1" indent="-285750">
              <a:buFont typeface="Arial" panose="020B0604020202020204" pitchFamily="34" charset="0"/>
              <a:buChar char="•"/>
            </a:pPr>
            <a:r>
              <a:rPr lang="en-AU" sz="2000" dirty="0"/>
              <a:t>What their interests and influences might be?</a:t>
            </a:r>
          </a:p>
          <a:p>
            <a:pPr marL="742950" lvl="1" indent="-285750">
              <a:buFont typeface="Arial" panose="020B0604020202020204" pitchFamily="34" charset="0"/>
              <a:buChar char="•"/>
            </a:pPr>
            <a:r>
              <a:rPr lang="en-AU" sz="2000" dirty="0"/>
              <a:t>Informs how we engage and what methods we might use.</a:t>
            </a:r>
          </a:p>
          <a:p>
            <a:pPr marL="742950" lvl="1" indent="-285750">
              <a:buFont typeface="Arial" panose="020B0604020202020204" pitchFamily="34" charset="0"/>
              <a:buChar char="•"/>
            </a:pPr>
            <a:r>
              <a:rPr lang="en-AU" sz="2000" dirty="0"/>
              <a:t>Can bring out issues that might emerge (for example, project risks).</a:t>
            </a:r>
          </a:p>
        </p:txBody>
      </p:sp>
      <p:sp>
        <p:nvSpPr>
          <p:cNvPr id="8" name="TextBox 7">
            <a:extLst>
              <a:ext uri="{FF2B5EF4-FFF2-40B4-BE49-F238E27FC236}">
                <a16:creationId xmlns:a16="http://schemas.microsoft.com/office/drawing/2014/main" id="{307BE202-A6EE-41F8-A153-AE811B24E0C2}"/>
              </a:ext>
            </a:extLst>
          </p:cNvPr>
          <p:cNvSpPr txBox="1"/>
          <p:nvPr/>
        </p:nvSpPr>
        <p:spPr>
          <a:xfrm>
            <a:off x="723900" y="3514725"/>
            <a:ext cx="10629900" cy="1015663"/>
          </a:xfrm>
          <a:prstGeom prst="rect">
            <a:avLst/>
          </a:prstGeom>
          <a:noFill/>
        </p:spPr>
        <p:txBody>
          <a:bodyPr wrap="square" rtlCol="0">
            <a:spAutoFit/>
          </a:bodyPr>
          <a:lstStyle/>
          <a:p>
            <a:pPr marL="285750" indent="-285750">
              <a:buFont typeface="Arial" panose="020B0604020202020204" pitchFamily="34" charset="0"/>
              <a:buChar char="•"/>
            </a:pPr>
            <a:r>
              <a:rPr lang="en-AU" sz="2000" dirty="0"/>
              <a:t>How do we do it?</a:t>
            </a:r>
          </a:p>
          <a:p>
            <a:pPr marL="742950" lvl="1" indent="-285750">
              <a:buFont typeface="Arial" panose="020B0604020202020204" pitchFamily="34" charset="0"/>
              <a:buChar char="•"/>
            </a:pPr>
            <a:r>
              <a:rPr lang="en-AU" sz="2000" dirty="0"/>
              <a:t>Lots of ways!  Generally, with a matrix of a type.</a:t>
            </a:r>
          </a:p>
          <a:p>
            <a:pPr marL="742950" lvl="1" indent="-285750">
              <a:buFont typeface="Arial" panose="020B0604020202020204" pitchFamily="34" charset="0"/>
              <a:buChar char="•"/>
            </a:pPr>
            <a:r>
              <a:rPr lang="en-AU" sz="2000" dirty="0"/>
              <a:t>Can mind-map and then categorise.</a:t>
            </a:r>
          </a:p>
        </p:txBody>
      </p:sp>
    </p:spTree>
    <p:extLst>
      <p:ext uri="{BB962C8B-B14F-4D97-AF65-F5344CB8AC3E}">
        <p14:creationId xmlns:p14="http://schemas.microsoft.com/office/powerpoint/2010/main" val="62691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26C-DBD2-4301-B3B8-E13BB82543B7}"/>
              </a:ext>
            </a:extLst>
          </p:cNvPr>
          <p:cNvSpPr>
            <a:spLocks noGrp="1"/>
          </p:cNvSpPr>
          <p:nvPr>
            <p:ph type="ctrTitle"/>
          </p:nvPr>
        </p:nvSpPr>
        <p:spPr>
          <a:xfrm>
            <a:off x="845127" y="4420562"/>
            <a:ext cx="8077200" cy="1028791"/>
          </a:xfrm>
          <a:noFill/>
        </p:spPr>
        <p:txBody>
          <a:bodyPr>
            <a:noAutofit/>
          </a:bodyPr>
          <a:lstStyle/>
          <a:p>
            <a:r>
              <a:rPr lang="en-AU" sz="4000" b="1" dirty="0"/>
              <a:t>Community Engagement Process</a:t>
            </a:r>
            <a:endParaRPr lang="en-AU" sz="4000" dirty="0"/>
          </a:p>
        </p:txBody>
      </p:sp>
      <p:sp>
        <p:nvSpPr>
          <p:cNvPr id="4" name="Subtitle 3">
            <a:extLst>
              <a:ext uri="{FF2B5EF4-FFF2-40B4-BE49-F238E27FC236}">
                <a16:creationId xmlns:a16="http://schemas.microsoft.com/office/drawing/2014/main" id="{EA015766-96CA-4913-AE6C-AA2E83C49AAB}"/>
              </a:ext>
            </a:extLst>
          </p:cNvPr>
          <p:cNvSpPr>
            <a:spLocks noGrp="1"/>
          </p:cNvSpPr>
          <p:nvPr>
            <p:ph type="subTitle" idx="1"/>
          </p:nvPr>
        </p:nvSpPr>
        <p:spPr>
          <a:xfrm>
            <a:off x="838200" y="5503864"/>
            <a:ext cx="8077200" cy="874075"/>
          </a:xfrm>
        </p:spPr>
        <p:txBody>
          <a:bodyPr>
            <a:normAutofit lnSpcReduction="10000"/>
          </a:bodyPr>
          <a:lstStyle/>
          <a:p>
            <a:r>
              <a:rPr lang="en-AU"/>
              <a:t>These </a:t>
            </a:r>
            <a:r>
              <a:rPr lang="en-AU" dirty="0"/>
              <a:t>slides are based on material prepared by Nursey-Bray</a:t>
            </a:r>
            <a:r>
              <a:rPr lang="de-DE" dirty="0"/>
              <a:t> (2019)</a:t>
            </a:r>
            <a:r>
              <a:rPr lang="en-AU" dirty="0"/>
              <a:t>, The University of Adelaide for the Place Agency program for placemaking pedagogy.  </a:t>
            </a:r>
          </a:p>
          <a:p>
            <a:endParaRPr lang="en-AU" dirty="0"/>
          </a:p>
        </p:txBody>
      </p:sp>
      <p:pic>
        <p:nvPicPr>
          <p:cNvPr id="5" name="Picture 4">
            <a:extLst>
              <a:ext uri="{FF2B5EF4-FFF2-40B4-BE49-F238E27FC236}">
                <a16:creationId xmlns:a16="http://schemas.microsoft.com/office/drawing/2014/main" id="{B3668EA3-46AF-41A0-BEB8-6C8A44A91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2327" y="5280756"/>
            <a:ext cx="1097183" cy="1097183"/>
          </a:xfrm>
          <a:prstGeom prst="rect">
            <a:avLst/>
          </a:prstGeom>
        </p:spPr>
      </p:pic>
    </p:spTree>
    <p:extLst>
      <p:ext uri="{BB962C8B-B14F-4D97-AF65-F5344CB8AC3E}">
        <p14:creationId xmlns:p14="http://schemas.microsoft.com/office/powerpoint/2010/main" val="23030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A698-9A12-4894-8249-8923F74BB049}"/>
              </a:ext>
            </a:extLst>
          </p:cNvPr>
          <p:cNvSpPr>
            <a:spLocks noGrp="1"/>
          </p:cNvSpPr>
          <p:nvPr>
            <p:ph type="title"/>
          </p:nvPr>
        </p:nvSpPr>
        <p:spPr/>
        <p:txBody>
          <a:bodyPr/>
          <a:lstStyle/>
          <a:p>
            <a:r>
              <a:rPr lang="en-AU" dirty="0"/>
              <a:t>One way…</a:t>
            </a:r>
          </a:p>
        </p:txBody>
      </p:sp>
      <p:graphicFrame>
        <p:nvGraphicFramePr>
          <p:cNvPr id="3" name="Table 2">
            <a:extLst>
              <a:ext uri="{FF2B5EF4-FFF2-40B4-BE49-F238E27FC236}">
                <a16:creationId xmlns:a16="http://schemas.microsoft.com/office/drawing/2014/main" id="{4AE49F6E-5245-4D3A-A7EA-1618EC3FC562}"/>
              </a:ext>
            </a:extLst>
          </p:cNvPr>
          <p:cNvGraphicFramePr>
            <a:graphicFrameLocks noGrp="1"/>
          </p:cNvGraphicFramePr>
          <p:nvPr>
            <p:extLst/>
          </p:nvPr>
        </p:nvGraphicFramePr>
        <p:xfrm>
          <a:off x="838200" y="1500715"/>
          <a:ext cx="10677525" cy="3042711"/>
        </p:xfrm>
        <a:graphic>
          <a:graphicData uri="http://schemas.openxmlformats.org/drawingml/2006/table">
            <a:tbl>
              <a:tblPr firstRow="1" bandRow="1">
                <a:tableStyleId>{5C22544A-7EE6-4342-B048-85BDC9FD1C3A}</a:tableStyleId>
              </a:tblPr>
              <a:tblGrid>
                <a:gridCol w="3559175">
                  <a:extLst>
                    <a:ext uri="{9D8B030D-6E8A-4147-A177-3AD203B41FA5}">
                      <a16:colId xmlns:a16="http://schemas.microsoft.com/office/drawing/2014/main" val="2380554184"/>
                    </a:ext>
                  </a:extLst>
                </a:gridCol>
                <a:gridCol w="3559175">
                  <a:extLst>
                    <a:ext uri="{9D8B030D-6E8A-4147-A177-3AD203B41FA5}">
                      <a16:colId xmlns:a16="http://schemas.microsoft.com/office/drawing/2014/main" val="1581373492"/>
                    </a:ext>
                  </a:extLst>
                </a:gridCol>
                <a:gridCol w="3559175">
                  <a:extLst>
                    <a:ext uri="{9D8B030D-6E8A-4147-A177-3AD203B41FA5}">
                      <a16:colId xmlns:a16="http://schemas.microsoft.com/office/drawing/2014/main" val="2705853320"/>
                    </a:ext>
                  </a:extLst>
                </a:gridCol>
              </a:tblGrid>
              <a:tr h="434673">
                <a:tc>
                  <a:txBody>
                    <a:bodyPr/>
                    <a:lstStyle/>
                    <a:p>
                      <a:r>
                        <a:rPr lang="en-AU" dirty="0"/>
                        <a:t>Critical (can stop a project)</a:t>
                      </a:r>
                    </a:p>
                  </a:txBody>
                  <a:tcPr/>
                </a:tc>
                <a:tc>
                  <a:txBody>
                    <a:bodyPr/>
                    <a:lstStyle/>
                    <a:p>
                      <a:r>
                        <a:rPr lang="en-AU" dirty="0"/>
                        <a:t>Essential (can delay a project)</a:t>
                      </a:r>
                    </a:p>
                  </a:txBody>
                  <a:tcPr/>
                </a:tc>
                <a:tc>
                  <a:txBody>
                    <a:bodyPr/>
                    <a:lstStyle/>
                    <a:p>
                      <a:r>
                        <a:rPr lang="en-AU" dirty="0"/>
                        <a:t>Important (Interest in a project)</a:t>
                      </a:r>
                    </a:p>
                  </a:txBody>
                  <a:tcPr/>
                </a:tc>
                <a:extLst>
                  <a:ext uri="{0D108BD9-81ED-4DB2-BD59-A6C34878D82A}">
                    <a16:rowId xmlns:a16="http://schemas.microsoft.com/office/drawing/2014/main" val="878669466"/>
                  </a:ext>
                </a:extLst>
              </a:tr>
              <a:tr h="4346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1182453803"/>
                  </a:ext>
                </a:extLst>
              </a:tr>
              <a:tr h="4346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21002747"/>
                  </a:ext>
                </a:extLst>
              </a:tr>
              <a:tr h="4346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945928271"/>
                  </a:ext>
                </a:extLst>
              </a:tr>
              <a:tr h="4346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346259309"/>
                  </a:ext>
                </a:extLst>
              </a:tr>
              <a:tr h="4346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710598643"/>
                  </a:ext>
                </a:extLst>
              </a:tr>
              <a:tr h="434673">
                <a:tc>
                  <a:txBody>
                    <a:bodyPr/>
                    <a:lstStyle/>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417431521"/>
                  </a:ext>
                </a:extLst>
              </a:tr>
            </a:tbl>
          </a:graphicData>
        </a:graphic>
      </p:graphicFrame>
    </p:spTree>
    <p:extLst>
      <p:ext uri="{BB962C8B-B14F-4D97-AF65-F5344CB8AC3E}">
        <p14:creationId xmlns:p14="http://schemas.microsoft.com/office/powerpoint/2010/main" val="1184456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BA55ADE-ED36-469F-83E7-9DD50C00A776}"/>
              </a:ext>
            </a:extLst>
          </p:cNvPr>
          <p:cNvSpPr/>
          <p:nvPr/>
        </p:nvSpPr>
        <p:spPr>
          <a:xfrm>
            <a:off x="5267348" y="3524638"/>
            <a:ext cx="5207118" cy="3108319"/>
          </a:xfrm>
          <a:prstGeom prst="rect">
            <a:avLst/>
          </a:prstGeom>
          <a:blipFill>
            <a:blip r:embed="rId2" cstate="print"/>
            <a:stretch>
              <a:fillRect/>
            </a:stretch>
          </a:blipFill>
        </p:spPr>
        <p:txBody>
          <a:bodyPr wrap="square" lIns="0" tIns="0" rIns="0" bIns="0" rtlCol="0"/>
          <a:lstStyle/>
          <a:p>
            <a:endParaRPr dirty="0"/>
          </a:p>
        </p:txBody>
      </p:sp>
      <p:sp>
        <p:nvSpPr>
          <p:cNvPr id="4" name="object 4">
            <a:extLst>
              <a:ext uri="{FF2B5EF4-FFF2-40B4-BE49-F238E27FC236}">
                <a16:creationId xmlns:a16="http://schemas.microsoft.com/office/drawing/2014/main" id="{692B564F-1816-4FB6-8434-36B8CD19B5C8}"/>
              </a:ext>
            </a:extLst>
          </p:cNvPr>
          <p:cNvSpPr/>
          <p:nvPr/>
        </p:nvSpPr>
        <p:spPr>
          <a:xfrm>
            <a:off x="8535052" y="2427814"/>
            <a:ext cx="1205865" cy="1294765"/>
          </a:xfrm>
          <a:custGeom>
            <a:avLst/>
            <a:gdLst/>
            <a:ahLst/>
            <a:cxnLst/>
            <a:rect l="l" t="t" r="r" b="b"/>
            <a:pathLst>
              <a:path w="1205865" h="1294764">
                <a:moveTo>
                  <a:pt x="1205506" y="993770"/>
                </a:moveTo>
                <a:lnTo>
                  <a:pt x="602753" y="993770"/>
                </a:lnTo>
                <a:lnTo>
                  <a:pt x="904129" y="1294575"/>
                </a:lnTo>
                <a:lnTo>
                  <a:pt x="1205506" y="993770"/>
                </a:lnTo>
                <a:close/>
              </a:path>
              <a:path w="1205865" h="1294764">
                <a:moveTo>
                  <a:pt x="527409" y="0"/>
                </a:moveTo>
                <a:lnTo>
                  <a:pt x="0" y="0"/>
                </a:lnTo>
                <a:lnTo>
                  <a:pt x="0" y="300805"/>
                </a:lnTo>
                <a:lnTo>
                  <a:pt x="527409" y="300805"/>
                </a:lnTo>
                <a:lnTo>
                  <a:pt x="545946" y="301552"/>
                </a:lnTo>
                <a:lnTo>
                  <a:pt x="598851" y="312306"/>
                </a:lnTo>
                <a:lnTo>
                  <a:pt x="646471" y="334606"/>
                </a:lnTo>
                <a:lnTo>
                  <a:pt x="687236" y="366884"/>
                </a:lnTo>
                <a:lnTo>
                  <a:pt x="719575" y="407572"/>
                </a:lnTo>
                <a:lnTo>
                  <a:pt x="741917" y="455102"/>
                </a:lnTo>
                <a:lnTo>
                  <a:pt x="752692" y="507906"/>
                </a:lnTo>
                <a:lnTo>
                  <a:pt x="753441" y="526408"/>
                </a:lnTo>
                <a:lnTo>
                  <a:pt x="753441" y="993770"/>
                </a:lnTo>
                <a:lnTo>
                  <a:pt x="1054818" y="993770"/>
                </a:lnTo>
                <a:lnTo>
                  <a:pt x="1054818" y="526408"/>
                </a:lnTo>
                <a:lnTo>
                  <a:pt x="1053070" y="483228"/>
                </a:lnTo>
                <a:lnTo>
                  <a:pt x="1047916" y="441010"/>
                </a:lnTo>
                <a:lnTo>
                  <a:pt x="1039493" y="399890"/>
                </a:lnTo>
                <a:lnTo>
                  <a:pt x="1027935" y="360003"/>
                </a:lnTo>
                <a:lnTo>
                  <a:pt x="1013379" y="321485"/>
                </a:lnTo>
                <a:lnTo>
                  <a:pt x="995959" y="284471"/>
                </a:lnTo>
                <a:lnTo>
                  <a:pt x="975812" y="249096"/>
                </a:lnTo>
                <a:lnTo>
                  <a:pt x="953073" y="215496"/>
                </a:lnTo>
                <a:lnTo>
                  <a:pt x="927878" y="183806"/>
                </a:lnTo>
                <a:lnTo>
                  <a:pt x="900362" y="154162"/>
                </a:lnTo>
                <a:lnTo>
                  <a:pt x="870662" y="126699"/>
                </a:lnTo>
                <a:lnTo>
                  <a:pt x="838912" y="101551"/>
                </a:lnTo>
                <a:lnTo>
                  <a:pt x="805248" y="78856"/>
                </a:lnTo>
                <a:lnTo>
                  <a:pt x="769806" y="58747"/>
                </a:lnTo>
                <a:lnTo>
                  <a:pt x="732722" y="41360"/>
                </a:lnTo>
                <a:lnTo>
                  <a:pt x="694130" y="26831"/>
                </a:lnTo>
                <a:lnTo>
                  <a:pt x="654168" y="15295"/>
                </a:lnTo>
                <a:lnTo>
                  <a:pt x="612969" y="6888"/>
                </a:lnTo>
                <a:lnTo>
                  <a:pt x="570671" y="1744"/>
                </a:lnTo>
                <a:lnTo>
                  <a:pt x="527409" y="0"/>
                </a:lnTo>
                <a:close/>
              </a:path>
            </a:pathLst>
          </a:custGeom>
          <a:solidFill>
            <a:srgbClr val="4F81BC"/>
          </a:solidFill>
        </p:spPr>
        <p:txBody>
          <a:bodyPr wrap="square" lIns="0" tIns="0" rIns="0" bIns="0" rtlCol="0"/>
          <a:lstStyle/>
          <a:p>
            <a:endParaRPr dirty="0"/>
          </a:p>
        </p:txBody>
      </p:sp>
      <p:sp>
        <p:nvSpPr>
          <p:cNvPr id="5" name="object 5">
            <a:extLst>
              <a:ext uri="{FF2B5EF4-FFF2-40B4-BE49-F238E27FC236}">
                <a16:creationId xmlns:a16="http://schemas.microsoft.com/office/drawing/2014/main" id="{EB2239A8-B68B-497D-BAD0-83FA52D93D88}"/>
              </a:ext>
            </a:extLst>
          </p:cNvPr>
          <p:cNvSpPr/>
          <p:nvPr/>
        </p:nvSpPr>
        <p:spPr>
          <a:xfrm>
            <a:off x="8535052" y="2427814"/>
            <a:ext cx="1205865" cy="1294765"/>
          </a:xfrm>
          <a:custGeom>
            <a:avLst/>
            <a:gdLst/>
            <a:ahLst/>
            <a:cxnLst/>
            <a:rect l="l" t="t" r="r" b="b"/>
            <a:pathLst>
              <a:path w="1205865" h="1294764">
                <a:moveTo>
                  <a:pt x="0" y="0"/>
                </a:moveTo>
                <a:lnTo>
                  <a:pt x="527409" y="0"/>
                </a:lnTo>
                <a:lnTo>
                  <a:pt x="570671" y="1744"/>
                </a:lnTo>
                <a:lnTo>
                  <a:pt x="612969" y="6888"/>
                </a:lnTo>
                <a:lnTo>
                  <a:pt x="654168" y="15295"/>
                </a:lnTo>
                <a:lnTo>
                  <a:pt x="694130" y="26831"/>
                </a:lnTo>
                <a:lnTo>
                  <a:pt x="732722" y="41360"/>
                </a:lnTo>
                <a:lnTo>
                  <a:pt x="769806" y="58747"/>
                </a:lnTo>
                <a:lnTo>
                  <a:pt x="805248" y="78856"/>
                </a:lnTo>
                <a:lnTo>
                  <a:pt x="838912" y="101551"/>
                </a:lnTo>
                <a:lnTo>
                  <a:pt x="870662" y="126699"/>
                </a:lnTo>
                <a:lnTo>
                  <a:pt x="900362" y="154162"/>
                </a:lnTo>
                <a:lnTo>
                  <a:pt x="927878" y="183806"/>
                </a:lnTo>
                <a:lnTo>
                  <a:pt x="953073" y="215496"/>
                </a:lnTo>
                <a:lnTo>
                  <a:pt x="975812" y="249096"/>
                </a:lnTo>
                <a:lnTo>
                  <a:pt x="995959" y="284471"/>
                </a:lnTo>
                <a:lnTo>
                  <a:pt x="1013379" y="321485"/>
                </a:lnTo>
                <a:lnTo>
                  <a:pt x="1027935" y="360003"/>
                </a:lnTo>
                <a:lnTo>
                  <a:pt x="1039493" y="399890"/>
                </a:lnTo>
                <a:lnTo>
                  <a:pt x="1047916" y="441010"/>
                </a:lnTo>
                <a:lnTo>
                  <a:pt x="1053070" y="483228"/>
                </a:lnTo>
                <a:lnTo>
                  <a:pt x="1054818" y="526408"/>
                </a:lnTo>
                <a:lnTo>
                  <a:pt x="1054818" y="993770"/>
                </a:lnTo>
                <a:lnTo>
                  <a:pt x="1205506" y="993770"/>
                </a:lnTo>
                <a:lnTo>
                  <a:pt x="904129" y="1294575"/>
                </a:lnTo>
                <a:lnTo>
                  <a:pt x="602753" y="993770"/>
                </a:lnTo>
                <a:lnTo>
                  <a:pt x="753441" y="993770"/>
                </a:lnTo>
                <a:lnTo>
                  <a:pt x="753441" y="526408"/>
                </a:lnTo>
                <a:lnTo>
                  <a:pt x="746872" y="472195"/>
                </a:lnTo>
                <a:lnTo>
                  <a:pt x="728211" y="422733"/>
                </a:lnTo>
                <a:lnTo>
                  <a:pt x="699029" y="379590"/>
                </a:lnTo>
                <a:lnTo>
                  <a:pt x="660898" y="344334"/>
                </a:lnTo>
                <a:lnTo>
                  <a:pt x="615389" y="318534"/>
                </a:lnTo>
                <a:lnTo>
                  <a:pt x="564071" y="303757"/>
                </a:lnTo>
                <a:lnTo>
                  <a:pt x="527409" y="300805"/>
                </a:lnTo>
                <a:lnTo>
                  <a:pt x="0" y="300805"/>
                </a:lnTo>
                <a:lnTo>
                  <a:pt x="0" y="0"/>
                </a:lnTo>
                <a:close/>
              </a:path>
            </a:pathLst>
          </a:custGeom>
          <a:ln w="36802">
            <a:solidFill>
              <a:srgbClr val="385D89"/>
            </a:solidFill>
          </a:ln>
        </p:spPr>
        <p:txBody>
          <a:bodyPr wrap="square" lIns="0" tIns="0" rIns="0" bIns="0" rtlCol="0"/>
          <a:lstStyle/>
          <a:p>
            <a:endParaRPr dirty="0"/>
          </a:p>
        </p:txBody>
      </p:sp>
      <p:sp>
        <p:nvSpPr>
          <p:cNvPr id="6" name="object 6">
            <a:extLst>
              <a:ext uri="{FF2B5EF4-FFF2-40B4-BE49-F238E27FC236}">
                <a16:creationId xmlns:a16="http://schemas.microsoft.com/office/drawing/2014/main" id="{AFCDEBB5-0426-4523-A31D-3DB8010A538B}"/>
              </a:ext>
            </a:extLst>
          </p:cNvPr>
          <p:cNvSpPr txBox="1"/>
          <p:nvPr/>
        </p:nvSpPr>
        <p:spPr>
          <a:xfrm>
            <a:off x="1974107" y="616080"/>
            <a:ext cx="2627630" cy="769620"/>
          </a:xfrm>
          <a:prstGeom prst="rect">
            <a:avLst/>
          </a:prstGeom>
        </p:spPr>
        <p:txBody>
          <a:bodyPr vert="horz" wrap="square" lIns="0" tIns="0" rIns="0" bIns="0" rtlCol="0">
            <a:spAutoFit/>
          </a:bodyPr>
          <a:lstStyle/>
          <a:p>
            <a:pPr marL="12700" marR="5080" indent="842644">
              <a:lnSpc>
                <a:spcPct val="165400"/>
              </a:lnSpc>
            </a:pPr>
            <a:r>
              <a:rPr sz="1150" b="1" spc="5" dirty="0">
                <a:latin typeface="Calibri"/>
                <a:cs typeface="Calibri"/>
              </a:rPr>
              <a:t>High Stake - </a:t>
            </a:r>
            <a:r>
              <a:rPr sz="1150" b="1" spc="10" dirty="0">
                <a:latin typeface="Calibri"/>
                <a:cs typeface="Calibri"/>
              </a:rPr>
              <a:t>Low </a:t>
            </a:r>
            <a:r>
              <a:rPr sz="1150" b="1" spc="15" dirty="0">
                <a:latin typeface="Calibri"/>
                <a:cs typeface="Calibri"/>
              </a:rPr>
              <a:t>R</a:t>
            </a:r>
            <a:r>
              <a:rPr sz="1150" b="1" dirty="0">
                <a:latin typeface="Calibri"/>
                <a:cs typeface="Calibri"/>
              </a:rPr>
              <a:t>es</a:t>
            </a:r>
            <a:r>
              <a:rPr sz="1150" b="1" spc="10" dirty="0">
                <a:latin typeface="Calibri"/>
                <a:cs typeface="Calibri"/>
              </a:rPr>
              <a:t>o</a:t>
            </a:r>
            <a:r>
              <a:rPr sz="1150" b="1" dirty="0">
                <a:latin typeface="Calibri"/>
                <a:cs typeface="Calibri"/>
              </a:rPr>
              <a:t>urce</a:t>
            </a:r>
            <a:r>
              <a:rPr sz="1150" b="1" spc="15" dirty="0">
                <a:latin typeface="Calibri"/>
                <a:cs typeface="Calibri"/>
              </a:rPr>
              <a:t>s</a:t>
            </a:r>
            <a:r>
              <a:rPr sz="1150" spc="5" dirty="0">
                <a:latin typeface="SimSun"/>
                <a:cs typeface="SimSun"/>
              </a:rPr>
              <a:t> </a:t>
            </a:r>
            <a:r>
              <a:rPr sz="1150" b="1" i="1" dirty="0">
                <a:latin typeface="Calibri"/>
                <a:cs typeface="Calibri"/>
              </a:rPr>
              <a:t>Ofte</a:t>
            </a:r>
            <a:r>
              <a:rPr sz="1150" b="1" i="1" spc="10" dirty="0">
                <a:latin typeface="Calibri"/>
                <a:cs typeface="Calibri"/>
              </a:rPr>
              <a:t>n</a:t>
            </a:r>
            <a:r>
              <a:rPr sz="1150" b="1" i="1" spc="5" dirty="0">
                <a:latin typeface="Calibri"/>
                <a:cs typeface="Calibri"/>
              </a:rPr>
              <a:t> margi</a:t>
            </a:r>
            <a:r>
              <a:rPr sz="1150" b="1" i="1" spc="10" dirty="0">
                <a:latin typeface="Calibri"/>
                <a:cs typeface="Calibri"/>
              </a:rPr>
              <a:t>n</a:t>
            </a:r>
            <a:r>
              <a:rPr sz="1150" b="1" i="1" spc="5" dirty="0">
                <a:latin typeface="Calibri"/>
                <a:cs typeface="Calibri"/>
              </a:rPr>
              <a:t>alised:</a:t>
            </a:r>
            <a:r>
              <a:rPr sz="1150" b="1" i="1" dirty="0">
                <a:latin typeface="Calibri"/>
                <a:cs typeface="Calibri"/>
              </a:rPr>
              <a:t> of</a:t>
            </a:r>
            <a:r>
              <a:rPr sz="1150" b="1" i="1" spc="10" dirty="0">
                <a:latin typeface="Calibri"/>
                <a:cs typeface="Calibri"/>
              </a:rPr>
              <a:t>t</a:t>
            </a:r>
            <a:r>
              <a:rPr sz="1150" b="1" i="1" dirty="0">
                <a:latin typeface="Calibri"/>
                <a:cs typeface="Calibri"/>
              </a:rPr>
              <a:t>e</a:t>
            </a:r>
            <a:r>
              <a:rPr sz="1150" b="1" i="1" spc="10" dirty="0">
                <a:latin typeface="Calibri"/>
                <a:cs typeface="Calibri"/>
              </a:rPr>
              <a:t>n</a:t>
            </a:r>
            <a:r>
              <a:rPr sz="1150" b="1" i="1" dirty="0">
                <a:latin typeface="Calibri"/>
                <a:cs typeface="Calibri"/>
              </a:rPr>
              <a:t> </a:t>
            </a:r>
            <a:r>
              <a:rPr sz="1150" b="1" i="1" spc="5" dirty="0">
                <a:latin typeface="Calibri"/>
                <a:cs typeface="Calibri"/>
              </a:rPr>
              <a:t>r</a:t>
            </a:r>
            <a:r>
              <a:rPr sz="1150" b="1" i="1" spc="10" dirty="0">
                <a:latin typeface="Calibri"/>
                <a:cs typeface="Calibri"/>
              </a:rPr>
              <a:t>e</a:t>
            </a:r>
            <a:r>
              <a:rPr sz="1150" b="1" i="1" spc="5" dirty="0">
                <a:latin typeface="Calibri"/>
                <a:cs typeface="Calibri"/>
              </a:rPr>
              <a:t>quire </a:t>
            </a:r>
            <a:r>
              <a:rPr sz="1150" b="1" i="1" dirty="0">
                <a:latin typeface="Calibri"/>
                <a:cs typeface="Calibri"/>
              </a:rPr>
              <a:t>s</a:t>
            </a:r>
            <a:r>
              <a:rPr sz="1150" b="1" i="1" spc="10" dirty="0">
                <a:latin typeface="Calibri"/>
                <a:cs typeface="Calibri"/>
              </a:rPr>
              <a:t>p</a:t>
            </a:r>
            <a:r>
              <a:rPr sz="1150" b="1" i="1" dirty="0">
                <a:latin typeface="Calibri"/>
                <a:cs typeface="Calibri"/>
              </a:rPr>
              <a:t>ecial</a:t>
            </a:r>
            <a:r>
              <a:rPr sz="1150" b="1" i="1" spc="-5" dirty="0">
                <a:latin typeface="Calibri"/>
                <a:cs typeface="Calibri"/>
              </a:rPr>
              <a:t> </a:t>
            </a:r>
            <a:r>
              <a:rPr sz="1150" b="1" i="1" dirty="0">
                <a:latin typeface="Calibri"/>
                <a:cs typeface="Calibri"/>
              </a:rPr>
              <a:t>effo</a:t>
            </a:r>
            <a:r>
              <a:rPr sz="1150" b="1" i="1" spc="5" dirty="0">
                <a:latin typeface="Calibri"/>
                <a:cs typeface="Calibri"/>
              </a:rPr>
              <a:t>r</a:t>
            </a:r>
            <a:r>
              <a:rPr sz="1150" b="1" i="1" spc="10" dirty="0">
                <a:latin typeface="Calibri"/>
                <a:cs typeface="Calibri"/>
              </a:rPr>
              <a:t>t</a:t>
            </a:r>
            <a:r>
              <a:rPr sz="1150" b="1" i="1" spc="5" dirty="0">
                <a:latin typeface="Calibri"/>
                <a:cs typeface="Calibri"/>
              </a:rPr>
              <a:t>s</a:t>
            </a:r>
            <a:r>
              <a:rPr sz="1150" b="1" i="1" dirty="0">
                <a:latin typeface="Calibri"/>
                <a:cs typeface="Calibri"/>
              </a:rPr>
              <a:t> </a:t>
            </a:r>
            <a:r>
              <a:rPr sz="1150" b="1" i="1" spc="10" dirty="0">
                <a:latin typeface="Calibri"/>
                <a:cs typeface="Calibri"/>
              </a:rPr>
              <a:t>to</a:t>
            </a:r>
            <a:r>
              <a:rPr sz="1150" b="1" i="1" dirty="0">
                <a:latin typeface="Calibri"/>
                <a:cs typeface="Calibri"/>
              </a:rPr>
              <a:t> e</a:t>
            </a:r>
            <a:r>
              <a:rPr sz="1150" b="1" i="1" spc="15" dirty="0">
                <a:latin typeface="Calibri"/>
                <a:cs typeface="Calibri"/>
              </a:rPr>
              <a:t>n</a:t>
            </a:r>
            <a:r>
              <a:rPr sz="1150" b="1" i="1" spc="5" dirty="0">
                <a:latin typeface="Calibri"/>
                <a:cs typeface="Calibri"/>
              </a:rPr>
              <a:t>gage </a:t>
            </a:r>
            <a:r>
              <a:rPr sz="1150" b="1" i="1" dirty="0">
                <a:latin typeface="Calibri"/>
                <a:cs typeface="Calibri"/>
              </a:rPr>
              <a:t>fo</a:t>
            </a:r>
            <a:r>
              <a:rPr sz="1150" b="1" i="1" spc="5" dirty="0">
                <a:latin typeface="Calibri"/>
                <a:cs typeface="Calibri"/>
              </a:rPr>
              <a:t>r su</a:t>
            </a:r>
            <a:r>
              <a:rPr sz="1150" b="1" i="1" dirty="0">
                <a:latin typeface="Calibri"/>
                <a:cs typeface="Calibri"/>
              </a:rPr>
              <a:t>s</a:t>
            </a:r>
            <a:r>
              <a:rPr sz="1150" b="1" i="1" spc="10" dirty="0">
                <a:latin typeface="Calibri"/>
                <a:cs typeface="Calibri"/>
              </a:rPr>
              <a:t>t</a:t>
            </a:r>
            <a:r>
              <a:rPr sz="1150" b="1" i="1" spc="5" dirty="0">
                <a:latin typeface="Calibri"/>
                <a:cs typeface="Calibri"/>
              </a:rPr>
              <a:t>aina</a:t>
            </a:r>
            <a:r>
              <a:rPr sz="1150" b="1" i="1" dirty="0">
                <a:latin typeface="Calibri"/>
                <a:cs typeface="Calibri"/>
              </a:rPr>
              <a:t>b</a:t>
            </a:r>
            <a:r>
              <a:rPr sz="1150" b="1" i="1" spc="10" dirty="0">
                <a:latin typeface="Calibri"/>
                <a:cs typeface="Calibri"/>
              </a:rPr>
              <a:t>l</a:t>
            </a:r>
            <a:r>
              <a:rPr sz="1150" b="1" i="1" spc="5" dirty="0">
                <a:latin typeface="Calibri"/>
                <a:cs typeface="Calibri"/>
              </a:rPr>
              <a:t>e</a:t>
            </a:r>
            <a:r>
              <a:rPr sz="1150" b="1" i="1" dirty="0">
                <a:latin typeface="Calibri"/>
                <a:cs typeface="Calibri"/>
              </a:rPr>
              <a:t> </a:t>
            </a:r>
            <a:r>
              <a:rPr sz="1150" b="1" i="1" spc="5" dirty="0">
                <a:latin typeface="Calibri"/>
                <a:cs typeface="Calibri"/>
              </a:rPr>
              <a:t>res</a:t>
            </a:r>
            <a:r>
              <a:rPr sz="1150" b="1" i="1" dirty="0">
                <a:latin typeface="Calibri"/>
                <a:cs typeface="Calibri"/>
              </a:rPr>
              <a:t>ult</a:t>
            </a:r>
            <a:r>
              <a:rPr sz="1150" b="1" i="1" spc="15" dirty="0">
                <a:latin typeface="Calibri"/>
                <a:cs typeface="Calibri"/>
              </a:rPr>
              <a:t>s</a:t>
            </a:r>
            <a:r>
              <a:rPr sz="1150" i="1" spc="5" dirty="0">
                <a:latin typeface="Calibri"/>
                <a:cs typeface="Calibri"/>
              </a:rPr>
              <a:t>.</a:t>
            </a:r>
            <a:r>
              <a:rPr sz="1150" spc="5" dirty="0">
                <a:latin typeface="SimSun"/>
                <a:cs typeface="SimSun"/>
              </a:rPr>
              <a:t> </a:t>
            </a:r>
            <a:endParaRPr sz="1150" dirty="0">
              <a:latin typeface="SimSun"/>
              <a:cs typeface="SimSun"/>
            </a:endParaRPr>
          </a:p>
        </p:txBody>
      </p:sp>
      <p:sp>
        <p:nvSpPr>
          <p:cNvPr id="7" name="object 7">
            <a:extLst>
              <a:ext uri="{FF2B5EF4-FFF2-40B4-BE49-F238E27FC236}">
                <a16:creationId xmlns:a16="http://schemas.microsoft.com/office/drawing/2014/main" id="{C9CEB4AB-0B96-4253-8C33-FDF132F75E11}"/>
              </a:ext>
            </a:extLst>
          </p:cNvPr>
          <p:cNvSpPr txBox="1"/>
          <p:nvPr/>
        </p:nvSpPr>
        <p:spPr>
          <a:xfrm>
            <a:off x="5058567" y="612738"/>
            <a:ext cx="4485005" cy="1058545"/>
          </a:xfrm>
          <a:prstGeom prst="rect">
            <a:avLst/>
          </a:prstGeom>
        </p:spPr>
        <p:txBody>
          <a:bodyPr vert="horz" wrap="square" lIns="0" tIns="0" rIns="0" bIns="0" rtlCol="0">
            <a:spAutoFit/>
          </a:bodyPr>
          <a:lstStyle/>
          <a:p>
            <a:pPr marL="12700">
              <a:lnSpc>
                <a:spcPct val="100000"/>
              </a:lnSpc>
            </a:pPr>
            <a:r>
              <a:rPr sz="1150" b="1" spc="5" dirty="0">
                <a:latin typeface="Calibri"/>
                <a:cs typeface="Calibri"/>
              </a:rPr>
              <a:t>High Stake - Hi</a:t>
            </a:r>
            <a:r>
              <a:rPr sz="1150" b="1" spc="15" dirty="0">
                <a:latin typeface="Calibri"/>
                <a:cs typeface="Calibri"/>
              </a:rPr>
              <a:t>g</a:t>
            </a:r>
            <a:r>
              <a:rPr sz="1150" b="1" spc="5" dirty="0">
                <a:latin typeface="Calibri"/>
                <a:cs typeface="Calibri"/>
              </a:rPr>
              <a:t>h Reso</a:t>
            </a:r>
            <a:r>
              <a:rPr sz="1150" b="1" dirty="0">
                <a:latin typeface="Calibri"/>
                <a:cs typeface="Calibri"/>
              </a:rPr>
              <a:t>urce</a:t>
            </a:r>
            <a:r>
              <a:rPr sz="1150" b="1" spc="20" dirty="0">
                <a:latin typeface="Calibri"/>
                <a:cs typeface="Calibri"/>
              </a:rPr>
              <a:t>s</a:t>
            </a:r>
            <a:r>
              <a:rPr sz="1150" spc="5" dirty="0">
                <a:latin typeface="SimSun"/>
                <a:cs typeface="SimSun"/>
              </a:rPr>
              <a:t> </a:t>
            </a:r>
            <a:endParaRPr sz="1150" dirty="0">
              <a:latin typeface="SimSun"/>
              <a:cs typeface="SimSun"/>
            </a:endParaRPr>
          </a:p>
          <a:p>
            <a:pPr marL="12700">
              <a:lnSpc>
                <a:spcPct val="100000"/>
              </a:lnSpc>
              <a:spcBef>
                <a:spcPts val="890"/>
              </a:spcBef>
            </a:pPr>
            <a:r>
              <a:rPr sz="1150" b="1" i="1" spc="10" dirty="0">
                <a:latin typeface="Calibri"/>
                <a:cs typeface="Calibri"/>
              </a:rPr>
              <a:t>Hav</a:t>
            </a:r>
            <a:r>
              <a:rPr sz="1150" b="1" i="1" spc="5" dirty="0">
                <a:latin typeface="Calibri"/>
                <a:cs typeface="Calibri"/>
              </a:rPr>
              <a:t>e </a:t>
            </a:r>
            <a:r>
              <a:rPr sz="1150" b="1" i="1" dirty="0">
                <a:latin typeface="Calibri"/>
                <a:cs typeface="Calibri"/>
              </a:rPr>
              <a:t>t</a:t>
            </a:r>
            <a:r>
              <a:rPr sz="1150" b="1" i="1" spc="15" dirty="0">
                <a:latin typeface="Calibri"/>
                <a:cs typeface="Calibri"/>
              </a:rPr>
              <a:t>h</a:t>
            </a:r>
            <a:r>
              <a:rPr sz="1150" b="1" i="1" spc="5" dirty="0">
                <a:latin typeface="Calibri"/>
                <a:cs typeface="Calibri"/>
              </a:rPr>
              <a:t>e</a:t>
            </a:r>
            <a:r>
              <a:rPr sz="1150" b="1" i="1" dirty="0">
                <a:latin typeface="Calibri"/>
                <a:cs typeface="Calibri"/>
              </a:rPr>
              <a:t> </a:t>
            </a:r>
            <a:r>
              <a:rPr sz="1150" b="1" i="1" spc="5" dirty="0">
                <a:latin typeface="Calibri"/>
                <a:cs typeface="Calibri"/>
              </a:rPr>
              <a:t>capacity</a:t>
            </a:r>
            <a:r>
              <a:rPr sz="1150" b="1" i="1" spc="10" dirty="0">
                <a:latin typeface="Calibri"/>
                <a:cs typeface="Calibri"/>
              </a:rPr>
              <a:t> </a:t>
            </a:r>
            <a:r>
              <a:rPr sz="1150" b="1" i="1" spc="5" dirty="0">
                <a:latin typeface="Calibri"/>
                <a:cs typeface="Calibri"/>
              </a:rPr>
              <a:t>to impl</a:t>
            </a:r>
            <a:r>
              <a:rPr sz="1150" b="1" i="1" dirty="0">
                <a:latin typeface="Calibri"/>
                <a:cs typeface="Calibri"/>
              </a:rPr>
              <a:t>e</a:t>
            </a:r>
            <a:r>
              <a:rPr sz="1150" b="1" i="1" spc="20" dirty="0">
                <a:latin typeface="Calibri"/>
                <a:cs typeface="Calibri"/>
              </a:rPr>
              <a:t>m</a:t>
            </a:r>
            <a:r>
              <a:rPr sz="1150" b="1" i="1" dirty="0">
                <a:latin typeface="Calibri"/>
                <a:cs typeface="Calibri"/>
              </a:rPr>
              <a:t>en</a:t>
            </a:r>
            <a:r>
              <a:rPr sz="1150" b="1" i="1" spc="5" dirty="0">
                <a:latin typeface="Calibri"/>
                <a:cs typeface="Calibri"/>
              </a:rPr>
              <a:t>t ou</a:t>
            </a:r>
            <a:r>
              <a:rPr sz="1150" b="1" i="1" spc="10" dirty="0">
                <a:latin typeface="Calibri"/>
                <a:cs typeface="Calibri"/>
              </a:rPr>
              <a:t>tpu</a:t>
            </a:r>
            <a:r>
              <a:rPr sz="1150" b="1" i="1" dirty="0">
                <a:latin typeface="Calibri"/>
                <a:cs typeface="Calibri"/>
              </a:rPr>
              <a:t>t</a:t>
            </a:r>
            <a:r>
              <a:rPr sz="1150" b="1" i="1" spc="5" dirty="0">
                <a:latin typeface="Calibri"/>
                <a:cs typeface="Calibri"/>
              </a:rPr>
              <a:t>s th</a:t>
            </a:r>
            <a:r>
              <a:rPr sz="1150" b="1" i="1" dirty="0">
                <a:latin typeface="Calibri"/>
                <a:cs typeface="Calibri"/>
              </a:rPr>
              <a:t>emsel</a:t>
            </a:r>
            <a:r>
              <a:rPr sz="1150" b="1" i="1" spc="10" dirty="0">
                <a:latin typeface="Calibri"/>
                <a:cs typeface="Calibri"/>
              </a:rPr>
              <a:t>v</a:t>
            </a:r>
            <a:r>
              <a:rPr sz="1150" b="1" i="1" dirty="0">
                <a:latin typeface="Calibri"/>
                <a:cs typeface="Calibri"/>
              </a:rPr>
              <a:t>es,</a:t>
            </a:r>
            <a:r>
              <a:rPr sz="1150" b="1" i="1" spc="5" dirty="0">
                <a:latin typeface="Calibri"/>
                <a:cs typeface="Calibri"/>
              </a:rPr>
              <a:t> </a:t>
            </a:r>
            <a:r>
              <a:rPr sz="1150" b="1" i="1" spc="10" dirty="0">
                <a:latin typeface="Calibri"/>
                <a:cs typeface="Calibri"/>
              </a:rPr>
              <a:t>k</a:t>
            </a:r>
            <a:r>
              <a:rPr sz="1150" b="1" i="1" dirty="0">
                <a:latin typeface="Calibri"/>
                <a:cs typeface="Calibri"/>
              </a:rPr>
              <a:t>e</a:t>
            </a:r>
            <a:r>
              <a:rPr sz="1150" b="1" i="1" spc="-5" dirty="0">
                <a:latin typeface="Calibri"/>
                <a:cs typeface="Calibri"/>
              </a:rPr>
              <a:t>e</a:t>
            </a:r>
            <a:r>
              <a:rPr sz="1150" b="1" i="1" spc="5" dirty="0">
                <a:latin typeface="Calibri"/>
                <a:cs typeface="Calibri"/>
              </a:rPr>
              <a:t>p</a:t>
            </a:r>
            <a:r>
              <a:rPr sz="1150" b="1" i="1" spc="10" dirty="0">
                <a:latin typeface="Calibri"/>
                <a:cs typeface="Calibri"/>
              </a:rPr>
              <a:t> </a:t>
            </a:r>
            <a:r>
              <a:rPr sz="1150" b="1" i="1" dirty="0">
                <a:latin typeface="Calibri"/>
                <a:cs typeface="Calibri"/>
              </a:rPr>
              <a:t>e</a:t>
            </a:r>
            <a:r>
              <a:rPr sz="1150" b="1" i="1" spc="10" dirty="0">
                <a:latin typeface="Calibri"/>
                <a:cs typeface="Calibri"/>
              </a:rPr>
              <a:t>n</a:t>
            </a:r>
            <a:r>
              <a:rPr sz="1150" b="1" i="1" spc="5" dirty="0">
                <a:latin typeface="Calibri"/>
                <a:cs typeface="Calibri"/>
              </a:rPr>
              <a:t>g</a:t>
            </a:r>
            <a:r>
              <a:rPr sz="1150" b="1" i="1" dirty="0">
                <a:latin typeface="Calibri"/>
                <a:cs typeface="Calibri"/>
              </a:rPr>
              <a:t>a</a:t>
            </a:r>
            <a:r>
              <a:rPr sz="1150" b="1" i="1" spc="10" dirty="0">
                <a:latin typeface="Calibri"/>
                <a:cs typeface="Calibri"/>
              </a:rPr>
              <a:t>g</a:t>
            </a:r>
            <a:r>
              <a:rPr sz="1150" b="1" i="1" dirty="0">
                <a:latin typeface="Calibri"/>
                <a:cs typeface="Calibri"/>
              </a:rPr>
              <a:t>e</a:t>
            </a:r>
            <a:r>
              <a:rPr sz="1150" b="1" i="1" spc="10" dirty="0">
                <a:latin typeface="Calibri"/>
                <a:cs typeface="Calibri"/>
              </a:rPr>
              <a:t>d</a:t>
            </a:r>
            <a:r>
              <a:rPr sz="1150" b="1" i="1" spc="5" dirty="0">
                <a:latin typeface="Calibri"/>
                <a:cs typeface="Calibri"/>
              </a:rPr>
              <a:t> at a</a:t>
            </a:r>
            <a:endParaRPr sz="1150" dirty="0">
              <a:latin typeface="Calibri"/>
              <a:cs typeface="Calibri"/>
            </a:endParaRPr>
          </a:p>
          <a:p>
            <a:pPr marL="12700" marR="5080">
              <a:lnSpc>
                <a:spcPct val="165300"/>
              </a:lnSpc>
            </a:pPr>
            <a:r>
              <a:rPr sz="1150" b="1" i="1" dirty="0">
                <a:latin typeface="Calibri"/>
                <a:cs typeface="Calibri"/>
              </a:rPr>
              <a:t>hig</a:t>
            </a:r>
            <a:r>
              <a:rPr sz="1150" b="1" i="1" spc="10" dirty="0">
                <a:latin typeface="Calibri"/>
                <a:cs typeface="Calibri"/>
              </a:rPr>
              <a:t>h</a:t>
            </a:r>
            <a:r>
              <a:rPr sz="1150" b="1" i="1" spc="5" dirty="0">
                <a:latin typeface="Calibri"/>
                <a:cs typeface="Calibri"/>
              </a:rPr>
              <a:t> </a:t>
            </a:r>
            <a:r>
              <a:rPr sz="1150" b="1" i="1" dirty="0">
                <a:latin typeface="Calibri"/>
                <a:cs typeface="Calibri"/>
              </a:rPr>
              <a:t>l</a:t>
            </a:r>
            <a:r>
              <a:rPr sz="1150" b="1" i="1" spc="10" dirty="0">
                <a:latin typeface="Calibri"/>
                <a:cs typeface="Calibri"/>
              </a:rPr>
              <a:t>e</a:t>
            </a:r>
            <a:r>
              <a:rPr sz="1150" b="1" i="1" dirty="0">
                <a:latin typeface="Calibri"/>
                <a:cs typeface="Calibri"/>
              </a:rPr>
              <a:t>v</a:t>
            </a:r>
            <a:r>
              <a:rPr sz="1150" b="1" i="1" spc="-5" dirty="0">
                <a:latin typeface="Calibri"/>
                <a:cs typeface="Calibri"/>
              </a:rPr>
              <a:t>e</a:t>
            </a:r>
            <a:r>
              <a:rPr sz="1150" b="1" i="1" dirty="0">
                <a:latin typeface="Calibri"/>
                <a:cs typeface="Calibri"/>
              </a:rPr>
              <a:t>l.</a:t>
            </a:r>
            <a:r>
              <a:rPr sz="1150" b="1" i="1" spc="10" dirty="0">
                <a:latin typeface="Calibri"/>
                <a:cs typeface="Calibri"/>
              </a:rPr>
              <a:t> </a:t>
            </a:r>
            <a:r>
              <a:rPr sz="1150" b="1" i="1" dirty="0">
                <a:latin typeface="Calibri"/>
                <a:cs typeface="Calibri"/>
              </a:rPr>
              <a:t>Thi</a:t>
            </a:r>
            <a:r>
              <a:rPr sz="1150" b="1" i="1" spc="5" dirty="0">
                <a:latin typeface="Calibri"/>
                <a:cs typeface="Calibri"/>
              </a:rPr>
              <a:t>s</a:t>
            </a:r>
            <a:r>
              <a:rPr sz="1150" b="1" i="1" spc="10" dirty="0">
                <a:latin typeface="Calibri"/>
                <a:cs typeface="Calibri"/>
              </a:rPr>
              <a:t> gr</a:t>
            </a:r>
            <a:r>
              <a:rPr sz="1150" b="1" i="1" spc="5" dirty="0">
                <a:latin typeface="Calibri"/>
                <a:cs typeface="Calibri"/>
              </a:rPr>
              <a:t>ou</a:t>
            </a:r>
            <a:r>
              <a:rPr sz="1150" b="1" i="1" spc="10" dirty="0">
                <a:latin typeface="Calibri"/>
                <a:cs typeface="Calibri"/>
              </a:rPr>
              <a:t>p</a:t>
            </a:r>
            <a:r>
              <a:rPr sz="1150" b="1" i="1" spc="5" dirty="0">
                <a:latin typeface="Calibri"/>
                <a:cs typeface="Calibri"/>
              </a:rPr>
              <a:t> </a:t>
            </a:r>
            <a:r>
              <a:rPr sz="1150" b="1" i="1" spc="10" dirty="0">
                <a:latin typeface="Calibri"/>
                <a:cs typeface="Calibri"/>
              </a:rPr>
              <a:t>do</a:t>
            </a:r>
            <a:r>
              <a:rPr sz="1150" b="1" i="1" dirty="0">
                <a:latin typeface="Calibri"/>
                <a:cs typeface="Calibri"/>
              </a:rPr>
              <a:t> </a:t>
            </a:r>
            <a:r>
              <a:rPr sz="1150" b="1" i="1" spc="10" dirty="0">
                <a:latin typeface="Calibri"/>
                <a:cs typeface="Calibri"/>
              </a:rPr>
              <a:t>n</a:t>
            </a:r>
            <a:r>
              <a:rPr sz="1150" b="1" i="1" spc="5" dirty="0">
                <a:latin typeface="Calibri"/>
                <a:cs typeface="Calibri"/>
              </a:rPr>
              <a:t>ot </a:t>
            </a:r>
            <a:r>
              <a:rPr sz="1150" b="1" i="1" dirty="0">
                <a:latin typeface="Calibri"/>
                <a:cs typeface="Calibri"/>
              </a:rPr>
              <a:t>al</a:t>
            </a:r>
            <a:r>
              <a:rPr sz="1150" b="1" i="1" spc="15" dirty="0">
                <a:latin typeface="Calibri"/>
                <a:cs typeface="Calibri"/>
              </a:rPr>
              <a:t>w</a:t>
            </a:r>
            <a:r>
              <a:rPr sz="1150" b="1" i="1" spc="5" dirty="0">
                <a:latin typeface="Calibri"/>
                <a:cs typeface="Calibri"/>
              </a:rPr>
              <a:t>ays </a:t>
            </a:r>
            <a:r>
              <a:rPr sz="1150" b="1" i="1" dirty="0">
                <a:latin typeface="Calibri"/>
                <a:cs typeface="Calibri"/>
              </a:rPr>
              <a:t>s</a:t>
            </a:r>
            <a:r>
              <a:rPr sz="1150" b="1" i="1" spc="5" dirty="0">
                <a:latin typeface="Calibri"/>
                <a:cs typeface="Calibri"/>
              </a:rPr>
              <a:t>ee</a:t>
            </a:r>
            <a:r>
              <a:rPr sz="1150" b="1" i="1" dirty="0">
                <a:latin typeface="Calibri"/>
                <a:cs typeface="Calibri"/>
              </a:rPr>
              <a:t> t</a:t>
            </a:r>
            <a:r>
              <a:rPr sz="1150" b="1" i="1" spc="15" dirty="0">
                <a:latin typeface="Calibri"/>
                <a:cs typeface="Calibri"/>
              </a:rPr>
              <a:t>h</a:t>
            </a:r>
            <a:r>
              <a:rPr sz="1150" b="1" i="1" spc="5" dirty="0">
                <a:latin typeface="Calibri"/>
                <a:cs typeface="Calibri"/>
              </a:rPr>
              <a:t>e</a:t>
            </a:r>
            <a:r>
              <a:rPr sz="1150" b="1" i="1" dirty="0">
                <a:latin typeface="Calibri"/>
                <a:cs typeface="Calibri"/>
              </a:rPr>
              <a:t> </a:t>
            </a:r>
            <a:r>
              <a:rPr sz="1150" b="1" i="1" spc="10" dirty="0">
                <a:latin typeface="Calibri"/>
                <a:cs typeface="Calibri"/>
              </a:rPr>
              <a:t>n</a:t>
            </a:r>
            <a:r>
              <a:rPr sz="1150" b="1" i="1" dirty="0">
                <a:latin typeface="Calibri"/>
                <a:cs typeface="Calibri"/>
              </a:rPr>
              <a:t>ee</a:t>
            </a:r>
            <a:r>
              <a:rPr sz="1150" b="1" i="1" spc="10" dirty="0">
                <a:latin typeface="Calibri"/>
                <a:cs typeface="Calibri"/>
              </a:rPr>
              <a:t>d</a:t>
            </a:r>
            <a:r>
              <a:rPr sz="1150" b="1" i="1" spc="5" dirty="0">
                <a:latin typeface="Calibri"/>
                <a:cs typeface="Calibri"/>
              </a:rPr>
              <a:t> to enga</a:t>
            </a:r>
            <a:r>
              <a:rPr sz="1150" b="1" i="1" spc="10" dirty="0">
                <a:latin typeface="Calibri"/>
                <a:cs typeface="Calibri"/>
              </a:rPr>
              <a:t>g</a:t>
            </a:r>
            <a:r>
              <a:rPr sz="1150" b="1" i="1" spc="5" dirty="0">
                <a:latin typeface="Calibri"/>
                <a:cs typeface="Calibri"/>
              </a:rPr>
              <a:t>e</a:t>
            </a:r>
            <a:r>
              <a:rPr sz="1150" b="1" i="1" dirty="0">
                <a:latin typeface="Calibri"/>
                <a:cs typeface="Calibri"/>
              </a:rPr>
              <a:t> </a:t>
            </a:r>
            <a:r>
              <a:rPr sz="1150" b="1" i="1" spc="5" dirty="0">
                <a:latin typeface="Calibri"/>
                <a:cs typeface="Calibri"/>
              </a:rPr>
              <a:t>w</a:t>
            </a:r>
            <a:r>
              <a:rPr sz="1150" b="1" i="1" dirty="0">
                <a:latin typeface="Calibri"/>
                <a:cs typeface="Calibri"/>
              </a:rPr>
              <a:t>i</a:t>
            </a:r>
            <a:r>
              <a:rPr sz="1150" b="1" i="1" spc="10" dirty="0">
                <a:latin typeface="Calibri"/>
                <a:cs typeface="Calibri"/>
              </a:rPr>
              <a:t>th</a:t>
            </a:r>
            <a:r>
              <a:rPr sz="1150" b="1" i="1" dirty="0">
                <a:latin typeface="Calibri"/>
                <a:cs typeface="Calibri"/>
              </a:rPr>
              <a:t> </a:t>
            </a:r>
            <a:r>
              <a:rPr sz="1150" b="1" i="1" spc="5" dirty="0">
                <a:latin typeface="Calibri"/>
                <a:cs typeface="Calibri"/>
              </a:rPr>
              <a:t>o</a:t>
            </a:r>
            <a:r>
              <a:rPr sz="1150" b="1" i="1" spc="10" dirty="0">
                <a:latin typeface="Calibri"/>
                <a:cs typeface="Calibri"/>
              </a:rPr>
              <a:t>t</a:t>
            </a:r>
            <a:r>
              <a:rPr sz="1150" b="1" i="1" spc="5" dirty="0">
                <a:latin typeface="Calibri"/>
                <a:cs typeface="Calibri"/>
              </a:rPr>
              <a:t>he</a:t>
            </a:r>
            <a:r>
              <a:rPr sz="1150" b="1" i="1" spc="10" dirty="0">
                <a:latin typeface="Calibri"/>
                <a:cs typeface="Calibri"/>
              </a:rPr>
              <a:t>r</a:t>
            </a:r>
            <a:r>
              <a:rPr sz="1150" b="1" i="1" spc="5" dirty="0">
                <a:latin typeface="Calibri"/>
                <a:cs typeface="Calibri"/>
              </a:rPr>
              <a:t>s</a:t>
            </a:r>
            <a:r>
              <a:rPr sz="1150" b="1" i="1" dirty="0">
                <a:latin typeface="Calibri"/>
                <a:cs typeface="Calibri"/>
              </a:rPr>
              <a:t>, e</a:t>
            </a:r>
            <a:r>
              <a:rPr sz="1150" b="1" i="1" spc="-5" dirty="0">
                <a:latin typeface="Calibri"/>
                <a:cs typeface="Calibri"/>
              </a:rPr>
              <a:t>s</a:t>
            </a:r>
            <a:r>
              <a:rPr sz="1150" b="1" i="1" spc="10" dirty="0">
                <a:latin typeface="Calibri"/>
                <a:cs typeface="Calibri"/>
              </a:rPr>
              <a:t>p</a:t>
            </a:r>
            <a:r>
              <a:rPr sz="1150" b="1" i="1" dirty="0">
                <a:latin typeface="Calibri"/>
                <a:cs typeface="Calibri"/>
              </a:rPr>
              <a:t>ecial</a:t>
            </a:r>
            <a:r>
              <a:rPr sz="1150" b="1" i="1" spc="5" dirty="0">
                <a:latin typeface="Calibri"/>
                <a:cs typeface="Calibri"/>
              </a:rPr>
              <a:t>ly tho</a:t>
            </a:r>
            <a:r>
              <a:rPr sz="1150" b="1" i="1" dirty="0">
                <a:latin typeface="Calibri"/>
                <a:cs typeface="Calibri"/>
              </a:rPr>
              <a:t>s</a:t>
            </a:r>
            <a:r>
              <a:rPr sz="1150" b="1" i="1" spc="5" dirty="0">
                <a:latin typeface="Calibri"/>
                <a:cs typeface="Calibri"/>
              </a:rPr>
              <a:t>e </a:t>
            </a:r>
            <a:r>
              <a:rPr sz="1150" b="1" i="1" spc="15" dirty="0">
                <a:latin typeface="Calibri"/>
                <a:cs typeface="Calibri"/>
              </a:rPr>
              <a:t>w</a:t>
            </a:r>
            <a:r>
              <a:rPr sz="1150" b="1" i="1" spc="5" dirty="0">
                <a:latin typeface="Calibri"/>
                <a:cs typeface="Calibri"/>
              </a:rPr>
              <a:t>ithout</a:t>
            </a:r>
            <a:r>
              <a:rPr sz="1150" b="1" i="1" spc="-5" dirty="0">
                <a:latin typeface="Calibri"/>
                <a:cs typeface="Calibri"/>
              </a:rPr>
              <a:t> </a:t>
            </a:r>
            <a:r>
              <a:rPr sz="1150" b="1" i="1" spc="10" dirty="0">
                <a:latin typeface="Calibri"/>
                <a:cs typeface="Calibri"/>
              </a:rPr>
              <a:t>r</a:t>
            </a:r>
            <a:r>
              <a:rPr sz="1150" b="1" i="1" dirty="0">
                <a:latin typeface="Calibri"/>
                <a:cs typeface="Calibri"/>
              </a:rPr>
              <a:t>esour</a:t>
            </a:r>
            <a:r>
              <a:rPr sz="1150" b="1" i="1" spc="5" dirty="0">
                <a:latin typeface="Calibri"/>
                <a:cs typeface="Calibri"/>
              </a:rPr>
              <a:t>ce</a:t>
            </a:r>
            <a:r>
              <a:rPr sz="1150" b="1" i="1" dirty="0">
                <a:latin typeface="Calibri"/>
                <a:cs typeface="Calibri"/>
              </a:rPr>
              <a:t>s</a:t>
            </a:r>
            <a:r>
              <a:rPr sz="1150" b="1" i="1" spc="20" dirty="0">
                <a:latin typeface="Calibri"/>
                <a:cs typeface="Calibri"/>
              </a:rPr>
              <a:t>.</a:t>
            </a:r>
            <a:r>
              <a:rPr sz="1150" spc="5" dirty="0">
                <a:latin typeface="SimSun"/>
                <a:cs typeface="SimSun"/>
              </a:rPr>
              <a:t> </a:t>
            </a:r>
            <a:endParaRPr sz="1150" dirty="0">
              <a:latin typeface="SimSun"/>
              <a:cs typeface="SimSun"/>
            </a:endParaRPr>
          </a:p>
        </p:txBody>
      </p:sp>
      <p:sp>
        <p:nvSpPr>
          <p:cNvPr id="8" name="object 8">
            <a:extLst>
              <a:ext uri="{FF2B5EF4-FFF2-40B4-BE49-F238E27FC236}">
                <a16:creationId xmlns:a16="http://schemas.microsoft.com/office/drawing/2014/main" id="{84765408-3958-4F9F-9E26-EAC23FB4B88B}"/>
              </a:ext>
            </a:extLst>
          </p:cNvPr>
          <p:cNvSpPr txBox="1"/>
          <p:nvPr/>
        </p:nvSpPr>
        <p:spPr>
          <a:xfrm>
            <a:off x="1977456" y="1973417"/>
            <a:ext cx="2566035" cy="769620"/>
          </a:xfrm>
          <a:prstGeom prst="rect">
            <a:avLst/>
          </a:prstGeom>
        </p:spPr>
        <p:txBody>
          <a:bodyPr vert="horz" wrap="square" lIns="0" tIns="0" rIns="0" bIns="0" rtlCol="0">
            <a:spAutoFit/>
          </a:bodyPr>
          <a:lstStyle/>
          <a:p>
            <a:pPr marL="821690">
              <a:lnSpc>
                <a:spcPct val="100000"/>
              </a:lnSpc>
            </a:pPr>
            <a:r>
              <a:rPr sz="1150" b="1" spc="10" dirty="0">
                <a:latin typeface="Calibri"/>
                <a:cs typeface="Calibri"/>
              </a:rPr>
              <a:t>Low </a:t>
            </a:r>
            <a:r>
              <a:rPr sz="1150" b="1" spc="5" dirty="0">
                <a:latin typeface="Calibri"/>
                <a:cs typeface="Calibri"/>
              </a:rPr>
              <a:t>Stak</a:t>
            </a:r>
            <a:r>
              <a:rPr sz="1150" b="1" spc="10" dirty="0">
                <a:latin typeface="Calibri"/>
                <a:cs typeface="Calibri"/>
              </a:rPr>
              <a:t>e</a:t>
            </a:r>
            <a:r>
              <a:rPr sz="1150" b="1" spc="5" dirty="0">
                <a:latin typeface="Calibri"/>
                <a:cs typeface="Calibri"/>
              </a:rPr>
              <a:t> - </a:t>
            </a:r>
            <a:r>
              <a:rPr sz="1150" b="1" spc="10" dirty="0">
                <a:latin typeface="Calibri"/>
                <a:cs typeface="Calibri"/>
              </a:rPr>
              <a:t>Low</a:t>
            </a:r>
            <a:r>
              <a:rPr sz="1150" b="1" dirty="0">
                <a:latin typeface="Calibri"/>
                <a:cs typeface="Calibri"/>
              </a:rPr>
              <a:t> </a:t>
            </a:r>
            <a:r>
              <a:rPr sz="1150" b="1" spc="15" dirty="0">
                <a:latin typeface="Calibri"/>
                <a:cs typeface="Calibri"/>
              </a:rPr>
              <a:t>R</a:t>
            </a:r>
            <a:r>
              <a:rPr sz="1150" b="1" dirty="0">
                <a:latin typeface="Calibri"/>
                <a:cs typeface="Calibri"/>
              </a:rPr>
              <a:t>es</a:t>
            </a:r>
            <a:r>
              <a:rPr sz="1150" b="1" spc="10" dirty="0">
                <a:latin typeface="Calibri"/>
                <a:cs typeface="Calibri"/>
              </a:rPr>
              <a:t>o</a:t>
            </a:r>
            <a:r>
              <a:rPr sz="1150" b="1" dirty="0">
                <a:latin typeface="Calibri"/>
                <a:cs typeface="Calibri"/>
              </a:rPr>
              <a:t>urce</a:t>
            </a:r>
            <a:r>
              <a:rPr sz="1150" b="1" spc="15" dirty="0">
                <a:latin typeface="Calibri"/>
                <a:cs typeface="Calibri"/>
              </a:rPr>
              <a:t>s</a:t>
            </a:r>
            <a:r>
              <a:rPr sz="1150" spc="5" dirty="0">
                <a:latin typeface="SimSun"/>
                <a:cs typeface="SimSun"/>
              </a:rPr>
              <a:t> </a:t>
            </a:r>
            <a:endParaRPr sz="1150" dirty="0">
              <a:latin typeface="SimSun"/>
              <a:cs typeface="SimSun"/>
            </a:endParaRPr>
          </a:p>
          <a:p>
            <a:pPr marL="12700">
              <a:lnSpc>
                <a:spcPct val="100000"/>
              </a:lnSpc>
              <a:spcBef>
                <a:spcPts val="900"/>
              </a:spcBef>
            </a:pPr>
            <a:r>
              <a:rPr sz="1150" b="1" i="1" spc="5" dirty="0">
                <a:latin typeface="Calibri"/>
                <a:cs typeface="Calibri"/>
              </a:rPr>
              <a:t>Not</a:t>
            </a:r>
            <a:r>
              <a:rPr sz="1150" b="1" i="1" spc="-5" dirty="0">
                <a:latin typeface="Calibri"/>
                <a:cs typeface="Calibri"/>
              </a:rPr>
              <a:t> </a:t>
            </a:r>
            <a:r>
              <a:rPr sz="1150" b="1" i="1" spc="5" dirty="0">
                <a:latin typeface="Calibri"/>
                <a:cs typeface="Calibri"/>
              </a:rPr>
              <a:t>im</a:t>
            </a:r>
            <a:r>
              <a:rPr sz="1150" b="1" i="1" spc="20" dirty="0">
                <a:latin typeface="Calibri"/>
                <a:cs typeface="Calibri"/>
              </a:rPr>
              <a:t>m</a:t>
            </a:r>
            <a:r>
              <a:rPr sz="1150" b="1" i="1" dirty="0">
                <a:latin typeface="Calibri"/>
                <a:cs typeface="Calibri"/>
              </a:rPr>
              <a:t>ed</a:t>
            </a:r>
            <a:r>
              <a:rPr sz="1150" b="1" i="1" spc="5" dirty="0">
                <a:latin typeface="Calibri"/>
                <a:cs typeface="Calibri"/>
              </a:rPr>
              <a:t>ia</a:t>
            </a:r>
            <a:r>
              <a:rPr sz="1150" b="1" i="1" spc="10" dirty="0">
                <a:latin typeface="Calibri"/>
                <a:cs typeface="Calibri"/>
              </a:rPr>
              <a:t>t</a:t>
            </a:r>
            <a:r>
              <a:rPr sz="1150" b="1" i="1" dirty="0">
                <a:latin typeface="Calibri"/>
                <a:cs typeface="Calibri"/>
              </a:rPr>
              <a:t>el</a:t>
            </a:r>
            <a:r>
              <a:rPr sz="1150" b="1" i="1" spc="5" dirty="0">
                <a:latin typeface="Calibri"/>
                <a:cs typeface="Calibri"/>
              </a:rPr>
              <a:t>y involv</a:t>
            </a:r>
            <a:r>
              <a:rPr sz="1150" b="1" i="1" dirty="0">
                <a:latin typeface="Calibri"/>
                <a:cs typeface="Calibri"/>
              </a:rPr>
              <a:t>e</a:t>
            </a:r>
            <a:r>
              <a:rPr sz="1150" b="1" i="1" spc="10" dirty="0">
                <a:latin typeface="Calibri"/>
                <a:cs typeface="Calibri"/>
              </a:rPr>
              <a:t>d</a:t>
            </a:r>
            <a:r>
              <a:rPr sz="1150" b="1" i="1" dirty="0">
                <a:latin typeface="Calibri"/>
                <a:cs typeface="Calibri"/>
              </a:rPr>
              <a:t>, </a:t>
            </a:r>
            <a:r>
              <a:rPr sz="1150" b="1" i="1" spc="5" dirty="0">
                <a:latin typeface="Calibri"/>
                <a:cs typeface="Calibri"/>
              </a:rPr>
              <a:t>ke</a:t>
            </a:r>
            <a:r>
              <a:rPr sz="1150" b="1" i="1" dirty="0">
                <a:latin typeface="Calibri"/>
                <a:cs typeface="Calibri"/>
              </a:rPr>
              <a:t>e</a:t>
            </a:r>
            <a:r>
              <a:rPr sz="1150" b="1" i="1" spc="10" dirty="0">
                <a:latin typeface="Calibri"/>
                <a:cs typeface="Calibri"/>
              </a:rPr>
              <a:t>p</a:t>
            </a:r>
            <a:r>
              <a:rPr sz="1150" b="1" i="1" spc="5" dirty="0">
                <a:latin typeface="Calibri"/>
                <a:cs typeface="Calibri"/>
              </a:rPr>
              <a:t> tra</a:t>
            </a:r>
            <a:r>
              <a:rPr sz="1150" b="1" i="1" spc="10" dirty="0">
                <a:latin typeface="Calibri"/>
                <a:cs typeface="Calibri"/>
              </a:rPr>
              <a:t>c</a:t>
            </a:r>
            <a:r>
              <a:rPr sz="1150" b="1" i="1" spc="5" dirty="0">
                <a:latin typeface="Calibri"/>
                <a:cs typeface="Calibri"/>
              </a:rPr>
              <a:t>k</a:t>
            </a:r>
            <a:r>
              <a:rPr sz="1150" b="1" i="1" dirty="0">
                <a:latin typeface="Calibri"/>
                <a:cs typeface="Calibri"/>
              </a:rPr>
              <a:t> of</a:t>
            </a:r>
            <a:endParaRPr sz="1150" dirty="0">
              <a:latin typeface="Calibri"/>
              <a:cs typeface="Calibri"/>
            </a:endParaRPr>
          </a:p>
          <a:p>
            <a:pPr marL="1287780">
              <a:lnSpc>
                <a:spcPct val="100000"/>
              </a:lnSpc>
              <a:spcBef>
                <a:spcPts val="900"/>
              </a:spcBef>
            </a:pPr>
            <a:r>
              <a:rPr sz="1150" b="1" i="1" spc="5" dirty="0">
                <a:latin typeface="Calibri"/>
                <a:cs typeface="Calibri"/>
              </a:rPr>
              <a:t>chan</a:t>
            </a:r>
            <a:r>
              <a:rPr sz="1150" b="1" i="1" dirty="0">
                <a:latin typeface="Calibri"/>
                <a:cs typeface="Calibri"/>
              </a:rPr>
              <a:t>gi</a:t>
            </a:r>
            <a:r>
              <a:rPr sz="1150" b="1" i="1" spc="15" dirty="0">
                <a:latin typeface="Calibri"/>
                <a:cs typeface="Calibri"/>
              </a:rPr>
              <a:t>n</a:t>
            </a:r>
            <a:r>
              <a:rPr sz="1150" b="1" i="1" spc="5" dirty="0">
                <a:latin typeface="Calibri"/>
                <a:cs typeface="Calibri"/>
              </a:rPr>
              <a:t>g</a:t>
            </a:r>
            <a:r>
              <a:rPr sz="1150" b="1" i="1" dirty="0">
                <a:latin typeface="Calibri"/>
                <a:cs typeface="Calibri"/>
              </a:rPr>
              <a:t> </a:t>
            </a:r>
            <a:r>
              <a:rPr sz="1150" b="1" i="1" spc="-5" dirty="0">
                <a:latin typeface="Calibri"/>
                <a:cs typeface="Calibri"/>
              </a:rPr>
              <a:t>s</a:t>
            </a:r>
            <a:r>
              <a:rPr sz="1150" b="1" i="1" dirty="0">
                <a:latin typeface="Calibri"/>
                <a:cs typeface="Calibri"/>
              </a:rPr>
              <a:t>i</a:t>
            </a:r>
            <a:r>
              <a:rPr sz="1150" b="1" i="1" spc="10" dirty="0">
                <a:latin typeface="Calibri"/>
                <a:cs typeface="Calibri"/>
              </a:rPr>
              <a:t>t</a:t>
            </a:r>
            <a:r>
              <a:rPr sz="1150" b="1" i="1" dirty="0">
                <a:latin typeface="Calibri"/>
                <a:cs typeface="Calibri"/>
              </a:rPr>
              <a:t>uati</a:t>
            </a:r>
            <a:r>
              <a:rPr sz="1150" b="1" i="1" spc="15" dirty="0">
                <a:latin typeface="Calibri"/>
                <a:cs typeface="Calibri"/>
              </a:rPr>
              <a:t>o</a:t>
            </a:r>
            <a:r>
              <a:rPr sz="1150" b="1" i="1" spc="5" dirty="0">
                <a:latin typeface="Calibri"/>
                <a:cs typeface="Calibri"/>
              </a:rPr>
              <a:t>n</a:t>
            </a:r>
            <a:r>
              <a:rPr sz="1150" b="1" i="1" spc="10" dirty="0">
                <a:latin typeface="Calibri"/>
                <a:cs typeface="Calibri"/>
              </a:rPr>
              <a:t>.</a:t>
            </a:r>
            <a:r>
              <a:rPr sz="1150" spc="5" dirty="0">
                <a:latin typeface="SimSun"/>
                <a:cs typeface="SimSun"/>
              </a:rPr>
              <a:t> </a:t>
            </a:r>
            <a:endParaRPr sz="1150" dirty="0">
              <a:latin typeface="SimSun"/>
              <a:cs typeface="SimSun"/>
            </a:endParaRPr>
          </a:p>
        </p:txBody>
      </p:sp>
      <p:sp>
        <p:nvSpPr>
          <p:cNvPr id="9" name="object 9">
            <a:extLst>
              <a:ext uri="{FF2B5EF4-FFF2-40B4-BE49-F238E27FC236}">
                <a16:creationId xmlns:a16="http://schemas.microsoft.com/office/drawing/2014/main" id="{DB66879B-55A5-41F7-AAEA-7BF7F8E7FE26}"/>
              </a:ext>
            </a:extLst>
          </p:cNvPr>
          <p:cNvSpPr txBox="1"/>
          <p:nvPr/>
        </p:nvSpPr>
        <p:spPr>
          <a:xfrm>
            <a:off x="5006105" y="1972302"/>
            <a:ext cx="3003550" cy="1348740"/>
          </a:xfrm>
          <a:prstGeom prst="rect">
            <a:avLst/>
          </a:prstGeom>
        </p:spPr>
        <p:txBody>
          <a:bodyPr vert="horz" wrap="square" lIns="0" tIns="0" rIns="0" bIns="0" rtlCol="0">
            <a:spAutoFit/>
          </a:bodyPr>
          <a:lstStyle/>
          <a:p>
            <a:pPr marL="12700">
              <a:lnSpc>
                <a:spcPct val="100000"/>
              </a:lnSpc>
            </a:pPr>
            <a:r>
              <a:rPr sz="1150" b="1" spc="10" dirty="0">
                <a:latin typeface="Calibri"/>
                <a:cs typeface="Calibri"/>
              </a:rPr>
              <a:t>Low </a:t>
            </a:r>
            <a:r>
              <a:rPr sz="1150" b="1" spc="5" dirty="0">
                <a:latin typeface="Calibri"/>
                <a:cs typeface="Calibri"/>
              </a:rPr>
              <a:t>Stak</a:t>
            </a:r>
            <a:r>
              <a:rPr sz="1150" b="1" spc="10" dirty="0">
                <a:latin typeface="Calibri"/>
                <a:cs typeface="Calibri"/>
              </a:rPr>
              <a:t>e</a:t>
            </a:r>
            <a:r>
              <a:rPr sz="1150" b="1" spc="5" dirty="0">
                <a:latin typeface="Calibri"/>
                <a:cs typeface="Calibri"/>
              </a:rPr>
              <a:t> - High</a:t>
            </a:r>
            <a:r>
              <a:rPr sz="1150" b="1" spc="10" dirty="0">
                <a:latin typeface="Calibri"/>
                <a:cs typeface="Calibri"/>
              </a:rPr>
              <a:t> </a:t>
            </a:r>
            <a:r>
              <a:rPr sz="1150" b="1" spc="15" dirty="0">
                <a:latin typeface="Calibri"/>
                <a:cs typeface="Calibri"/>
              </a:rPr>
              <a:t>R</a:t>
            </a:r>
            <a:r>
              <a:rPr sz="1150" b="1" dirty="0">
                <a:latin typeface="Calibri"/>
                <a:cs typeface="Calibri"/>
              </a:rPr>
              <a:t>es</a:t>
            </a:r>
            <a:r>
              <a:rPr sz="1150" b="1" spc="10" dirty="0">
                <a:latin typeface="Calibri"/>
                <a:cs typeface="Calibri"/>
              </a:rPr>
              <a:t>o</a:t>
            </a:r>
            <a:r>
              <a:rPr sz="1150" b="1" dirty="0">
                <a:latin typeface="Calibri"/>
                <a:cs typeface="Calibri"/>
              </a:rPr>
              <a:t>urce</a:t>
            </a:r>
            <a:r>
              <a:rPr sz="1150" b="1" spc="20" dirty="0">
                <a:latin typeface="Calibri"/>
                <a:cs typeface="Calibri"/>
              </a:rPr>
              <a:t>s</a:t>
            </a:r>
            <a:r>
              <a:rPr sz="1150" spc="5" dirty="0">
                <a:latin typeface="SimSun"/>
                <a:cs typeface="SimSun"/>
              </a:rPr>
              <a:t> </a:t>
            </a:r>
            <a:endParaRPr sz="1150" dirty="0">
              <a:latin typeface="SimSun"/>
              <a:cs typeface="SimSun"/>
            </a:endParaRPr>
          </a:p>
          <a:p>
            <a:pPr marL="12700" marR="5080">
              <a:lnSpc>
                <a:spcPct val="165300"/>
              </a:lnSpc>
            </a:pPr>
            <a:r>
              <a:rPr sz="1150" b="1" i="1" spc="5" dirty="0">
                <a:latin typeface="Calibri"/>
                <a:cs typeface="Calibri"/>
              </a:rPr>
              <a:t>Can</a:t>
            </a:r>
            <a:r>
              <a:rPr sz="1150" b="1" i="1" spc="-5" dirty="0">
                <a:latin typeface="Calibri"/>
                <a:cs typeface="Calibri"/>
              </a:rPr>
              <a:t> </a:t>
            </a:r>
            <a:r>
              <a:rPr sz="1150" b="1" i="1" spc="5" dirty="0">
                <a:latin typeface="Calibri"/>
                <a:cs typeface="Calibri"/>
              </a:rPr>
              <a:t>r</a:t>
            </a:r>
            <a:r>
              <a:rPr sz="1150" b="1" i="1" spc="10" dirty="0">
                <a:latin typeface="Calibri"/>
                <a:cs typeface="Calibri"/>
              </a:rPr>
              <a:t>e</a:t>
            </a:r>
            <a:r>
              <a:rPr sz="1150" b="1" i="1" spc="5" dirty="0">
                <a:latin typeface="Calibri"/>
                <a:cs typeface="Calibri"/>
              </a:rPr>
              <a:t>direct</a:t>
            </a:r>
            <a:r>
              <a:rPr sz="1150" b="1" i="1" dirty="0">
                <a:latin typeface="Calibri"/>
                <a:cs typeface="Calibri"/>
              </a:rPr>
              <a:t> </a:t>
            </a:r>
            <a:r>
              <a:rPr sz="1150" b="1" i="1" spc="10" dirty="0">
                <a:latin typeface="Calibri"/>
                <a:cs typeface="Calibri"/>
              </a:rPr>
              <a:t>t</a:t>
            </a:r>
            <a:r>
              <a:rPr sz="1150" b="1" i="1" dirty="0">
                <a:latin typeface="Calibri"/>
                <a:cs typeface="Calibri"/>
              </a:rPr>
              <a:t>hei</a:t>
            </a:r>
            <a:r>
              <a:rPr sz="1150" b="1" i="1" spc="5" dirty="0">
                <a:latin typeface="Calibri"/>
                <a:cs typeface="Calibri"/>
              </a:rPr>
              <a:t>r</a:t>
            </a:r>
            <a:r>
              <a:rPr sz="1150" b="1" i="1" spc="10" dirty="0">
                <a:latin typeface="Calibri"/>
                <a:cs typeface="Calibri"/>
              </a:rPr>
              <a:t> </a:t>
            </a:r>
            <a:r>
              <a:rPr sz="1150" b="1" i="1" spc="5" dirty="0">
                <a:latin typeface="Calibri"/>
                <a:cs typeface="Calibri"/>
              </a:rPr>
              <a:t>re</a:t>
            </a:r>
            <a:r>
              <a:rPr sz="1150" b="1" i="1" dirty="0">
                <a:latin typeface="Calibri"/>
                <a:cs typeface="Calibri"/>
              </a:rPr>
              <a:t>s</a:t>
            </a:r>
            <a:r>
              <a:rPr sz="1150" b="1" i="1" spc="15" dirty="0">
                <a:latin typeface="Calibri"/>
                <a:cs typeface="Calibri"/>
              </a:rPr>
              <a:t>o</a:t>
            </a:r>
            <a:r>
              <a:rPr sz="1150" b="1" i="1" dirty="0">
                <a:latin typeface="Calibri"/>
                <a:cs typeface="Calibri"/>
              </a:rPr>
              <a:t>urce</a:t>
            </a:r>
            <a:r>
              <a:rPr sz="1150" b="1" i="1" spc="5" dirty="0">
                <a:latin typeface="Calibri"/>
                <a:cs typeface="Calibri"/>
              </a:rPr>
              <a:t>s </a:t>
            </a:r>
            <a:r>
              <a:rPr sz="1150" b="1" i="1" dirty="0">
                <a:latin typeface="Calibri"/>
                <a:cs typeface="Calibri"/>
              </a:rPr>
              <a:t>el</a:t>
            </a:r>
            <a:r>
              <a:rPr sz="1150" b="1" i="1" spc="5" dirty="0">
                <a:latin typeface="Calibri"/>
                <a:cs typeface="Calibri"/>
              </a:rPr>
              <a:t>sewhe</a:t>
            </a:r>
            <a:r>
              <a:rPr sz="1150" b="1" i="1" dirty="0">
                <a:latin typeface="Calibri"/>
                <a:cs typeface="Calibri"/>
              </a:rPr>
              <a:t>r</a:t>
            </a:r>
            <a:r>
              <a:rPr sz="1150" b="1" i="1" spc="5" dirty="0">
                <a:latin typeface="Calibri"/>
                <a:cs typeface="Calibri"/>
              </a:rPr>
              <a:t>e</a:t>
            </a:r>
            <a:r>
              <a:rPr sz="1150" b="1" i="1" dirty="0">
                <a:latin typeface="Calibri"/>
                <a:cs typeface="Calibri"/>
              </a:rPr>
              <a:t> </a:t>
            </a:r>
            <a:r>
              <a:rPr sz="1150" b="1" i="1" spc="5" dirty="0">
                <a:latin typeface="Calibri"/>
                <a:cs typeface="Calibri"/>
              </a:rPr>
              <a:t>if</a:t>
            </a:r>
            <a:r>
              <a:rPr sz="1150" b="1" i="1" dirty="0">
                <a:latin typeface="Calibri"/>
                <a:cs typeface="Calibri"/>
              </a:rPr>
              <a:t> </a:t>
            </a:r>
            <a:r>
              <a:rPr sz="1150" b="1" i="1" spc="5" dirty="0">
                <a:latin typeface="Calibri"/>
                <a:cs typeface="Calibri"/>
              </a:rPr>
              <a:t>lobbi</a:t>
            </a:r>
            <a:r>
              <a:rPr sz="1150" b="1" i="1" dirty="0">
                <a:latin typeface="Calibri"/>
                <a:cs typeface="Calibri"/>
              </a:rPr>
              <a:t>ed</a:t>
            </a:r>
            <a:r>
              <a:rPr sz="1150" b="1" i="1" spc="-5" dirty="0">
                <a:latin typeface="Calibri"/>
                <a:cs typeface="Calibri"/>
              </a:rPr>
              <a:t> </a:t>
            </a:r>
            <a:r>
              <a:rPr sz="1150" b="1" i="1" spc="5" dirty="0">
                <a:latin typeface="Calibri"/>
                <a:cs typeface="Calibri"/>
              </a:rPr>
              <a:t>by</a:t>
            </a:r>
            <a:r>
              <a:rPr sz="1150" b="1" i="1" dirty="0">
                <a:latin typeface="Calibri"/>
                <a:cs typeface="Calibri"/>
              </a:rPr>
              <a:t> </a:t>
            </a:r>
            <a:r>
              <a:rPr sz="1150" b="1" i="1" spc="5" dirty="0">
                <a:latin typeface="Calibri"/>
                <a:cs typeface="Calibri"/>
              </a:rPr>
              <a:t>ot</a:t>
            </a:r>
            <a:r>
              <a:rPr sz="1150" b="1" i="1" spc="15" dirty="0">
                <a:latin typeface="Calibri"/>
                <a:cs typeface="Calibri"/>
              </a:rPr>
              <a:t>h</a:t>
            </a:r>
            <a:r>
              <a:rPr sz="1150" b="1" i="1" spc="5" dirty="0">
                <a:latin typeface="Calibri"/>
                <a:cs typeface="Calibri"/>
              </a:rPr>
              <a:t>er</a:t>
            </a:r>
            <a:r>
              <a:rPr sz="1150" b="1" i="1" dirty="0">
                <a:latin typeface="Calibri"/>
                <a:cs typeface="Calibri"/>
              </a:rPr>
              <a:t>s</a:t>
            </a:r>
            <a:r>
              <a:rPr sz="1150" b="1" i="1" spc="5" dirty="0">
                <a:latin typeface="Calibri"/>
                <a:cs typeface="Calibri"/>
              </a:rPr>
              <a:t>. Of</a:t>
            </a:r>
            <a:r>
              <a:rPr sz="1150" b="1" i="1" spc="10" dirty="0">
                <a:latin typeface="Calibri"/>
                <a:cs typeface="Calibri"/>
              </a:rPr>
              <a:t>t</a:t>
            </a:r>
            <a:r>
              <a:rPr sz="1150" b="1" i="1" spc="5" dirty="0">
                <a:latin typeface="Calibri"/>
                <a:cs typeface="Calibri"/>
              </a:rPr>
              <a:t>en </a:t>
            </a:r>
            <a:r>
              <a:rPr sz="1150" b="1" i="1" spc="15" dirty="0">
                <a:latin typeface="Calibri"/>
                <a:cs typeface="Calibri"/>
              </a:rPr>
              <a:t>d</a:t>
            </a:r>
            <a:r>
              <a:rPr sz="1150" b="1" i="1" spc="10" dirty="0">
                <a:latin typeface="Calibri"/>
                <a:cs typeface="Calibri"/>
              </a:rPr>
              <a:t>on</a:t>
            </a:r>
            <a:r>
              <a:rPr sz="1150" b="1" i="1" spc="-5" dirty="0">
                <a:latin typeface="Calibri"/>
                <a:cs typeface="Calibri"/>
              </a:rPr>
              <a:t>’</a:t>
            </a:r>
            <a:r>
              <a:rPr sz="1150" b="1" i="1" spc="5" dirty="0">
                <a:latin typeface="Calibri"/>
                <a:cs typeface="Calibri"/>
              </a:rPr>
              <a:t>t</a:t>
            </a:r>
            <a:r>
              <a:rPr sz="1150" b="1" i="1" spc="10" dirty="0">
                <a:latin typeface="Calibri"/>
                <a:cs typeface="Calibri"/>
              </a:rPr>
              <a:t> want</a:t>
            </a:r>
            <a:r>
              <a:rPr sz="1150" b="1" i="1" dirty="0">
                <a:latin typeface="Calibri"/>
                <a:cs typeface="Calibri"/>
              </a:rPr>
              <a:t> </a:t>
            </a:r>
            <a:r>
              <a:rPr sz="1150" b="1" i="1" spc="5" dirty="0">
                <a:latin typeface="Calibri"/>
                <a:cs typeface="Calibri"/>
              </a:rPr>
              <a:t>to be</a:t>
            </a:r>
            <a:r>
              <a:rPr sz="1150" b="1" i="1" spc="-5" dirty="0">
                <a:latin typeface="Calibri"/>
                <a:cs typeface="Calibri"/>
              </a:rPr>
              <a:t> </a:t>
            </a:r>
            <a:r>
              <a:rPr sz="1150" b="1" i="1" dirty="0">
                <a:latin typeface="Calibri"/>
                <a:cs typeface="Calibri"/>
              </a:rPr>
              <a:t>i</a:t>
            </a:r>
            <a:r>
              <a:rPr sz="1150" b="1" i="1" spc="15" dirty="0">
                <a:latin typeface="Calibri"/>
                <a:cs typeface="Calibri"/>
              </a:rPr>
              <a:t>n</a:t>
            </a:r>
            <a:r>
              <a:rPr sz="1150" b="1" i="1" spc="5" dirty="0">
                <a:latin typeface="Calibri"/>
                <a:cs typeface="Calibri"/>
              </a:rPr>
              <a:t>vo</a:t>
            </a:r>
            <a:r>
              <a:rPr sz="1150" b="1" i="1" dirty="0">
                <a:latin typeface="Calibri"/>
                <a:cs typeface="Calibri"/>
              </a:rPr>
              <a:t>l</a:t>
            </a:r>
            <a:r>
              <a:rPr sz="1150" b="1" i="1" spc="10" dirty="0">
                <a:latin typeface="Calibri"/>
                <a:cs typeface="Calibri"/>
              </a:rPr>
              <a:t>v</a:t>
            </a:r>
            <a:r>
              <a:rPr sz="1150" b="1" i="1" spc="5" dirty="0">
                <a:latin typeface="Calibri"/>
                <a:cs typeface="Calibri"/>
              </a:rPr>
              <a:t>ed at</a:t>
            </a:r>
            <a:r>
              <a:rPr sz="1150" b="1" i="1" dirty="0">
                <a:latin typeface="Calibri"/>
                <a:cs typeface="Calibri"/>
              </a:rPr>
              <a:t> </a:t>
            </a:r>
            <a:r>
              <a:rPr sz="1150" b="1" i="1" spc="10" dirty="0">
                <a:latin typeface="Calibri"/>
                <a:cs typeface="Calibri"/>
              </a:rPr>
              <a:t>a</a:t>
            </a:r>
            <a:r>
              <a:rPr sz="1150" b="1" i="1" dirty="0">
                <a:latin typeface="Calibri"/>
                <a:cs typeface="Calibri"/>
              </a:rPr>
              <a:t> hig</a:t>
            </a:r>
            <a:r>
              <a:rPr sz="1150" b="1" i="1" spc="10" dirty="0">
                <a:latin typeface="Calibri"/>
                <a:cs typeface="Calibri"/>
              </a:rPr>
              <a:t>h</a:t>
            </a:r>
            <a:r>
              <a:rPr sz="1150" b="1" i="1" spc="5" dirty="0">
                <a:latin typeface="Calibri"/>
                <a:cs typeface="Calibri"/>
              </a:rPr>
              <a:t> </a:t>
            </a:r>
            <a:r>
              <a:rPr sz="1150" b="1" i="1" dirty="0">
                <a:latin typeface="Calibri"/>
                <a:cs typeface="Calibri"/>
              </a:rPr>
              <a:t>l</a:t>
            </a:r>
            <a:r>
              <a:rPr sz="1150" b="1" i="1" spc="10" dirty="0">
                <a:latin typeface="Calibri"/>
                <a:cs typeface="Calibri"/>
              </a:rPr>
              <a:t>e</a:t>
            </a:r>
            <a:r>
              <a:rPr sz="1150" b="1" i="1" dirty="0">
                <a:latin typeface="Calibri"/>
                <a:cs typeface="Calibri"/>
              </a:rPr>
              <a:t>v</a:t>
            </a:r>
            <a:r>
              <a:rPr sz="1150" b="1" i="1" spc="-5" dirty="0">
                <a:latin typeface="Calibri"/>
                <a:cs typeface="Calibri"/>
              </a:rPr>
              <a:t>e</a:t>
            </a:r>
            <a:r>
              <a:rPr sz="1150" b="1" i="1" dirty="0">
                <a:latin typeface="Calibri"/>
                <a:cs typeface="Calibri"/>
              </a:rPr>
              <a:t>l,</a:t>
            </a:r>
            <a:r>
              <a:rPr sz="1150" b="1" i="1" spc="10" dirty="0">
                <a:latin typeface="Calibri"/>
                <a:cs typeface="Calibri"/>
              </a:rPr>
              <a:t> </a:t>
            </a:r>
            <a:r>
              <a:rPr sz="1150" b="1" i="1" spc="5" dirty="0">
                <a:latin typeface="Calibri"/>
                <a:cs typeface="Calibri"/>
              </a:rPr>
              <a:t>but need</a:t>
            </a:r>
            <a:r>
              <a:rPr sz="1150" b="1" i="1" dirty="0">
                <a:latin typeface="Calibri"/>
                <a:cs typeface="Calibri"/>
              </a:rPr>
              <a:t> t</a:t>
            </a:r>
            <a:r>
              <a:rPr sz="1150" b="1" i="1" spc="10" dirty="0">
                <a:latin typeface="Calibri"/>
                <a:cs typeface="Calibri"/>
              </a:rPr>
              <a:t>o</a:t>
            </a:r>
            <a:r>
              <a:rPr sz="1150" b="1" i="1" spc="5" dirty="0">
                <a:latin typeface="Calibri"/>
                <a:cs typeface="Calibri"/>
              </a:rPr>
              <a:t> be</a:t>
            </a:r>
            <a:r>
              <a:rPr sz="1150" b="1" i="1" spc="-5" dirty="0">
                <a:latin typeface="Calibri"/>
                <a:cs typeface="Calibri"/>
              </a:rPr>
              <a:t> </a:t>
            </a:r>
            <a:r>
              <a:rPr sz="1150" b="1" i="1" spc="10" dirty="0">
                <a:latin typeface="Calibri"/>
                <a:cs typeface="Calibri"/>
              </a:rPr>
              <a:t>k</a:t>
            </a:r>
            <a:r>
              <a:rPr sz="1150" b="1" i="1" dirty="0">
                <a:latin typeface="Calibri"/>
                <a:cs typeface="Calibri"/>
              </a:rPr>
              <a:t>ep</a:t>
            </a:r>
            <a:r>
              <a:rPr sz="1150" b="1" i="1" spc="5" dirty="0">
                <a:latin typeface="Calibri"/>
                <a:cs typeface="Calibri"/>
              </a:rPr>
              <a:t>t</a:t>
            </a:r>
            <a:r>
              <a:rPr sz="1150" b="1" i="1" dirty="0">
                <a:latin typeface="Calibri"/>
                <a:cs typeface="Calibri"/>
              </a:rPr>
              <a:t> i</a:t>
            </a:r>
            <a:r>
              <a:rPr sz="1150" b="1" i="1" spc="15" dirty="0">
                <a:latin typeface="Calibri"/>
                <a:cs typeface="Calibri"/>
              </a:rPr>
              <a:t>n</a:t>
            </a:r>
            <a:r>
              <a:rPr sz="1150" b="1" i="1" dirty="0">
                <a:latin typeface="Calibri"/>
                <a:cs typeface="Calibri"/>
              </a:rPr>
              <a:t>fo</a:t>
            </a:r>
            <a:r>
              <a:rPr sz="1150" b="1" i="1" spc="10" dirty="0">
                <a:latin typeface="Calibri"/>
                <a:cs typeface="Calibri"/>
              </a:rPr>
              <a:t>rmed</a:t>
            </a:r>
            <a:r>
              <a:rPr sz="1150" b="1" i="1" dirty="0">
                <a:latin typeface="Calibri"/>
                <a:cs typeface="Calibri"/>
              </a:rPr>
              <a:t> </a:t>
            </a:r>
            <a:r>
              <a:rPr sz="1150" b="1" i="1" spc="15" dirty="0">
                <a:latin typeface="Calibri"/>
                <a:cs typeface="Calibri"/>
              </a:rPr>
              <a:t>o</a:t>
            </a:r>
            <a:r>
              <a:rPr sz="1150" b="1" i="1" spc="5" dirty="0">
                <a:latin typeface="Calibri"/>
                <a:cs typeface="Calibri"/>
              </a:rPr>
              <a:t>f</a:t>
            </a:r>
            <a:r>
              <a:rPr sz="1150" b="1" i="1" dirty="0">
                <a:latin typeface="Calibri"/>
                <a:cs typeface="Calibri"/>
              </a:rPr>
              <a:t> </a:t>
            </a:r>
            <a:r>
              <a:rPr sz="1150" b="1" i="1" spc="5" dirty="0">
                <a:latin typeface="Calibri"/>
                <a:cs typeface="Calibri"/>
              </a:rPr>
              <a:t>w</a:t>
            </a:r>
            <a:r>
              <a:rPr sz="1150" b="1" i="1" spc="15" dirty="0">
                <a:latin typeface="Calibri"/>
                <a:cs typeface="Calibri"/>
              </a:rPr>
              <a:t>h</a:t>
            </a:r>
            <a:r>
              <a:rPr sz="1150" b="1" i="1" spc="5" dirty="0">
                <a:latin typeface="Calibri"/>
                <a:cs typeface="Calibri"/>
              </a:rPr>
              <a:t>at is</a:t>
            </a:r>
            <a:r>
              <a:rPr sz="1150" b="1" i="1" dirty="0">
                <a:latin typeface="Calibri"/>
                <a:cs typeface="Calibri"/>
              </a:rPr>
              <a:t> </a:t>
            </a:r>
            <a:r>
              <a:rPr sz="1150" b="1" i="1" spc="5" dirty="0">
                <a:latin typeface="Calibri"/>
                <a:cs typeface="Calibri"/>
              </a:rPr>
              <a:t>ha</a:t>
            </a:r>
            <a:r>
              <a:rPr sz="1150" b="1" i="1" spc="10" dirty="0">
                <a:latin typeface="Calibri"/>
                <a:cs typeface="Calibri"/>
              </a:rPr>
              <a:t>p</a:t>
            </a:r>
            <a:r>
              <a:rPr sz="1150" b="1" i="1" spc="5" dirty="0">
                <a:latin typeface="Calibri"/>
                <a:cs typeface="Calibri"/>
              </a:rPr>
              <a:t>pe</a:t>
            </a:r>
            <a:r>
              <a:rPr sz="1150" b="1" i="1" dirty="0">
                <a:latin typeface="Calibri"/>
                <a:cs typeface="Calibri"/>
              </a:rPr>
              <a:t>ning</a:t>
            </a:r>
            <a:r>
              <a:rPr sz="1150" b="1" i="1" spc="5" dirty="0">
                <a:latin typeface="Calibri"/>
                <a:cs typeface="Calibri"/>
              </a:rPr>
              <a:t>.</a:t>
            </a:r>
            <a:r>
              <a:rPr sz="1150" b="1" i="1" spc="20" dirty="0">
                <a:latin typeface="Calibri"/>
                <a:cs typeface="Calibri"/>
              </a:rPr>
              <a:t> </a:t>
            </a:r>
            <a:r>
              <a:rPr sz="1150" spc="5" dirty="0">
                <a:latin typeface="SimSun"/>
                <a:cs typeface="SimSun"/>
              </a:rPr>
              <a:t> </a:t>
            </a:r>
            <a:endParaRPr sz="1150" dirty="0">
              <a:latin typeface="SimSun"/>
              <a:cs typeface="SimSun"/>
            </a:endParaRPr>
          </a:p>
        </p:txBody>
      </p:sp>
      <p:sp>
        <p:nvSpPr>
          <p:cNvPr id="10" name="object 11">
            <a:extLst>
              <a:ext uri="{FF2B5EF4-FFF2-40B4-BE49-F238E27FC236}">
                <a16:creationId xmlns:a16="http://schemas.microsoft.com/office/drawing/2014/main" id="{67DD7BEE-08B1-48D1-B9D0-D2E42CF291E5}"/>
              </a:ext>
            </a:extLst>
          </p:cNvPr>
          <p:cNvSpPr/>
          <p:nvPr/>
        </p:nvSpPr>
        <p:spPr>
          <a:xfrm>
            <a:off x="4697617" y="690200"/>
            <a:ext cx="251460" cy="2743200"/>
          </a:xfrm>
          <a:custGeom>
            <a:avLst/>
            <a:gdLst/>
            <a:ahLst/>
            <a:cxnLst/>
            <a:rect l="l" t="t" r="r" b="b"/>
            <a:pathLst>
              <a:path w="251460" h="2743200">
                <a:moveTo>
                  <a:pt x="33036" y="2493954"/>
                </a:moveTo>
                <a:lnTo>
                  <a:pt x="21045" y="2494962"/>
                </a:lnTo>
                <a:lnTo>
                  <a:pt x="7733" y="2501004"/>
                </a:lnTo>
                <a:lnTo>
                  <a:pt x="1511" y="2511138"/>
                </a:lnTo>
                <a:lnTo>
                  <a:pt x="0" y="2522876"/>
                </a:lnTo>
                <a:lnTo>
                  <a:pt x="3625" y="2534561"/>
                </a:lnTo>
                <a:lnTo>
                  <a:pt x="125478" y="2742896"/>
                </a:lnTo>
                <a:lnTo>
                  <a:pt x="157842" y="2687563"/>
                </a:lnTo>
                <a:lnTo>
                  <a:pt x="97573" y="2687563"/>
                </a:lnTo>
                <a:lnTo>
                  <a:pt x="97509" y="2584324"/>
                </a:lnTo>
                <a:lnTo>
                  <a:pt x="50769" y="2504448"/>
                </a:lnTo>
                <a:lnTo>
                  <a:pt x="43134" y="2497331"/>
                </a:lnTo>
                <a:lnTo>
                  <a:pt x="33036" y="2493954"/>
                </a:lnTo>
                <a:close/>
              </a:path>
              <a:path w="251460" h="2743200">
                <a:moveTo>
                  <a:pt x="97573" y="2584433"/>
                </a:moveTo>
                <a:lnTo>
                  <a:pt x="97573" y="2687563"/>
                </a:lnTo>
                <a:lnTo>
                  <a:pt x="153383" y="2687563"/>
                </a:lnTo>
                <a:lnTo>
                  <a:pt x="153383" y="2673451"/>
                </a:lnTo>
                <a:lnTo>
                  <a:pt x="101294" y="2673451"/>
                </a:lnTo>
                <a:lnTo>
                  <a:pt x="125463" y="2632096"/>
                </a:lnTo>
                <a:lnTo>
                  <a:pt x="97573" y="2584433"/>
                </a:lnTo>
                <a:close/>
              </a:path>
              <a:path w="251460" h="2743200">
                <a:moveTo>
                  <a:pt x="218274" y="2493034"/>
                </a:moveTo>
                <a:lnTo>
                  <a:pt x="207309" y="2497468"/>
                </a:lnTo>
                <a:lnTo>
                  <a:pt x="198962" y="2506337"/>
                </a:lnTo>
                <a:lnTo>
                  <a:pt x="153383" y="2584324"/>
                </a:lnTo>
                <a:lnTo>
                  <a:pt x="153383" y="2687563"/>
                </a:lnTo>
                <a:lnTo>
                  <a:pt x="157842" y="2687563"/>
                </a:lnTo>
                <a:lnTo>
                  <a:pt x="247331" y="2534561"/>
                </a:lnTo>
                <a:lnTo>
                  <a:pt x="247968" y="2533382"/>
                </a:lnTo>
                <a:lnTo>
                  <a:pt x="250796" y="2523037"/>
                </a:lnTo>
                <a:lnTo>
                  <a:pt x="248991" y="2512355"/>
                </a:lnTo>
                <a:lnTo>
                  <a:pt x="242233" y="2502205"/>
                </a:lnTo>
                <a:lnTo>
                  <a:pt x="230202" y="2493459"/>
                </a:lnTo>
                <a:lnTo>
                  <a:pt x="218274" y="2493034"/>
                </a:lnTo>
                <a:close/>
              </a:path>
              <a:path w="251460" h="2743200">
                <a:moveTo>
                  <a:pt x="125463" y="2632096"/>
                </a:moveTo>
                <a:lnTo>
                  <a:pt x="101294" y="2673451"/>
                </a:lnTo>
                <a:lnTo>
                  <a:pt x="149663" y="2673451"/>
                </a:lnTo>
                <a:lnTo>
                  <a:pt x="125463" y="2632096"/>
                </a:lnTo>
                <a:close/>
              </a:path>
              <a:path w="251460" h="2743200">
                <a:moveTo>
                  <a:pt x="153383" y="2584324"/>
                </a:moveTo>
                <a:lnTo>
                  <a:pt x="125463" y="2632096"/>
                </a:lnTo>
                <a:lnTo>
                  <a:pt x="149663" y="2673451"/>
                </a:lnTo>
                <a:lnTo>
                  <a:pt x="153383" y="2673451"/>
                </a:lnTo>
                <a:lnTo>
                  <a:pt x="153383" y="2584324"/>
                </a:lnTo>
                <a:close/>
              </a:path>
              <a:path w="251460" h="2743200">
                <a:moveTo>
                  <a:pt x="125478" y="110825"/>
                </a:moveTo>
                <a:lnTo>
                  <a:pt x="97573" y="158572"/>
                </a:lnTo>
                <a:lnTo>
                  <a:pt x="97573" y="2584433"/>
                </a:lnTo>
                <a:lnTo>
                  <a:pt x="125463" y="2632096"/>
                </a:lnTo>
                <a:lnTo>
                  <a:pt x="153320" y="2584433"/>
                </a:lnTo>
                <a:lnTo>
                  <a:pt x="153383" y="158572"/>
                </a:lnTo>
                <a:lnTo>
                  <a:pt x="125478" y="110825"/>
                </a:lnTo>
                <a:close/>
              </a:path>
              <a:path w="251460" h="2743200">
                <a:moveTo>
                  <a:pt x="125478" y="0"/>
                </a:moveTo>
                <a:lnTo>
                  <a:pt x="3625" y="208335"/>
                </a:lnTo>
                <a:lnTo>
                  <a:pt x="2989" y="209514"/>
                </a:lnTo>
                <a:lnTo>
                  <a:pt x="161" y="219859"/>
                </a:lnTo>
                <a:lnTo>
                  <a:pt x="1965" y="230541"/>
                </a:lnTo>
                <a:lnTo>
                  <a:pt x="8723" y="240690"/>
                </a:lnTo>
                <a:lnTo>
                  <a:pt x="20755" y="249436"/>
                </a:lnTo>
                <a:lnTo>
                  <a:pt x="32682" y="249861"/>
                </a:lnTo>
                <a:lnTo>
                  <a:pt x="43647" y="245427"/>
                </a:lnTo>
                <a:lnTo>
                  <a:pt x="51994" y="236559"/>
                </a:lnTo>
                <a:lnTo>
                  <a:pt x="97573" y="158572"/>
                </a:lnTo>
                <a:lnTo>
                  <a:pt x="97573" y="55333"/>
                </a:lnTo>
                <a:lnTo>
                  <a:pt x="157842" y="55333"/>
                </a:lnTo>
                <a:lnTo>
                  <a:pt x="125478" y="0"/>
                </a:lnTo>
                <a:close/>
              </a:path>
              <a:path w="251460" h="2743200">
                <a:moveTo>
                  <a:pt x="157842" y="55333"/>
                </a:moveTo>
                <a:lnTo>
                  <a:pt x="153383" y="55333"/>
                </a:lnTo>
                <a:lnTo>
                  <a:pt x="153383" y="158572"/>
                </a:lnTo>
                <a:lnTo>
                  <a:pt x="198962" y="236559"/>
                </a:lnTo>
                <a:lnTo>
                  <a:pt x="200188" y="238448"/>
                </a:lnTo>
                <a:lnTo>
                  <a:pt x="207823" y="245564"/>
                </a:lnTo>
                <a:lnTo>
                  <a:pt x="217921" y="248942"/>
                </a:lnTo>
                <a:lnTo>
                  <a:pt x="229911" y="247933"/>
                </a:lnTo>
                <a:lnTo>
                  <a:pt x="243224" y="241891"/>
                </a:lnTo>
                <a:lnTo>
                  <a:pt x="249446" y="231757"/>
                </a:lnTo>
                <a:lnTo>
                  <a:pt x="250957" y="220020"/>
                </a:lnTo>
                <a:lnTo>
                  <a:pt x="247331" y="208335"/>
                </a:lnTo>
                <a:lnTo>
                  <a:pt x="157842" y="55333"/>
                </a:lnTo>
                <a:close/>
              </a:path>
              <a:path w="251460" h="2743200">
                <a:moveTo>
                  <a:pt x="153383" y="55333"/>
                </a:moveTo>
                <a:lnTo>
                  <a:pt x="97573" y="55333"/>
                </a:lnTo>
                <a:lnTo>
                  <a:pt x="97573" y="158572"/>
                </a:lnTo>
                <a:lnTo>
                  <a:pt x="125478" y="110825"/>
                </a:lnTo>
                <a:lnTo>
                  <a:pt x="101294" y="69445"/>
                </a:lnTo>
                <a:lnTo>
                  <a:pt x="153383" y="69445"/>
                </a:lnTo>
                <a:lnTo>
                  <a:pt x="153383" y="55333"/>
                </a:lnTo>
                <a:close/>
              </a:path>
              <a:path w="251460" h="2743200">
                <a:moveTo>
                  <a:pt x="153383" y="69445"/>
                </a:moveTo>
                <a:lnTo>
                  <a:pt x="149663" y="69445"/>
                </a:lnTo>
                <a:lnTo>
                  <a:pt x="125478" y="110825"/>
                </a:lnTo>
                <a:lnTo>
                  <a:pt x="153383" y="158572"/>
                </a:lnTo>
                <a:lnTo>
                  <a:pt x="153383" y="69445"/>
                </a:lnTo>
                <a:close/>
              </a:path>
              <a:path w="251460" h="2743200">
                <a:moveTo>
                  <a:pt x="149663" y="69445"/>
                </a:moveTo>
                <a:lnTo>
                  <a:pt x="101294" y="69445"/>
                </a:lnTo>
                <a:lnTo>
                  <a:pt x="125478" y="110825"/>
                </a:lnTo>
                <a:lnTo>
                  <a:pt x="149663" y="69445"/>
                </a:lnTo>
                <a:close/>
              </a:path>
            </a:pathLst>
          </a:custGeom>
          <a:solidFill>
            <a:srgbClr val="F9C090"/>
          </a:solidFill>
        </p:spPr>
        <p:txBody>
          <a:bodyPr wrap="square" lIns="0" tIns="0" rIns="0" bIns="0" rtlCol="0"/>
          <a:lstStyle/>
          <a:p>
            <a:endParaRPr dirty="0"/>
          </a:p>
        </p:txBody>
      </p:sp>
      <p:sp>
        <p:nvSpPr>
          <p:cNvPr id="11" name="object 12">
            <a:extLst>
              <a:ext uri="{FF2B5EF4-FFF2-40B4-BE49-F238E27FC236}">
                <a16:creationId xmlns:a16="http://schemas.microsoft.com/office/drawing/2014/main" id="{119C6191-2132-4097-9C58-69EF0252F723}"/>
              </a:ext>
            </a:extLst>
          </p:cNvPr>
          <p:cNvSpPr/>
          <p:nvPr/>
        </p:nvSpPr>
        <p:spPr>
          <a:xfrm>
            <a:off x="1553717" y="1495875"/>
            <a:ext cx="7257596" cy="617207"/>
          </a:xfrm>
          <a:prstGeom prst="rect">
            <a:avLst/>
          </a:prstGeom>
          <a:blipFill>
            <a:blip r:embed="rId3" cstate="print"/>
            <a:stretch>
              <a:fillRect/>
            </a:stretch>
          </a:blipFill>
        </p:spPr>
        <p:txBody>
          <a:bodyPr wrap="square" lIns="0" tIns="0" rIns="0" bIns="0" rtlCol="0"/>
          <a:lstStyle/>
          <a:p>
            <a:endParaRPr dirty="0"/>
          </a:p>
        </p:txBody>
      </p:sp>
      <p:sp>
        <p:nvSpPr>
          <p:cNvPr id="12" name="object 13">
            <a:extLst>
              <a:ext uri="{FF2B5EF4-FFF2-40B4-BE49-F238E27FC236}">
                <a16:creationId xmlns:a16="http://schemas.microsoft.com/office/drawing/2014/main" id="{C1D31097-1F37-4993-910E-1A685B60D3FD}"/>
              </a:ext>
            </a:extLst>
          </p:cNvPr>
          <p:cNvSpPr/>
          <p:nvPr/>
        </p:nvSpPr>
        <p:spPr>
          <a:xfrm>
            <a:off x="1811432" y="1650270"/>
            <a:ext cx="6691630" cy="250825"/>
          </a:xfrm>
          <a:custGeom>
            <a:avLst/>
            <a:gdLst/>
            <a:ahLst/>
            <a:cxnLst/>
            <a:rect l="l" t="t" r="r" b="b"/>
            <a:pathLst>
              <a:path w="6691630" h="250825">
                <a:moveTo>
                  <a:pt x="6580027" y="125242"/>
                </a:moveTo>
                <a:lnTo>
                  <a:pt x="6454055" y="198587"/>
                </a:lnTo>
                <a:lnTo>
                  <a:pt x="6452169" y="199805"/>
                </a:lnTo>
                <a:lnTo>
                  <a:pt x="6445036" y="207425"/>
                </a:lnTo>
                <a:lnTo>
                  <a:pt x="6441652" y="217508"/>
                </a:lnTo>
                <a:lnTo>
                  <a:pt x="6442667" y="229483"/>
                </a:lnTo>
                <a:lnTo>
                  <a:pt x="6448732" y="242783"/>
                </a:lnTo>
                <a:lnTo>
                  <a:pt x="6458882" y="248980"/>
                </a:lnTo>
                <a:lnTo>
                  <a:pt x="6470634" y="250482"/>
                </a:lnTo>
                <a:lnTo>
                  <a:pt x="6482332" y="246864"/>
                </a:lnTo>
                <a:lnTo>
                  <a:pt x="6643263" y="153094"/>
                </a:lnTo>
                <a:lnTo>
                  <a:pt x="6635625" y="153094"/>
                </a:lnTo>
                <a:lnTo>
                  <a:pt x="6635625" y="149381"/>
                </a:lnTo>
                <a:lnTo>
                  <a:pt x="6621487" y="149381"/>
                </a:lnTo>
                <a:lnTo>
                  <a:pt x="6580027" y="125242"/>
                </a:lnTo>
                <a:close/>
              </a:path>
              <a:path w="6691630" h="250825">
                <a:moveTo>
                  <a:pt x="220426" y="0"/>
                </a:moveTo>
                <a:lnTo>
                  <a:pt x="208749" y="3620"/>
                </a:lnTo>
                <a:lnTo>
                  <a:pt x="0" y="125242"/>
                </a:lnTo>
                <a:lnTo>
                  <a:pt x="208749" y="246864"/>
                </a:lnTo>
                <a:lnTo>
                  <a:pt x="209937" y="247506"/>
                </a:lnTo>
                <a:lnTo>
                  <a:pt x="220254" y="250321"/>
                </a:lnTo>
                <a:lnTo>
                  <a:pt x="230924" y="248506"/>
                </a:lnTo>
                <a:lnTo>
                  <a:pt x="241081" y="241736"/>
                </a:lnTo>
                <a:lnTo>
                  <a:pt x="249854" y="229682"/>
                </a:lnTo>
                <a:lnTo>
                  <a:pt x="250280" y="217806"/>
                </a:lnTo>
                <a:lnTo>
                  <a:pt x="245809" y="206894"/>
                </a:lnTo>
                <a:lnTo>
                  <a:pt x="236878" y="198587"/>
                </a:lnTo>
                <a:lnTo>
                  <a:pt x="158743" y="153094"/>
                </a:lnTo>
                <a:lnTo>
                  <a:pt x="55382" y="153094"/>
                </a:lnTo>
                <a:lnTo>
                  <a:pt x="55382" y="97390"/>
                </a:lnTo>
                <a:lnTo>
                  <a:pt x="158743" y="97390"/>
                </a:lnTo>
                <a:lnTo>
                  <a:pt x="236878" y="51898"/>
                </a:lnTo>
                <a:lnTo>
                  <a:pt x="238803" y="50661"/>
                </a:lnTo>
                <a:lnTo>
                  <a:pt x="245975" y="43041"/>
                </a:lnTo>
                <a:lnTo>
                  <a:pt x="249380" y="32970"/>
                </a:lnTo>
                <a:lnTo>
                  <a:pt x="248370" y="21023"/>
                </a:lnTo>
                <a:lnTo>
                  <a:pt x="242292" y="7770"/>
                </a:lnTo>
                <a:lnTo>
                  <a:pt x="232165" y="1525"/>
                </a:lnTo>
                <a:lnTo>
                  <a:pt x="220426" y="0"/>
                </a:lnTo>
                <a:close/>
              </a:path>
              <a:path w="6691630" h="250825">
                <a:moveTo>
                  <a:pt x="158743" y="97390"/>
                </a:moveTo>
                <a:lnTo>
                  <a:pt x="55382" y="97390"/>
                </a:lnTo>
                <a:lnTo>
                  <a:pt x="55382" y="153094"/>
                </a:lnTo>
                <a:lnTo>
                  <a:pt x="158743" y="153094"/>
                </a:lnTo>
                <a:lnTo>
                  <a:pt x="152365" y="149381"/>
                </a:lnTo>
                <a:lnTo>
                  <a:pt x="69446" y="149381"/>
                </a:lnTo>
                <a:lnTo>
                  <a:pt x="69446" y="101103"/>
                </a:lnTo>
                <a:lnTo>
                  <a:pt x="152365" y="101103"/>
                </a:lnTo>
                <a:lnTo>
                  <a:pt x="158743" y="97390"/>
                </a:lnTo>
                <a:close/>
              </a:path>
              <a:path w="6691630" h="250825">
                <a:moveTo>
                  <a:pt x="6532190" y="97390"/>
                </a:moveTo>
                <a:lnTo>
                  <a:pt x="158743" y="97390"/>
                </a:lnTo>
                <a:lnTo>
                  <a:pt x="110906" y="125242"/>
                </a:lnTo>
                <a:lnTo>
                  <a:pt x="158743" y="153094"/>
                </a:lnTo>
                <a:lnTo>
                  <a:pt x="6532190" y="153094"/>
                </a:lnTo>
                <a:lnTo>
                  <a:pt x="6580027" y="125242"/>
                </a:lnTo>
                <a:lnTo>
                  <a:pt x="6532190" y="97390"/>
                </a:lnTo>
                <a:close/>
              </a:path>
              <a:path w="6691630" h="250825">
                <a:moveTo>
                  <a:pt x="6643263" y="97390"/>
                </a:moveTo>
                <a:lnTo>
                  <a:pt x="6635625" y="97390"/>
                </a:lnTo>
                <a:lnTo>
                  <a:pt x="6635625" y="153094"/>
                </a:lnTo>
                <a:lnTo>
                  <a:pt x="6643263" y="153094"/>
                </a:lnTo>
                <a:lnTo>
                  <a:pt x="6691064" y="125242"/>
                </a:lnTo>
                <a:lnTo>
                  <a:pt x="6643263" y="97390"/>
                </a:lnTo>
                <a:close/>
              </a:path>
              <a:path w="6691630" h="250825">
                <a:moveTo>
                  <a:pt x="69446" y="101103"/>
                </a:moveTo>
                <a:lnTo>
                  <a:pt x="69446" y="149381"/>
                </a:lnTo>
                <a:lnTo>
                  <a:pt x="110906" y="125242"/>
                </a:lnTo>
                <a:lnTo>
                  <a:pt x="69446" y="101103"/>
                </a:lnTo>
                <a:close/>
              </a:path>
              <a:path w="6691630" h="250825">
                <a:moveTo>
                  <a:pt x="110906" y="125242"/>
                </a:moveTo>
                <a:lnTo>
                  <a:pt x="69446" y="149381"/>
                </a:lnTo>
                <a:lnTo>
                  <a:pt x="152365" y="149381"/>
                </a:lnTo>
                <a:lnTo>
                  <a:pt x="110906" y="125242"/>
                </a:lnTo>
                <a:close/>
              </a:path>
              <a:path w="6691630" h="250825">
                <a:moveTo>
                  <a:pt x="6621487" y="101103"/>
                </a:moveTo>
                <a:lnTo>
                  <a:pt x="6580027" y="125242"/>
                </a:lnTo>
                <a:lnTo>
                  <a:pt x="6621487" y="149381"/>
                </a:lnTo>
                <a:lnTo>
                  <a:pt x="6621487" y="101103"/>
                </a:lnTo>
                <a:close/>
              </a:path>
              <a:path w="6691630" h="250825">
                <a:moveTo>
                  <a:pt x="6635625" y="101103"/>
                </a:moveTo>
                <a:lnTo>
                  <a:pt x="6621487" y="101103"/>
                </a:lnTo>
                <a:lnTo>
                  <a:pt x="6621487" y="149381"/>
                </a:lnTo>
                <a:lnTo>
                  <a:pt x="6635625" y="149381"/>
                </a:lnTo>
                <a:lnTo>
                  <a:pt x="6635625" y="101103"/>
                </a:lnTo>
                <a:close/>
              </a:path>
              <a:path w="6691630" h="250825">
                <a:moveTo>
                  <a:pt x="152365" y="101103"/>
                </a:moveTo>
                <a:lnTo>
                  <a:pt x="69446" y="101103"/>
                </a:lnTo>
                <a:lnTo>
                  <a:pt x="110906" y="125242"/>
                </a:lnTo>
                <a:lnTo>
                  <a:pt x="152365" y="101103"/>
                </a:lnTo>
                <a:close/>
              </a:path>
              <a:path w="6691630" h="250825">
                <a:moveTo>
                  <a:pt x="6470786" y="162"/>
                </a:moveTo>
                <a:lnTo>
                  <a:pt x="6460084" y="1960"/>
                </a:lnTo>
                <a:lnTo>
                  <a:pt x="6449918" y="8697"/>
                </a:lnTo>
                <a:lnTo>
                  <a:pt x="6441160" y="20691"/>
                </a:lnTo>
                <a:lnTo>
                  <a:pt x="6440724" y="32605"/>
                </a:lnTo>
                <a:lnTo>
                  <a:pt x="6445165" y="43559"/>
                </a:lnTo>
                <a:lnTo>
                  <a:pt x="6454055" y="51898"/>
                </a:lnTo>
                <a:lnTo>
                  <a:pt x="6580027" y="125242"/>
                </a:lnTo>
                <a:lnTo>
                  <a:pt x="6621487" y="101103"/>
                </a:lnTo>
                <a:lnTo>
                  <a:pt x="6635625" y="101103"/>
                </a:lnTo>
                <a:lnTo>
                  <a:pt x="6635625" y="97390"/>
                </a:lnTo>
                <a:lnTo>
                  <a:pt x="6643263" y="97390"/>
                </a:lnTo>
                <a:lnTo>
                  <a:pt x="6482332" y="3620"/>
                </a:lnTo>
                <a:lnTo>
                  <a:pt x="6481150" y="2984"/>
                </a:lnTo>
                <a:lnTo>
                  <a:pt x="6470786" y="162"/>
                </a:lnTo>
                <a:close/>
              </a:path>
            </a:pathLst>
          </a:custGeom>
          <a:solidFill>
            <a:srgbClr val="F9C090"/>
          </a:solidFill>
        </p:spPr>
        <p:txBody>
          <a:bodyPr wrap="square" lIns="0" tIns="0" rIns="0" bIns="0" rtlCol="0"/>
          <a:lstStyle/>
          <a:p>
            <a:endParaRPr dirty="0"/>
          </a:p>
        </p:txBody>
      </p:sp>
      <p:sp>
        <p:nvSpPr>
          <p:cNvPr id="15" name="object 3">
            <a:extLst>
              <a:ext uri="{FF2B5EF4-FFF2-40B4-BE49-F238E27FC236}">
                <a16:creationId xmlns:a16="http://schemas.microsoft.com/office/drawing/2014/main" id="{1462B5EC-0642-4150-98B8-5A8ADBC026F9}"/>
              </a:ext>
            </a:extLst>
          </p:cNvPr>
          <p:cNvSpPr/>
          <p:nvPr/>
        </p:nvSpPr>
        <p:spPr>
          <a:xfrm>
            <a:off x="5260092" y="3517397"/>
            <a:ext cx="5222240" cy="3122930"/>
          </a:xfrm>
          <a:custGeom>
            <a:avLst/>
            <a:gdLst/>
            <a:ahLst/>
            <a:cxnLst/>
            <a:rect l="l" t="t" r="r" b="b"/>
            <a:pathLst>
              <a:path w="5222240" h="3122929">
                <a:moveTo>
                  <a:pt x="0" y="3122802"/>
                </a:moveTo>
                <a:lnTo>
                  <a:pt x="5221629" y="3122802"/>
                </a:lnTo>
                <a:lnTo>
                  <a:pt x="5221629" y="0"/>
                </a:lnTo>
                <a:lnTo>
                  <a:pt x="0" y="0"/>
                </a:lnTo>
                <a:lnTo>
                  <a:pt x="0" y="3122802"/>
                </a:lnTo>
                <a:close/>
              </a:path>
            </a:pathLst>
          </a:custGeom>
          <a:ln w="14490">
            <a:solidFill>
              <a:srgbClr val="49452A"/>
            </a:solidFill>
          </a:ln>
        </p:spPr>
        <p:txBody>
          <a:bodyPr wrap="square" lIns="0" tIns="0" rIns="0" bIns="0" rtlCol="0"/>
          <a:lstStyle/>
          <a:p>
            <a:endParaRPr dirty="0"/>
          </a:p>
        </p:txBody>
      </p:sp>
    </p:spTree>
    <p:extLst>
      <p:ext uri="{BB962C8B-B14F-4D97-AF65-F5344CB8AC3E}">
        <p14:creationId xmlns:p14="http://schemas.microsoft.com/office/powerpoint/2010/main" val="476868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943D67D-55BF-4508-8E73-1D5638229ADD}"/>
              </a:ext>
            </a:extLst>
          </p:cNvPr>
          <p:cNvSpPr>
            <a:spLocks noGrp="1"/>
          </p:cNvSpPr>
          <p:nvPr>
            <p:ph type="title"/>
          </p:nvPr>
        </p:nvSpPr>
        <p:spPr>
          <a:xfrm>
            <a:off x="2151063" y="350839"/>
            <a:ext cx="8005762" cy="365125"/>
          </a:xfrm>
        </p:spPr>
        <p:txBody>
          <a:bodyPr>
            <a:normAutofit fontScale="90000"/>
          </a:bodyPr>
          <a:lstStyle/>
          <a:p>
            <a:r>
              <a:rPr lang="en-AU" altLang="en-US" b="1" dirty="0"/>
              <a:t>Remember…</a:t>
            </a:r>
          </a:p>
        </p:txBody>
      </p:sp>
      <p:sp>
        <p:nvSpPr>
          <p:cNvPr id="13315" name="Text Placeholder 2">
            <a:extLst>
              <a:ext uri="{FF2B5EF4-FFF2-40B4-BE49-F238E27FC236}">
                <a16:creationId xmlns:a16="http://schemas.microsoft.com/office/drawing/2014/main" id="{7B3AE658-D2B0-4EE7-8773-163977DEC5F5}"/>
              </a:ext>
            </a:extLst>
          </p:cNvPr>
          <p:cNvSpPr>
            <a:spLocks noGrp="1"/>
          </p:cNvSpPr>
          <p:nvPr>
            <p:ph type="body" sz="quarter" idx="13"/>
          </p:nvPr>
        </p:nvSpPr>
        <p:spPr>
          <a:xfrm>
            <a:off x="2151063" y="1008063"/>
            <a:ext cx="7950200" cy="5059362"/>
          </a:xfrm>
        </p:spPr>
        <p:txBody>
          <a:bodyPr/>
          <a:lstStyle/>
          <a:p>
            <a:r>
              <a:rPr lang="en-AU" altLang="en-US" dirty="0"/>
              <a:t>Never make assumptions about what community will decide!</a:t>
            </a:r>
          </a:p>
          <a:p>
            <a:r>
              <a:rPr lang="en-AU" altLang="en-US" dirty="0"/>
              <a:t>Every person sees something else…</a:t>
            </a:r>
          </a:p>
          <a:p>
            <a:r>
              <a:rPr lang="en-AU" altLang="en-US" b="1" dirty="0"/>
              <a:t>What do you see?</a:t>
            </a:r>
            <a:endParaRPr lang="en-AU" altLang="en-US" dirty="0"/>
          </a:p>
        </p:txBody>
      </p:sp>
      <p:pic>
        <p:nvPicPr>
          <p:cNvPr id="13316" name="Picture 3">
            <a:extLst>
              <a:ext uri="{FF2B5EF4-FFF2-40B4-BE49-F238E27FC236}">
                <a16:creationId xmlns:a16="http://schemas.microsoft.com/office/drawing/2014/main" id="{71D29029-228C-4467-BD6A-43CF695052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1062" y="3063876"/>
            <a:ext cx="3810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a:extLst>
              <a:ext uri="{FF2B5EF4-FFF2-40B4-BE49-F238E27FC236}">
                <a16:creationId xmlns:a16="http://schemas.microsoft.com/office/drawing/2014/main" id="{FEF6FB00-6C82-4D4A-AB0B-B757AEB27D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2924969"/>
            <a:ext cx="326231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DC071017-9694-4D64-BFAF-624C7E662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975" y="1338145"/>
            <a:ext cx="6221695" cy="450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725">
            <a:extLst>
              <a:ext uri="{FF2B5EF4-FFF2-40B4-BE49-F238E27FC236}">
                <a16:creationId xmlns:a16="http://schemas.microsoft.com/office/drawing/2014/main" id="{C596F820-7CD8-4157-8222-AE437AAF8A53}"/>
              </a:ext>
            </a:extLst>
          </p:cNvPr>
          <p:cNvSpPr txBox="1"/>
          <p:nvPr/>
        </p:nvSpPr>
        <p:spPr>
          <a:xfrm rot="20725268">
            <a:off x="-1294974" y="-496696"/>
            <a:ext cx="6941493" cy="7851391"/>
          </a:xfrm>
          <a:prstGeom prst="rect">
            <a:avLst/>
          </a:prstGeom>
          <a:solidFill>
            <a:schemeClr val="accent4">
              <a:lumMod val="40000"/>
              <a:lumOff val="60000"/>
            </a:schemeClr>
          </a:solidFill>
          <a:ln>
            <a:noFill/>
          </a:ln>
          <a:effectLst>
            <a:outerShdw blurRad="63500" dist="23000" dir="5400000">
              <a:srgbClr val="000000">
                <a:alpha val="34901"/>
              </a:srgbClr>
            </a:outerShdw>
          </a:effectLst>
        </p:spPr>
        <p:txBody>
          <a:bodyPr spcFirstLastPara="1" lIns="91425" tIns="45700" rIns="91425" bIns="45700" anchor="ctr"/>
          <a:lstStyle/>
          <a:p>
            <a:pPr eaLnBrk="1" fontAlgn="auto" hangingPunct="1">
              <a:spcBef>
                <a:spcPts val="0"/>
              </a:spcBef>
              <a:spcAft>
                <a:spcPts val="0"/>
              </a:spcAft>
              <a:buClr>
                <a:srgbClr val="000000"/>
              </a:buClr>
              <a:buFont typeface="Arial"/>
              <a:buNone/>
              <a:defRPr/>
            </a:pPr>
            <a:endParaRPr sz="1800" kern="0" dirty="0">
              <a:solidFill>
                <a:schemeClr val="dk1"/>
              </a:solidFill>
              <a:latin typeface="Source Sans Pro"/>
              <a:ea typeface="Source Sans Pro"/>
              <a:cs typeface="Source Sans Pro"/>
              <a:sym typeface="Source Sans Pro"/>
            </a:endParaRPr>
          </a:p>
        </p:txBody>
      </p:sp>
      <p:sp>
        <p:nvSpPr>
          <p:cNvPr id="7" name="Shape 728">
            <a:extLst>
              <a:ext uri="{FF2B5EF4-FFF2-40B4-BE49-F238E27FC236}">
                <a16:creationId xmlns:a16="http://schemas.microsoft.com/office/drawing/2014/main" id="{C8D66574-E508-4C4C-AFDD-787DC8B77970}"/>
              </a:ext>
            </a:extLst>
          </p:cNvPr>
          <p:cNvSpPr txBox="1">
            <a:spLocks/>
          </p:cNvSpPr>
          <p:nvPr/>
        </p:nvSpPr>
        <p:spPr bwMode="auto">
          <a:xfrm>
            <a:off x="609600" y="523081"/>
            <a:ext cx="4281055"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00" rIns="91440" bIns="45700" numCol="1" rtlCol="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ct val="0"/>
              </a:spcAft>
              <a:buClr>
                <a:srgbClr val="575758"/>
              </a:buClr>
              <a:buNone/>
            </a:pPr>
            <a:r>
              <a:rPr lang="en-AU" sz="4400" b="1" dirty="0">
                <a:solidFill>
                  <a:srgbClr val="7030A0"/>
                </a:solidFill>
              </a:rPr>
              <a:t>Lets practice…</a:t>
            </a:r>
          </a:p>
          <a:p>
            <a:pPr marL="0" indent="0">
              <a:buNone/>
            </a:pPr>
            <a:r>
              <a:rPr lang="en-AU" sz="2000" b="1" dirty="0"/>
              <a:t>40 min – </a:t>
            </a:r>
            <a:r>
              <a:rPr lang="en-US" sz="2000" dirty="0"/>
              <a:t>As a whole group discussion, develop a stakeholder analysis based on the research students prepared before the session for the area the students are using for their final assignment</a:t>
            </a:r>
            <a:r>
              <a:rPr lang="en-AU" sz="2000" dirty="0"/>
              <a:t>:</a:t>
            </a:r>
          </a:p>
          <a:p>
            <a:pPr>
              <a:defRPr/>
            </a:pPr>
            <a:r>
              <a:rPr lang="en-AU" sz="2000" dirty="0"/>
              <a:t>10 min What are the issues?</a:t>
            </a:r>
            <a:endParaRPr lang="en-US" sz="2000" dirty="0"/>
          </a:p>
          <a:p>
            <a:pPr>
              <a:defRPr/>
            </a:pPr>
            <a:r>
              <a:rPr lang="en-AU" altLang="en-US" sz="2000" dirty="0">
                <a:solidFill>
                  <a:srgbClr val="000000"/>
                </a:solidFill>
              </a:rPr>
              <a:t>5 min - </a:t>
            </a:r>
            <a:r>
              <a:rPr lang="en-AU" sz="2000" dirty="0"/>
              <a:t>Who will you need to consult? </a:t>
            </a:r>
          </a:p>
          <a:p>
            <a:pPr>
              <a:defRPr/>
            </a:pPr>
            <a:r>
              <a:rPr lang="en-AU" altLang="en-US" sz="2000" dirty="0">
                <a:solidFill>
                  <a:srgbClr val="000000"/>
                </a:solidFill>
              </a:rPr>
              <a:t>15-20 min - </a:t>
            </a:r>
            <a:r>
              <a:rPr lang="en-AU" sz="2000" dirty="0"/>
              <a:t>Who will be the most important and influential stakeholders?  </a:t>
            </a:r>
            <a:r>
              <a:rPr lang="en-AU" altLang="en-US" sz="2000" dirty="0">
                <a:solidFill>
                  <a:srgbClr val="000000"/>
                </a:solidFill>
              </a:rPr>
              <a:t>Map out the different stakeholders based on the importance of the stakeholder for the placemaking initiative and their level of influence</a:t>
            </a:r>
          </a:p>
          <a:p>
            <a:pPr>
              <a:defRPr/>
            </a:pPr>
            <a:r>
              <a:rPr lang="en-AU" sz="2000" dirty="0">
                <a:solidFill>
                  <a:srgbClr val="000000"/>
                </a:solidFill>
              </a:rPr>
              <a:t>10 min - </a:t>
            </a:r>
            <a:r>
              <a:rPr lang="en-AU" sz="2000" dirty="0"/>
              <a:t>Note: What does this map tell us?</a:t>
            </a:r>
          </a:p>
        </p:txBody>
      </p:sp>
    </p:spTree>
    <p:extLst>
      <p:ext uri="{BB962C8B-B14F-4D97-AF65-F5344CB8AC3E}">
        <p14:creationId xmlns:p14="http://schemas.microsoft.com/office/powerpoint/2010/main" val="255338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490FD8DD-05EB-4FEC-BCEC-2D7E04B6FF5B}"/>
              </a:ext>
            </a:extLst>
          </p:cNvPr>
          <p:cNvPicPr>
            <a:picLocks noChangeAspect="1"/>
          </p:cNvPicPr>
          <p:nvPr/>
        </p:nvPicPr>
        <p:blipFill>
          <a:blip r:embed="rId2"/>
          <a:stretch>
            <a:fillRect/>
          </a:stretch>
        </p:blipFill>
        <p:spPr>
          <a:xfrm>
            <a:off x="2203596" y="0"/>
            <a:ext cx="6092680" cy="3031109"/>
          </a:xfrm>
          <a:prstGeom prst="rect">
            <a:avLst/>
          </a:prstGeom>
        </p:spPr>
      </p:pic>
      <p:sp>
        <p:nvSpPr>
          <p:cNvPr id="4" name="Title 3">
            <a:extLst>
              <a:ext uri="{FF2B5EF4-FFF2-40B4-BE49-F238E27FC236}">
                <a16:creationId xmlns:a16="http://schemas.microsoft.com/office/drawing/2014/main" id="{DFDB3720-7BF1-42B0-8773-23D1D9C039D5}"/>
              </a:ext>
            </a:extLst>
          </p:cNvPr>
          <p:cNvSpPr>
            <a:spLocks noGrp="1"/>
          </p:cNvSpPr>
          <p:nvPr>
            <p:ph type="title"/>
          </p:nvPr>
        </p:nvSpPr>
        <p:spPr/>
        <p:txBody>
          <a:bodyPr/>
          <a:lstStyle/>
          <a:p>
            <a:r>
              <a:rPr lang="en-AU" dirty="0"/>
              <a:t>Activity 2: Designing a community engagement process</a:t>
            </a:r>
          </a:p>
        </p:txBody>
      </p:sp>
      <p:sp>
        <p:nvSpPr>
          <p:cNvPr id="5" name="Text Placeholder 4">
            <a:extLst>
              <a:ext uri="{FF2B5EF4-FFF2-40B4-BE49-F238E27FC236}">
                <a16:creationId xmlns:a16="http://schemas.microsoft.com/office/drawing/2014/main" id="{D776DD1F-ED22-4EF9-854E-F1A2A1D6E4DA}"/>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152258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a:extLst>
              <a:ext uri="{FF2B5EF4-FFF2-40B4-BE49-F238E27FC236}">
                <a16:creationId xmlns:a16="http://schemas.microsoft.com/office/drawing/2014/main" id="{CFF27328-2B96-4972-AC02-E83A6884A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1610383"/>
            <a:ext cx="5427792" cy="45963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109BE34-DF3C-45C0-9557-C602320660EF}"/>
              </a:ext>
            </a:extLst>
          </p:cNvPr>
          <p:cNvSpPr/>
          <p:nvPr/>
        </p:nvSpPr>
        <p:spPr>
          <a:xfrm>
            <a:off x="655320" y="594720"/>
            <a:ext cx="105156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Arnstein’s ladder and principles</a:t>
            </a:r>
            <a:endParaRPr kumimoji="0" lang="en-US" sz="6000" i="0" u="none" strike="noStrike" kern="1200" cap="none" spc="0" normalizeH="0" baseline="0" noProof="0" dirty="0">
              <a:ln>
                <a:noFill/>
              </a:ln>
              <a:effectLst/>
              <a:uLnTx/>
              <a:uFillTx/>
              <a:latin typeface="+mj-lt"/>
              <a:ea typeface="+mn-ea"/>
              <a:cs typeface="+mn-cs"/>
            </a:endParaRPr>
          </a:p>
        </p:txBody>
      </p:sp>
      <p:graphicFrame>
        <p:nvGraphicFramePr>
          <p:cNvPr id="5" name="Content Placeholder 2">
            <a:extLst>
              <a:ext uri="{FF2B5EF4-FFF2-40B4-BE49-F238E27FC236}">
                <a16:creationId xmlns:a16="http://schemas.microsoft.com/office/drawing/2014/main" id="{9D1E2536-6E9E-414E-8B88-5759D0C4FDE2}"/>
              </a:ext>
            </a:extLst>
          </p:cNvPr>
          <p:cNvGraphicFramePr>
            <a:graphicFrameLocks noGrp="1"/>
          </p:cNvGraphicFramePr>
          <p:nvPr>
            <p:ph idx="1"/>
            <p:extLst>
              <p:ext uri="{D42A27DB-BD31-4B8C-83A1-F6EECF244321}">
                <p14:modId xmlns:p14="http://schemas.microsoft.com/office/powerpoint/2010/main" val="4053633524"/>
              </p:ext>
            </p:extLst>
          </p:nvPr>
        </p:nvGraphicFramePr>
        <p:xfrm>
          <a:off x="5910571" y="1610383"/>
          <a:ext cx="6248400" cy="5247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12B4-9BE7-4B0D-A940-B55EEC586761}"/>
              </a:ext>
            </a:extLst>
          </p:cNvPr>
          <p:cNvPicPr>
            <a:picLocks noChangeAspect="1"/>
          </p:cNvPicPr>
          <p:nvPr/>
        </p:nvPicPr>
        <p:blipFill rotWithShape="1">
          <a:blip r:embed="rId3">
            <a:extLst>
              <a:ext uri="{28A0092B-C50C-407E-A947-70E740481C1C}">
                <a14:useLocalDpi xmlns:a14="http://schemas.microsoft.com/office/drawing/2010/main" val="0"/>
              </a:ext>
            </a:extLst>
          </a:blip>
          <a:srcRect l="53611"/>
          <a:stretch/>
        </p:blipFill>
        <p:spPr>
          <a:xfrm>
            <a:off x="0" y="0"/>
            <a:ext cx="4772025" cy="6858000"/>
          </a:xfrm>
          <a:prstGeom prst="rect">
            <a:avLst/>
          </a:prstGeom>
        </p:spPr>
      </p:pic>
      <p:sp>
        <p:nvSpPr>
          <p:cNvPr id="8" name="Rectangle 7">
            <a:extLst>
              <a:ext uri="{FF2B5EF4-FFF2-40B4-BE49-F238E27FC236}">
                <a16:creationId xmlns:a16="http://schemas.microsoft.com/office/drawing/2014/main" id="{A0A5FB80-6276-4EB2-8897-F92FC76850E8}"/>
              </a:ext>
            </a:extLst>
          </p:cNvPr>
          <p:cNvSpPr/>
          <p:nvPr/>
        </p:nvSpPr>
        <p:spPr>
          <a:xfrm>
            <a:off x="655320" y="594720"/>
            <a:ext cx="10515600" cy="1015663"/>
          </a:xfrm>
          <a:prstGeom prst="rect">
            <a:avLst/>
          </a:prstGeom>
          <a:solidFill>
            <a:schemeClr val="bg1">
              <a:alpha val="7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Doing community engagement</a:t>
            </a:r>
            <a:endParaRPr kumimoji="0" lang="en-US" sz="6000" i="0" u="none" strike="noStrike" kern="1200" cap="none" spc="0" normalizeH="0" baseline="0" noProof="0" dirty="0">
              <a:ln>
                <a:noFill/>
              </a:ln>
              <a:effectLst/>
              <a:uLnTx/>
              <a:uFillTx/>
              <a:latin typeface="+mj-lt"/>
              <a:ea typeface="+mn-ea"/>
              <a:cs typeface="+mn-cs"/>
            </a:endParaRPr>
          </a:p>
        </p:txBody>
      </p:sp>
      <p:sp>
        <p:nvSpPr>
          <p:cNvPr id="5" name="Rectangle 4">
            <a:extLst>
              <a:ext uri="{FF2B5EF4-FFF2-40B4-BE49-F238E27FC236}">
                <a16:creationId xmlns:a16="http://schemas.microsoft.com/office/drawing/2014/main" id="{CA59D314-D6A4-4327-96E2-40DEDB9174B6}"/>
              </a:ext>
            </a:extLst>
          </p:cNvPr>
          <p:cNvSpPr/>
          <p:nvPr/>
        </p:nvSpPr>
        <p:spPr>
          <a:xfrm>
            <a:off x="5505450" y="1720567"/>
            <a:ext cx="6505318" cy="4401205"/>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Multiplicity of techniques for community engagement available</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What kind of method and when?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Depending on the objectives of CE plan</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Use a variety to accommodate</a:t>
            </a:r>
          </a:p>
          <a:p>
            <a:pPr marL="800100" marR="0" lvl="1"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à"/>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levels of interest </a:t>
            </a:r>
          </a:p>
          <a:p>
            <a:pPr marL="800100" marR="0" lvl="1"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à"/>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available time </a:t>
            </a:r>
          </a:p>
          <a:p>
            <a:pPr marL="800100" marR="0" lvl="1"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à"/>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preferred styles of receiving / giving information</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Individual vs. group basis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Spoken or written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B96B3-7CFA-44F1-A9E3-373C5E546E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50" y="117987"/>
            <a:ext cx="9235673" cy="7136656"/>
          </a:xfrm>
          <a:prstGeom prst="rect">
            <a:avLst/>
          </a:prstGeom>
        </p:spPr>
      </p:pic>
      <p:sp>
        <p:nvSpPr>
          <p:cNvPr id="2" name="Rectangle 1">
            <a:extLst>
              <a:ext uri="{FF2B5EF4-FFF2-40B4-BE49-F238E27FC236}">
                <a16:creationId xmlns:a16="http://schemas.microsoft.com/office/drawing/2014/main" id="{12D52AB5-6388-4A8A-9427-0DC671ED5939}"/>
              </a:ext>
            </a:extLst>
          </p:cNvPr>
          <p:cNvSpPr/>
          <p:nvPr/>
        </p:nvSpPr>
        <p:spPr>
          <a:xfrm>
            <a:off x="9736053" y="6216134"/>
            <a:ext cx="2224840" cy="369332"/>
          </a:xfrm>
          <a:prstGeom prst="rect">
            <a:avLst/>
          </a:prstGeom>
        </p:spPr>
        <p:txBody>
          <a:bodyPr wrap="none">
            <a:spAutoFit/>
          </a:bodyPr>
          <a:lstStyle/>
          <a:p>
            <a:r>
              <a:rPr lang="en-US" altLang="en-US" dirty="0">
                <a:solidFill>
                  <a:srgbClr val="1B1B1B"/>
                </a:solidFill>
                <a:hlinkClick r:id="rId3"/>
              </a:rPr>
              <a:t>http://www.iap2.org/</a:t>
            </a:r>
            <a:endParaRPr lang="en-US" altLang="en-US" dirty="0">
              <a:solidFill>
                <a:srgbClr val="1B1B1B"/>
              </a:solidFill>
            </a:endParaRPr>
          </a:p>
        </p:txBody>
      </p:sp>
    </p:spTree>
    <p:extLst>
      <p:ext uri="{BB962C8B-B14F-4D97-AF65-F5344CB8AC3E}">
        <p14:creationId xmlns:p14="http://schemas.microsoft.com/office/powerpoint/2010/main" val="461786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A5FB80-6276-4EB2-8897-F92FC76850E8}"/>
              </a:ext>
            </a:extLst>
          </p:cNvPr>
          <p:cNvSpPr/>
          <p:nvPr/>
        </p:nvSpPr>
        <p:spPr>
          <a:xfrm>
            <a:off x="655320" y="594720"/>
            <a:ext cx="105156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Methods: the usual suspects</a:t>
            </a:r>
            <a:endParaRPr kumimoji="0" lang="en-US" sz="6000" i="0" u="none" strike="noStrike" kern="1200" cap="none" spc="0" normalizeH="0" baseline="0" noProof="0" dirty="0">
              <a:ln>
                <a:noFill/>
              </a:ln>
              <a:effectLst/>
              <a:uLnTx/>
              <a:uFillTx/>
              <a:latin typeface="+mj-lt"/>
              <a:ea typeface="+mn-ea"/>
              <a:cs typeface="+mn-cs"/>
            </a:endParaRPr>
          </a:p>
        </p:txBody>
      </p:sp>
      <p:sp>
        <p:nvSpPr>
          <p:cNvPr id="5" name="Rectangle 4">
            <a:extLst>
              <a:ext uri="{FF2B5EF4-FFF2-40B4-BE49-F238E27FC236}">
                <a16:creationId xmlns:a16="http://schemas.microsoft.com/office/drawing/2014/main" id="{CA59D314-D6A4-4327-96E2-40DEDB9174B6}"/>
              </a:ext>
            </a:extLst>
          </p:cNvPr>
          <p:cNvSpPr/>
          <p:nvPr/>
        </p:nvSpPr>
        <p:spPr>
          <a:xfrm>
            <a:off x="4181280" y="1720567"/>
            <a:ext cx="7829488" cy="3600986"/>
          </a:xfrm>
          <a:prstGeom prst="rect">
            <a:avLst/>
          </a:prstGeom>
        </p:spPr>
        <p:txBody>
          <a:bodyPr wrap="square">
            <a:spAutoFit/>
          </a:bodyPr>
          <a:lstStyle/>
          <a:p>
            <a:pPr lvl="0">
              <a:spcBef>
                <a:spcPts val="600"/>
              </a:spcBef>
              <a:spcAft>
                <a:spcPts val="600"/>
              </a:spcAft>
              <a:defRPr/>
            </a:pPr>
            <a:r>
              <a:rPr lang="en-US" sz="2400" dirty="0">
                <a:solidFill>
                  <a:prstClr val="black"/>
                </a:solidFill>
              </a:rPr>
              <a:t>Flyers</a:t>
            </a:r>
          </a:p>
          <a:p>
            <a:pPr lvl="0">
              <a:spcBef>
                <a:spcPts val="600"/>
              </a:spcBef>
              <a:spcAft>
                <a:spcPts val="600"/>
              </a:spcAft>
              <a:defRPr/>
            </a:pPr>
            <a:r>
              <a:rPr lang="en-US" sz="2400" dirty="0">
                <a:solidFill>
                  <a:prstClr val="black"/>
                </a:solidFill>
              </a:rPr>
              <a:t>Public meetings</a:t>
            </a:r>
          </a:p>
          <a:p>
            <a:pPr lvl="0">
              <a:spcBef>
                <a:spcPts val="600"/>
              </a:spcBef>
              <a:spcAft>
                <a:spcPts val="600"/>
              </a:spcAft>
              <a:defRPr/>
            </a:pPr>
            <a:r>
              <a:rPr lang="en-US" sz="2400" dirty="0">
                <a:solidFill>
                  <a:prstClr val="black"/>
                </a:solidFill>
              </a:rPr>
              <a:t>Citizen juries</a:t>
            </a:r>
          </a:p>
          <a:p>
            <a:pPr lvl="0">
              <a:spcBef>
                <a:spcPts val="600"/>
              </a:spcBef>
              <a:spcAft>
                <a:spcPts val="600"/>
              </a:spcAft>
              <a:defRPr/>
            </a:pPr>
            <a:r>
              <a:rPr lang="en-US" sz="2400" dirty="0">
                <a:solidFill>
                  <a:prstClr val="black"/>
                </a:solidFill>
              </a:rPr>
              <a:t>Focus groups</a:t>
            </a:r>
          </a:p>
          <a:p>
            <a:pPr lvl="0">
              <a:spcBef>
                <a:spcPts val="600"/>
              </a:spcBef>
              <a:spcAft>
                <a:spcPts val="600"/>
              </a:spcAft>
              <a:defRPr/>
            </a:pPr>
            <a:r>
              <a:rPr lang="en-US" sz="2400" dirty="0">
                <a:solidFill>
                  <a:prstClr val="black"/>
                </a:solidFill>
              </a:rPr>
              <a:t>Interviews</a:t>
            </a:r>
          </a:p>
          <a:p>
            <a:pPr lvl="0">
              <a:spcBef>
                <a:spcPts val="600"/>
              </a:spcBef>
              <a:spcAft>
                <a:spcPts val="600"/>
              </a:spcAft>
              <a:defRPr/>
            </a:pPr>
            <a:r>
              <a:rPr lang="en-US" sz="2400" dirty="0">
                <a:solidFill>
                  <a:prstClr val="black"/>
                </a:solidFill>
              </a:rPr>
              <a:t>Phone calls</a:t>
            </a:r>
          </a:p>
          <a:p>
            <a:pPr lvl="0">
              <a:spcBef>
                <a:spcPts val="600"/>
              </a:spcBef>
              <a:spcAft>
                <a:spcPts val="600"/>
              </a:spcAft>
              <a:defRPr/>
            </a:pPr>
            <a:r>
              <a:rPr lang="en-US" sz="2400" dirty="0">
                <a:solidFill>
                  <a:prstClr val="black"/>
                </a:solidFill>
              </a:rPr>
              <a:t>Facebook/twitter</a:t>
            </a:r>
          </a:p>
        </p:txBody>
      </p:sp>
      <p:pic>
        <p:nvPicPr>
          <p:cNvPr id="6" name="Picture 6">
            <a:extLst>
              <a:ext uri="{FF2B5EF4-FFF2-40B4-BE49-F238E27FC236}">
                <a16:creationId xmlns:a16="http://schemas.microsoft.com/office/drawing/2014/main" id="{517ACB60-FC10-4578-8F95-93414159DE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868" y="2137733"/>
            <a:ext cx="2347832" cy="3039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76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DAD837-A8C0-45B0-8EAE-1EE286C6F23F}"/>
              </a:ext>
            </a:extLst>
          </p:cNvPr>
          <p:cNvSpPr/>
          <p:nvPr/>
        </p:nvSpPr>
        <p:spPr>
          <a:xfrm>
            <a:off x="757988" y="0"/>
            <a:ext cx="7765765" cy="1015663"/>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Citizen jury</a:t>
            </a:r>
            <a:endParaRPr kumimoji="0" lang="en-US" sz="6000" i="0" u="none" strike="noStrike" kern="1200" cap="none" spc="0" normalizeH="0" baseline="0" noProof="0" dirty="0">
              <a:ln>
                <a:noFill/>
              </a:ln>
              <a:effectLst/>
              <a:uLnTx/>
              <a:uFillTx/>
              <a:latin typeface="+mj-lt"/>
              <a:ea typeface="+mn-ea"/>
              <a:cs typeface="+mn-cs"/>
            </a:endParaRPr>
          </a:p>
        </p:txBody>
      </p:sp>
      <p:pic>
        <p:nvPicPr>
          <p:cNvPr id="2" name="Online Media 1">
            <a:hlinkClick r:id="" action="ppaction://media"/>
            <a:extLst>
              <a:ext uri="{FF2B5EF4-FFF2-40B4-BE49-F238E27FC236}">
                <a16:creationId xmlns:a16="http://schemas.microsoft.com/office/drawing/2014/main" id="{831CEA65-B6BC-41A8-97FF-F4C9163F4E20}"/>
              </a:ext>
            </a:extLst>
          </p:cNvPr>
          <p:cNvPicPr>
            <a:picLocks noRot="1" noChangeAspect="1"/>
          </p:cNvPicPr>
          <p:nvPr>
            <a:videoFile r:link="rId1"/>
          </p:nvPr>
        </p:nvPicPr>
        <p:blipFill>
          <a:blip r:embed="rId4"/>
          <a:stretch>
            <a:fillRect/>
          </a:stretch>
        </p:blipFill>
        <p:spPr>
          <a:xfrm>
            <a:off x="1560254" y="1252788"/>
            <a:ext cx="9071491" cy="5102714"/>
          </a:xfrm>
          <a:prstGeom prst="rect">
            <a:avLst/>
          </a:prstGeom>
        </p:spPr>
      </p:pic>
      <p:sp>
        <p:nvSpPr>
          <p:cNvPr id="3" name="Rectangle 2">
            <a:extLst>
              <a:ext uri="{FF2B5EF4-FFF2-40B4-BE49-F238E27FC236}">
                <a16:creationId xmlns:a16="http://schemas.microsoft.com/office/drawing/2014/main" id="{C0759BE5-68EC-45DF-9D9E-E440673750B1}"/>
              </a:ext>
            </a:extLst>
          </p:cNvPr>
          <p:cNvSpPr/>
          <p:nvPr/>
        </p:nvSpPr>
        <p:spPr>
          <a:xfrm>
            <a:off x="4463702" y="6355502"/>
            <a:ext cx="3105337" cy="646331"/>
          </a:xfrm>
          <a:prstGeom prst="rect">
            <a:avLst/>
          </a:prstGeom>
        </p:spPr>
        <p:txBody>
          <a:bodyPr wrap="none">
            <a:spAutoFit/>
          </a:bodyPr>
          <a:lstStyle/>
          <a:p>
            <a:r>
              <a:rPr lang="en-AU" dirty="0">
                <a:hlinkClick r:id="rId5"/>
              </a:rPr>
              <a:t>https://youtu.be/1rjvGMzCKn8</a:t>
            </a:r>
            <a:endParaRPr lang="en-AU" dirty="0"/>
          </a:p>
          <a:p>
            <a:endParaRPr lang="en-AU" dirty="0"/>
          </a:p>
        </p:txBody>
      </p:sp>
    </p:spTree>
    <p:extLst>
      <p:ext uri="{BB962C8B-B14F-4D97-AF65-F5344CB8AC3E}">
        <p14:creationId xmlns:p14="http://schemas.microsoft.com/office/powerpoint/2010/main" val="84582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A17DD3-57FE-4319-B56A-082E7A642E7C}"/>
              </a:ext>
            </a:extLst>
          </p:cNvPr>
          <p:cNvSpPr/>
          <p:nvPr/>
        </p:nvSpPr>
        <p:spPr>
          <a:xfrm>
            <a:off x="636529" y="17757"/>
            <a:ext cx="3248025" cy="2713472"/>
          </a:xfrm>
          <a:prstGeom prst="rect">
            <a:avLst/>
          </a:prstGeom>
          <a:solidFill>
            <a:srgbClr val="404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82BF2F16-CE9C-45AE-AAB3-DB4AB84B500A}"/>
              </a:ext>
            </a:extLst>
          </p:cNvPr>
          <p:cNvSpPr/>
          <p:nvPr/>
        </p:nvSpPr>
        <p:spPr>
          <a:xfrm rot="10800000" flipV="1">
            <a:off x="638176" y="2482643"/>
            <a:ext cx="3246378" cy="4588436"/>
          </a:xfrm>
          <a:prstGeom prst="rect">
            <a:avLst/>
          </a:prstGeom>
          <a:solidFill>
            <a:srgbClr val="FFD300"/>
          </a:solidFill>
        </p:spPr>
        <p:txBody>
          <a:bodyPr wrap="square">
            <a:spAutoFit/>
          </a:bodyPr>
          <a:lstStyle/>
          <a:p>
            <a:pPr marL="285750" indent="-285750">
              <a:spcBef>
                <a:spcPts val="488"/>
              </a:spcBef>
              <a:spcAft>
                <a:spcPts val="488"/>
              </a:spcAft>
              <a:buFont typeface="Arial" panose="020B0604020202020204" pitchFamily="34" charset="0"/>
              <a:buChar char="•"/>
            </a:pPr>
            <a:r>
              <a:rPr lang="en-AU" dirty="0"/>
              <a:t>A quote first introduced in People in Place Module</a:t>
            </a:r>
          </a:p>
          <a:p>
            <a:pPr algn="ctr"/>
            <a:r>
              <a:rPr lang="en-US" b="1" dirty="0"/>
              <a:t>It is a process… </a:t>
            </a:r>
            <a:br>
              <a:rPr lang="en-US" dirty="0"/>
            </a:br>
            <a:r>
              <a:rPr lang="en-US" dirty="0"/>
              <a:t> “We can enjoy a place, but only by taking part in its processes can we meaningfully connect to it” (Day 2012)</a:t>
            </a:r>
          </a:p>
          <a:p>
            <a:pPr algn="ctr"/>
            <a:endParaRPr lang="en-US" dirty="0"/>
          </a:p>
          <a:p>
            <a:r>
              <a:rPr lang="en-AU" b="1" dirty="0"/>
              <a:t>Community engagement is a critical component to the development of sense of place. </a:t>
            </a:r>
          </a:p>
          <a:p>
            <a:pPr marL="285750" indent="-285750">
              <a:buFont typeface="Arial" panose="020B0604020202020204" pitchFamily="34" charset="0"/>
              <a:buChar char="•"/>
            </a:pPr>
            <a:r>
              <a:rPr lang="en-US" dirty="0"/>
              <a:t>Placemaking is:</a:t>
            </a:r>
          </a:p>
          <a:p>
            <a:pPr marL="800100" lvl="1" indent="-342900">
              <a:buFont typeface="+mj-lt"/>
              <a:buAutoNum type="arabicPeriod"/>
            </a:pPr>
            <a:r>
              <a:rPr lang="en-AU" dirty="0"/>
              <a:t>Participatory</a:t>
            </a:r>
          </a:p>
          <a:p>
            <a:pPr marL="800100" lvl="1" indent="-342900">
              <a:buFont typeface="+mj-lt"/>
              <a:buAutoNum type="arabicPeriod"/>
            </a:pPr>
            <a:r>
              <a:rPr lang="en-AU" dirty="0"/>
              <a:t>A form of engagement in itself</a:t>
            </a:r>
          </a:p>
          <a:p>
            <a:pPr marL="800100" lvl="1" indent="-342900">
              <a:buFont typeface="+mj-lt"/>
              <a:buAutoNum type="arabicPeriod"/>
            </a:pPr>
            <a:endParaRPr lang="en-AU" dirty="0"/>
          </a:p>
        </p:txBody>
      </p:sp>
      <p:sp>
        <p:nvSpPr>
          <p:cNvPr id="3" name="Title 2">
            <a:extLst>
              <a:ext uri="{FF2B5EF4-FFF2-40B4-BE49-F238E27FC236}">
                <a16:creationId xmlns:a16="http://schemas.microsoft.com/office/drawing/2014/main" id="{C86EC6B5-B9D5-4C63-9E10-82BE9A51ED1D}"/>
              </a:ext>
            </a:extLst>
          </p:cNvPr>
          <p:cNvSpPr>
            <a:spLocks noGrp="1"/>
          </p:cNvSpPr>
          <p:nvPr>
            <p:ph type="title"/>
          </p:nvPr>
        </p:nvSpPr>
        <p:spPr>
          <a:xfrm>
            <a:off x="636529" y="171162"/>
            <a:ext cx="3248025" cy="2371148"/>
          </a:xfrm>
          <a:prstGeom prst="ellipse">
            <a:avLst/>
          </a:prstGeom>
        </p:spPr>
        <p:txBody>
          <a:bodyPr vert="horz" lIns="91440" tIns="45720" rIns="91440" bIns="45720" rtlCol="0" anchor="ctr">
            <a:noAutofit/>
          </a:bodyPr>
          <a:lstStyle/>
          <a:p>
            <a:r>
              <a:rPr lang="en-US" sz="2400" b="1" i="1" kern="1200" dirty="0">
                <a:solidFill>
                  <a:srgbClr val="FFFFFF"/>
                </a:solidFill>
                <a:latin typeface="+mj-lt"/>
                <a:ea typeface="+mj-ea"/>
                <a:cs typeface="+mj-cs"/>
              </a:rPr>
              <a:t>Context: </a:t>
            </a:r>
            <a:br>
              <a:rPr lang="en-US" sz="2400" b="1" i="1" kern="1200" dirty="0">
                <a:solidFill>
                  <a:srgbClr val="FFFFFF"/>
                </a:solidFill>
                <a:latin typeface="+mj-lt"/>
                <a:ea typeface="+mj-ea"/>
                <a:cs typeface="+mj-cs"/>
              </a:rPr>
            </a:br>
            <a:r>
              <a:rPr lang="en-US" sz="2400" b="1" i="1" kern="1200" dirty="0">
                <a:solidFill>
                  <a:srgbClr val="FFFFFF"/>
                </a:solidFill>
                <a:latin typeface="+mj-lt"/>
                <a:ea typeface="+mj-ea"/>
                <a:cs typeface="+mj-cs"/>
              </a:rPr>
              <a:t>Where does community engagement fits in placemaking</a:t>
            </a:r>
          </a:p>
        </p:txBody>
      </p:sp>
      <p:pic>
        <p:nvPicPr>
          <p:cNvPr id="4" name="Picture 3">
            <a:extLst>
              <a:ext uri="{FF2B5EF4-FFF2-40B4-BE49-F238E27FC236}">
                <a16:creationId xmlns:a16="http://schemas.microsoft.com/office/drawing/2014/main" id="{B1F550EC-BBD4-CE44-B6E0-181C0FED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748" y="1143539"/>
            <a:ext cx="7458887" cy="4980535"/>
          </a:xfrm>
          <a:prstGeom prst="rect">
            <a:avLst/>
          </a:prstGeom>
        </p:spPr>
      </p:pic>
      <p:sp>
        <p:nvSpPr>
          <p:cNvPr id="2" name="TextBox 1">
            <a:extLst>
              <a:ext uri="{FF2B5EF4-FFF2-40B4-BE49-F238E27FC236}">
                <a16:creationId xmlns:a16="http://schemas.microsoft.com/office/drawing/2014/main" id="{C6B1F9AD-970F-4FBB-8F70-B6179B53B62B}"/>
              </a:ext>
            </a:extLst>
          </p:cNvPr>
          <p:cNvSpPr txBox="1"/>
          <p:nvPr/>
        </p:nvSpPr>
        <p:spPr>
          <a:xfrm>
            <a:off x="336884" y="6124074"/>
            <a:ext cx="184731" cy="369332"/>
          </a:xfrm>
          <a:prstGeom prst="rect">
            <a:avLst/>
          </a:prstGeom>
          <a:noFill/>
        </p:spPr>
        <p:txBody>
          <a:bodyPr wrap="none" rtlCol="0">
            <a:spAutoFit/>
          </a:bodyPr>
          <a:lstStyle/>
          <a:p>
            <a:endParaRPr lang="en-AU" dirty="0"/>
          </a:p>
        </p:txBody>
      </p:sp>
      <p:sp>
        <p:nvSpPr>
          <p:cNvPr id="8" name="TextBox 7">
            <a:extLst>
              <a:ext uri="{FF2B5EF4-FFF2-40B4-BE49-F238E27FC236}">
                <a16:creationId xmlns:a16="http://schemas.microsoft.com/office/drawing/2014/main" id="{21B15526-0D69-45DA-8DC0-BDBD6AD2ABF4}"/>
              </a:ext>
            </a:extLst>
          </p:cNvPr>
          <p:cNvSpPr txBox="1"/>
          <p:nvPr/>
        </p:nvSpPr>
        <p:spPr>
          <a:xfrm>
            <a:off x="9652904" y="5754742"/>
            <a:ext cx="2059731" cy="369332"/>
          </a:xfrm>
          <a:prstGeom prst="rect">
            <a:avLst/>
          </a:prstGeom>
          <a:noFill/>
        </p:spPr>
        <p:txBody>
          <a:bodyPr wrap="none" rtlCol="0">
            <a:spAutoFit/>
          </a:bodyPr>
          <a:lstStyle/>
          <a:p>
            <a:r>
              <a:rPr lang="en-AU" b="1" dirty="0"/>
              <a:t>PlaceAgency, 2018. </a:t>
            </a:r>
          </a:p>
        </p:txBody>
      </p:sp>
    </p:spTree>
    <p:extLst>
      <p:ext uri="{BB962C8B-B14F-4D97-AF65-F5344CB8AC3E}">
        <p14:creationId xmlns:p14="http://schemas.microsoft.com/office/powerpoint/2010/main" val="369454761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A5FB80-6276-4EB2-8897-F92FC76850E8}"/>
              </a:ext>
            </a:extLst>
          </p:cNvPr>
          <p:cNvSpPr/>
          <p:nvPr/>
        </p:nvSpPr>
        <p:spPr>
          <a:xfrm>
            <a:off x="655320" y="594720"/>
            <a:ext cx="105156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Methods: the not so usual suspects</a:t>
            </a:r>
            <a:endParaRPr kumimoji="0" lang="en-US" sz="6000" i="0" u="none" strike="noStrike" kern="1200" cap="none" spc="0" normalizeH="0" baseline="0" noProof="0" dirty="0">
              <a:ln>
                <a:noFill/>
              </a:ln>
              <a:effectLst/>
              <a:uLnTx/>
              <a:uFillTx/>
              <a:latin typeface="+mj-lt"/>
              <a:ea typeface="+mn-ea"/>
              <a:cs typeface="+mn-cs"/>
            </a:endParaRPr>
          </a:p>
        </p:txBody>
      </p:sp>
    </p:spTree>
    <p:extLst>
      <p:ext uri="{BB962C8B-B14F-4D97-AF65-F5344CB8AC3E}">
        <p14:creationId xmlns:p14="http://schemas.microsoft.com/office/powerpoint/2010/main" val="12477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A5FB80-6276-4EB2-8897-F92FC76850E8}"/>
              </a:ext>
            </a:extLst>
          </p:cNvPr>
          <p:cNvSpPr/>
          <p:nvPr/>
        </p:nvSpPr>
        <p:spPr>
          <a:xfrm>
            <a:off x="655320" y="594720"/>
            <a:ext cx="105156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Getting to know your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latin typeface="+mj-lt"/>
              </a:rPr>
              <a:t>(interactive demographic survey)</a:t>
            </a:r>
            <a:endParaRPr kumimoji="0" lang="en-US" sz="2000" i="0" u="none" strike="noStrike" kern="1200" cap="none" spc="0" normalizeH="0" baseline="0" noProof="0" dirty="0">
              <a:ln>
                <a:noFill/>
              </a:ln>
              <a:effectLst/>
              <a:uLnTx/>
              <a:uFillTx/>
              <a:latin typeface="+mj-lt"/>
              <a:ea typeface="+mn-ea"/>
              <a:cs typeface="+mn-cs"/>
            </a:endParaRPr>
          </a:p>
        </p:txBody>
      </p:sp>
      <p:pic>
        <p:nvPicPr>
          <p:cNvPr id="3" name="Picture 2">
            <a:extLst>
              <a:ext uri="{FF2B5EF4-FFF2-40B4-BE49-F238E27FC236}">
                <a16:creationId xmlns:a16="http://schemas.microsoft.com/office/drawing/2014/main" id="{3A42BAA9-55F1-450D-957D-10E5A1341D22}"/>
              </a:ext>
            </a:extLst>
          </p:cNvPr>
          <p:cNvPicPr>
            <a:picLocks noChangeAspect="1"/>
          </p:cNvPicPr>
          <p:nvPr/>
        </p:nvPicPr>
        <p:blipFill rotWithShape="1">
          <a:blip r:embed="rId3">
            <a:extLst>
              <a:ext uri="{28A0092B-C50C-407E-A947-70E740481C1C}">
                <a14:useLocalDpi xmlns:a14="http://schemas.microsoft.com/office/drawing/2010/main" val="0"/>
              </a:ext>
            </a:extLst>
          </a:blip>
          <a:srcRect t="25555" b="21905"/>
          <a:stretch/>
        </p:blipFill>
        <p:spPr>
          <a:xfrm>
            <a:off x="655320" y="2053405"/>
            <a:ext cx="11226043" cy="4423595"/>
          </a:xfrm>
          <a:prstGeom prst="rect">
            <a:avLst/>
          </a:prstGeom>
        </p:spPr>
      </p:pic>
      <p:sp>
        <p:nvSpPr>
          <p:cNvPr id="9" name="TextBox 8">
            <a:extLst>
              <a:ext uri="{FF2B5EF4-FFF2-40B4-BE49-F238E27FC236}">
                <a16:creationId xmlns:a16="http://schemas.microsoft.com/office/drawing/2014/main" id="{810E4606-8EBB-4BA3-908F-2C5A1F61A2E3}"/>
              </a:ext>
            </a:extLst>
          </p:cNvPr>
          <p:cNvSpPr txBox="1"/>
          <p:nvPr/>
        </p:nvSpPr>
        <p:spPr>
          <a:xfrm>
            <a:off x="6673206" y="6427580"/>
            <a:ext cx="5208157" cy="369332"/>
          </a:xfrm>
          <a:prstGeom prst="rect">
            <a:avLst/>
          </a:prstGeom>
          <a:noFill/>
        </p:spPr>
        <p:txBody>
          <a:bodyPr wrap="none" rtlCol="0">
            <a:spAutoFit/>
          </a:bodyPr>
          <a:lstStyle/>
          <a:p>
            <a:r>
              <a:rPr lang="en-AU" b="1" dirty="0"/>
              <a:t>@ Creating Capacity for CoLocal, PlaceAgency, 2019. </a:t>
            </a:r>
          </a:p>
        </p:txBody>
      </p:sp>
    </p:spTree>
    <p:extLst>
      <p:ext uri="{BB962C8B-B14F-4D97-AF65-F5344CB8AC3E}">
        <p14:creationId xmlns:p14="http://schemas.microsoft.com/office/powerpoint/2010/main" val="19184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54A57-8B2F-4FFD-99C6-93411653E68D}"/>
              </a:ext>
            </a:extLst>
          </p:cNvPr>
          <p:cNvPicPr>
            <a:picLocks noChangeAspect="1"/>
          </p:cNvPicPr>
          <p:nvPr/>
        </p:nvPicPr>
        <p:blipFill rotWithShape="1">
          <a:blip r:embed="rId3"/>
          <a:srcRect l="30000" t="13111" r="31625" b="10222"/>
          <a:stretch/>
        </p:blipFill>
        <p:spPr>
          <a:xfrm>
            <a:off x="5068294" y="0"/>
            <a:ext cx="6102626" cy="6858000"/>
          </a:xfrm>
          <a:prstGeom prst="rect">
            <a:avLst/>
          </a:prstGeom>
        </p:spPr>
      </p:pic>
      <p:sp>
        <p:nvSpPr>
          <p:cNvPr id="5" name="Rectangle 4">
            <a:extLst>
              <a:ext uri="{FF2B5EF4-FFF2-40B4-BE49-F238E27FC236}">
                <a16:creationId xmlns:a16="http://schemas.microsoft.com/office/drawing/2014/main" id="{7C9461A4-B901-46D0-8840-FFB029DD2261}"/>
              </a:ext>
            </a:extLst>
          </p:cNvPr>
          <p:cNvSpPr/>
          <p:nvPr/>
        </p:nvSpPr>
        <p:spPr>
          <a:xfrm>
            <a:off x="152400" y="6550223"/>
            <a:ext cx="740664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file:///C:/Users/imateo/Downloads/Streets_for_People_Final_Report_(A4752064).pdf</a:t>
            </a:r>
          </a:p>
        </p:txBody>
      </p:sp>
      <p:sp>
        <p:nvSpPr>
          <p:cNvPr id="6" name="Rectangle 5">
            <a:extLst>
              <a:ext uri="{FF2B5EF4-FFF2-40B4-BE49-F238E27FC236}">
                <a16:creationId xmlns:a16="http://schemas.microsoft.com/office/drawing/2014/main" id="{914C4D0E-0EFB-4AB5-A0A9-A74331968AA0}"/>
              </a:ext>
            </a:extLst>
          </p:cNvPr>
          <p:cNvSpPr/>
          <p:nvPr/>
        </p:nvSpPr>
        <p:spPr>
          <a:xfrm>
            <a:off x="655320" y="594720"/>
            <a:ext cx="105156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i="0" u="none" strike="noStrike" kern="1200" cap="none" spc="0" normalizeH="0" baseline="0" noProof="0" dirty="0">
                <a:ln>
                  <a:noFill/>
                </a:ln>
                <a:effectLst/>
                <a:uLnTx/>
                <a:uFillTx/>
                <a:latin typeface="+mj-lt"/>
                <a:ea typeface="+mn-ea"/>
                <a:cs typeface="+mn-cs"/>
              </a:rPr>
              <a:t>Mapping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i="0" u="none" strike="noStrike" kern="1200" cap="none" spc="0" normalizeH="0" baseline="0" noProof="0" dirty="0">
                <a:ln>
                  <a:noFill/>
                </a:ln>
                <a:effectLst/>
                <a:uLnTx/>
                <a:uFillTx/>
                <a:latin typeface="+mj-lt"/>
                <a:ea typeface="+mn-ea"/>
                <a:cs typeface="+mn-cs"/>
              </a:rPr>
              <a:t>(for feedback)</a:t>
            </a:r>
            <a:endParaRPr kumimoji="0" lang="en-US" sz="4800" i="0" u="none" strike="noStrike" kern="1200" cap="none" spc="0" normalizeH="0" baseline="0" noProof="0" dirty="0">
              <a:ln>
                <a:noFill/>
              </a:ln>
              <a:effectLst/>
              <a:uLnTx/>
              <a:uFillTx/>
              <a:latin typeface="+mj-lt"/>
              <a:ea typeface="+mn-ea"/>
              <a:cs typeface="+mn-cs"/>
            </a:endParaRPr>
          </a:p>
        </p:txBody>
      </p:sp>
      <p:sp>
        <p:nvSpPr>
          <p:cNvPr id="7" name="Rectangle 6">
            <a:extLst>
              <a:ext uri="{FF2B5EF4-FFF2-40B4-BE49-F238E27FC236}">
                <a16:creationId xmlns:a16="http://schemas.microsoft.com/office/drawing/2014/main" id="{C7AB7EAB-257C-44BA-81C1-819E10BE7F65}"/>
              </a:ext>
            </a:extLst>
          </p:cNvPr>
          <p:cNvSpPr/>
          <p:nvPr/>
        </p:nvSpPr>
        <p:spPr>
          <a:xfrm>
            <a:off x="655320" y="2644170"/>
            <a:ext cx="4267200" cy="1569660"/>
          </a:xfrm>
          <a:prstGeom prst="rect">
            <a:avLst/>
          </a:prstGeom>
        </p:spPr>
        <p:txBody>
          <a:bodyPr wrap="square">
            <a:spAutoFit/>
          </a:bodyPr>
          <a:lstStyle/>
          <a:p>
            <a:pPr marR="0" lvl="0" algn="l" defTabSz="914400" rtl="0" eaLnBrk="1" fontAlgn="auto" latinLnBrk="0" hangingPunct="1">
              <a:lnSpc>
                <a:spcPct val="100000"/>
              </a:lnSpc>
              <a:spcBef>
                <a:spcPts val="600"/>
              </a:spcBef>
              <a:spcAft>
                <a:spcPts val="600"/>
              </a:spcAft>
              <a:buClrTx/>
              <a:buSzTx/>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Use of maps, map overlay, community members provided their feedback to the Streets for People planning at Darebin</a:t>
            </a:r>
          </a:p>
        </p:txBody>
      </p:sp>
    </p:spTree>
    <p:extLst>
      <p:ext uri="{BB962C8B-B14F-4D97-AF65-F5344CB8AC3E}">
        <p14:creationId xmlns:p14="http://schemas.microsoft.com/office/powerpoint/2010/main" val="140439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C22F9-2C24-456D-9CEE-A3031F40BCA5}"/>
              </a:ext>
            </a:extLst>
          </p:cNvPr>
          <p:cNvPicPr>
            <a:picLocks noChangeAspect="1"/>
          </p:cNvPicPr>
          <p:nvPr/>
        </p:nvPicPr>
        <p:blipFill>
          <a:blip r:embed="rId3"/>
          <a:stretch>
            <a:fillRect/>
          </a:stretch>
        </p:blipFill>
        <p:spPr>
          <a:xfrm>
            <a:off x="5400675" y="1825625"/>
            <a:ext cx="5953125" cy="4210050"/>
          </a:xfrm>
          <a:prstGeom prst="rect">
            <a:avLst/>
          </a:prstGeom>
        </p:spPr>
      </p:pic>
      <p:sp>
        <p:nvSpPr>
          <p:cNvPr id="13" name="Rectangle 12">
            <a:extLst>
              <a:ext uri="{FF2B5EF4-FFF2-40B4-BE49-F238E27FC236}">
                <a16:creationId xmlns:a16="http://schemas.microsoft.com/office/drawing/2014/main" id="{A0A7C84C-A74C-424A-BB21-8675D079622B}"/>
              </a:ext>
            </a:extLst>
          </p:cNvPr>
          <p:cNvSpPr/>
          <p:nvPr/>
        </p:nvSpPr>
        <p:spPr>
          <a:xfrm>
            <a:off x="655320" y="594720"/>
            <a:ext cx="105156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i="0" u="none" strike="noStrike" kern="1200" cap="none" spc="0" normalizeH="0" baseline="0" noProof="0" dirty="0">
                <a:ln>
                  <a:noFill/>
                </a:ln>
                <a:effectLst/>
                <a:uLnTx/>
                <a:uFillTx/>
                <a:latin typeface="+mj-lt"/>
                <a:ea typeface="+mn-ea"/>
                <a:cs typeface="+mn-cs"/>
              </a:rPr>
              <a:t>Mapping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i="0" u="none" strike="noStrike" kern="1200" cap="none" spc="0" normalizeH="0" baseline="0" noProof="0" dirty="0">
                <a:ln>
                  <a:noFill/>
                </a:ln>
                <a:effectLst/>
                <a:uLnTx/>
                <a:uFillTx/>
                <a:latin typeface="+mj-lt"/>
                <a:ea typeface="+mn-ea"/>
                <a:cs typeface="+mn-cs"/>
              </a:rPr>
              <a:t>(to find valued places)</a:t>
            </a:r>
            <a:endParaRPr kumimoji="0" lang="en-US" sz="4800" i="0" u="none" strike="noStrike" kern="1200" cap="none" spc="0" normalizeH="0" baseline="0" noProof="0" dirty="0">
              <a:ln>
                <a:noFill/>
              </a:ln>
              <a:effectLst/>
              <a:uLnTx/>
              <a:uFillTx/>
              <a:latin typeface="+mj-lt"/>
              <a:ea typeface="+mn-ea"/>
              <a:cs typeface="+mn-cs"/>
            </a:endParaRPr>
          </a:p>
        </p:txBody>
      </p:sp>
      <p:sp>
        <p:nvSpPr>
          <p:cNvPr id="14" name="Rectangle 13">
            <a:extLst>
              <a:ext uri="{FF2B5EF4-FFF2-40B4-BE49-F238E27FC236}">
                <a16:creationId xmlns:a16="http://schemas.microsoft.com/office/drawing/2014/main" id="{A4B0AD72-5FA8-447A-9B08-1C30358F5612}"/>
              </a:ext>
            </a:extLst>
          </p:cNvPr>
          <p:cNvSpPr/>
          <p:nvPr/>
        </p:nvSpPr>
        <p:spPr>
          <a:xfrm>
            <a:off x="655320" y="2644170"/>
            <a:ext cx="4267200" cy="1569660"/>
          </a:xfrm>
          <a:prstGeom prst="rect">
            <a:avLst/>
          </a:prstGeom>
        </p:spPr>
        <p:txBody>
          <a:bodyPr wrap="square">
            <a:spAutoFit/>
          </a:bodyPr>
          <a:lstStyle/>
          <a:p>
            <a:pPr marR="0" lvl="0" algn="l" defTabSz="914400" rtl="0" eaLnBrk="1" fontAlgn="auto" latinLnBrk="0" hangingPunct="1">
              <a:lnSpc>
                <a:spcPct val="100000"/>
              </a:lnSpc>
              <a:spcBef>
                <a:spcPts val="600"/>
              </a:spcBef>
              <a:spcAft>
                <a:spcPts val="600"/>
              </a:spcAft>
              <a:buClrTx/>
              <a:buSzTx/>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Use of maps as conversation trigger to find areas that are loved/unloved in your site and why. </a:t>
            </a:r>
          </a:p>
        </p:txBody>
      </p:sp>
      <p:sp>
        <p:nvSpPr>
          <p:cNvPr id="15" name="TextBox 14">
            <a:extLst>
              <a:ext uri="{FF2B5EF4-FFF2-40B4-BE49-F238E27FC236}">
                <a16:creationId xmlns:a16="http://schemas.microsoft.com/office/drawing/2014/main" id="{72EC10A4-C30C-46C7-B1B1-F59407456B24}"/>
              </a:ext>
            </a:extLst>
          </p:cNvPr>
          <p:cNvSpPr txBox="1"/>
          <p:nvPr/>
        </p:nvSpPr>
        <p:spPr>
          <a:xfrm>
            <a:off x="6014390" y="6039669"/>
            <a:ext cx="5339410" cy="646331"/>
          </a:xfrm>
          <a:prstGeom prst="rect">
            <a:avLst/>
          </a:prstGeom>
          <a:noFill/>
        </p:spPr>
        <p:txBody>
          <a:bodyPr wrap="none" rtlCol="0">
            <a:spAutoFit/>
          </a:bodyPr>
          <a:lstStyle/>
          <a:p>
            <a:r>
              <a:rPr lang="en-US" dirty="0"/>
              <a:t>Image by Juan Planells, Anlin He &amp; Disha Chandanshive</a:t>
            </a:r>
            <a:endParaRPr lang="en-AU" dirty="0"/>
          </a:p>
          <a:p>
            <a:r>
              <a:rPr lang="en-AU" b="1" dirty="0"/>
              <a:t>@ Creating Capacity for CoLocal, PlaceAgency, 2019. </a:t>
            </a:r>
          </a:p>
        </p:txBody>
      </p:sp>
    </p:spTree>
    <p:extLst>
      <p:ext uri="{BB962C8B-B14F-4D97-AF65-F5344CB8AC3E}">
        <p14:creationId xmlns:p14="http://schemas.microsoft.com/office/powerpoint/2010/main" val="833763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5C32-EC73-40E1-90C4-291BF09A57C7}"/>
              </a:ext>
            </a:extLst>
          </p:cNvPr>
          <p:cNvSpPr>
            <a:spLocks noGrp="1"/>
          </p:cNvSpPr>
          <p:nvPr>
            <p:ph type="title"/>
          </p:nvPr>
        </p:nvSpPr>
        <p:spPr/>
        <p:txBody>
          <a:bodyPr/>
          <a:lstStyle/>
          <a:p>
            <a:r>
              <a:rPr lang="en-AU" dirty="0"/>
              <a:t>Hosting a conversation</a:t>
            </a:r>
          </a:p>
        </p:txBody>
      </p:sp>
      <p:pic>
        <p:nvPicPr>
          <p:cNvPr id="5" name="Content Placeholder 4">
            <a:extLst>
              <a:ext uri="{FF2B5EF4-FFF2-40B4-BE49-F238E27FC236}">
                <a16:creationId xmlns:a16="http://schemas.microsoft.com/office/drawing/2014/main" id="{20FE4877-DFCC-4FD3-9FA7-C6E97C6089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a:prstGeom prst="rect">
            <a:avLst/>
          </a:prstGeom>
        </p:spPr>
      </p:pic>
      <p:sp>
        <p:nvSpPr>
          <p:cNvPr id="4" name="TextBox 3">
            <a:extLst>
              <a:ext uri="{FF2B5EF4-FFF2-40B4-BE49-F238E27FC236}">
                <a16:creationId xmlns:a16="http://schemas.microsoft.com/office/drawing/2014/main" id="{D0CE4A6C-066B-4853-899C-B04EA1503675}"/>
              </a:ext>
            </a:extLst>
          </p:cNvPr>
          <p:cNvSpPr txBox="1"/>
          <p:nvPr/>
        </p:nvSpPr>
        <p:spPr>
          <a:xfrm>
            <a:off x="8183787" y="6356567"/>
            <a:ext cx="4008213" cy="369332"/>
          </a:xfrm>
          <a:prstGeom prst="rect">
            <a:avLst/>
          </a:prstGeom>
          <a:noFill/>
        </p:spPr>
        <p:txBody>
          <a:bodyPr wrap="none" rtlCol="0">
            <a:spAutoFit/>
          </a:bodyPr>
          <a:lstStyle/>
          <a:p>
            <a:r>
              <a:rPr lang="en-AU" b="1" dirty="0"/>
              <a:t>@ Newport Project, PlaceAgency, 2018. </a:t>
            </a:r>
          </a:p>
        </p:txBody>
      </p:sp>
    </p:spTree>
    <p:extLst>
      <p:ext uri="{BB962C8B-B14F-4D97-AF65-F5344CB8AC3E}">
        <p14:creationId xmlns:p14="http://schemas.microsoft.com/office/powerpoint/2010/main" val="341191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B18A3-AFC5-472A-8677-ED4F30664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37590" y="2452492"/>
            <a:ext cx="4877696" cy="2743704"/>
          </a:xfrm>
          <a:prstGeom prst="rect">
            <a:avLst/>
          </a:prstGeom>
        </p:spPr>
      </p:pic>
      <p:pic>
        <p:nvPicPr>
          <p:cNvPr id="6" name="Picture 5">
            <a:extLst>
              <a:ext uri="{FF2B5EF4-FFF2-40B4-BE49-F238E27FC236}">
                <a16:creationId xmlns:a16="http://schemas.microsoft.com/office/drawing/2014/main" id="{DCFD7038-488F-476E-80AA-A1D60F0BED82}"/>
              </a:ext>
            </a:extLst>
          </p:cNvPr>
          <p:cNvPicPr>
            <a:picLocks noChangeAspect="1"/>
          </p:cNvPicPr>
          <p:nvPr/>
        </p:nvPicPr>
        <p:blipFill rotWithShape="1">
          <a:blip r:embed="rId4">
            <a:extLst>
              <a:ext uri="{28A0092B-C50C-407E-A947-70E740481C1C}">
                <a14:useLocalDpi xmlns:a14="http://schemas.microsoft.com/office/drawing/2010/main" val="0"/>
              </a:ext>
            </a:extLst>
          </a:blip>
          <a:srcRect t="39603" b="15716"/>
          <a:stretch/>
        </p:blipFill>
        <p:spPr>
          <a:xfrm>
            <a:off x="223737" y="4088932"/>
            <a:ext cx="8651022" cy="2174260"/>
          </a:xfrm>
          <a:prstGeom prst="rect">
            <a:avLst/>
          </a:prstGeom>
        </p:spPr>
      </p:pic>
      <p:pic>
        <p:nvPicPr>
          <p:cNvPr id="7" name="Picture 6">
            <a:extLst>
              <a:ext uri="{FF2B5EF4-FFF2-40B4-BE49-F238E27FC236}">
                <a16:creationId xmlns:a16="http://schemas.microsoft.com/office/drawing/2014/main" id="{0D2ED113-018E-4AF2-8769-F8695D9230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559" y="1562811"/>
            <a:ext cx="4490882" cy="2526121"/>
          </a:xfrm>
          <a:prstGeom prst="rect">
            <a:avLst/>
          </a:prstGeom>
        </p:spPr>
      </p:pic>
      <p:sp>
        <p:nvSpPr>
          <p:cNvPr id="8" name="TextBox 7">
            <a:extLst>
              <a:ext uri="{FF2B5EF4-FFF2-40B4-BE49-F238E27FC236}">
                <a16:creationId xmlns:a16="http://schemas.microsoft.com/office/drawing/2014/main" id="{832E37F5-503C-4FD5-9ACD-5A7FA7BA371F}"/>
              </a:ext>
            </a:extLst>
          </p:cNvPr>
          <p:cNvSpPr txBox="1"/>
          <p:nvPr/>
        </p:nvSpPr>
        <p:spPr>
          <a:xfrm>
            <a:off x="8183787" y="6356567"/>
            <a:ext cx="4008213" cy="369332"/>
          </a:xfrm>
          <a:prstGeom prst="rect">
            <a:avLst/>
          </a:prstGeom>
          <a:noFill/>
        </p:spPr>
        <p:txBody>
          <a:bodyPr wrap="none" rtlCol="0">
            <a:spAutoFit/>
          </a:bodyPr>
          <a:lstStyle/>
          <a:p>
            <a:r>
              <a:rPr lang="en-AU" b="1" dirty="0"/>
              <a:t>@ Newport Project, PlaceAgency, 2018. </a:t>
            </a:r>
          </a:p>
        </p:txBody>
      </p:sp>
      <p:sp>
        <p:nvSpPr>
          <p:cNvPr id="10" name="Rectangle 9">
            <a:extLst>
              <a:ext uri="{FF2B5EF4-FFF2-40B4-BE49-F238E27FC236}">
                <a16:creationId xmlns:a16="http://schemas.microsoft.com/office/drawing/2014/main" id="{42539370-10D2-418F-BBC0-0BDDAC771525}"/>
              </a:ext>
            </a:extLst>
          </p:cNvPr>
          <p:cNvSpPr/>
          <p:nvPr/>
        </p:nvSpPr>
        <p:spPr>
          <a:xfrm>
            <a:off x="655320" y="594720"/>
            <a:ext cx="105156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000" i="0" u="none" strike="noStrike" kern="1200" cap="none" spc="0" normalizeH="0" baseline="0" noProof="0" dirty="0">
                <a:ln>
                  <a:noFill/>
                </a:ln>
                <a:effectLst/>
                <a:uLnTx/>
                <a:uFillTx/>
                <a:latin typeface="+mj-lt"/>
                <a:ea typeface="+mn-ea"/>
                <a:cs typeface="+mn-cs"/>
              </a:rPr>
              <a:t>Engaging through Play</a:t>
            </a:r>
            <a:endParaRPr kumimoji="0" lang="en-US" sz="6000" i="0" u="none" strike="noStrike" kern="1200" cap="none" spc="0" normalizeH="0" baseline="0" noProof="0" dirty="0">
              <a:ln>
                <a:noFill/>
              </a:ln>
              <a:effectLst/>
              <a:uLnTx/>
              <a:uFillTx/>
              <a:latin typeface="+mj-lt"/>
              <a:ea typeface="+mn-ea"/>
              <a:cs typeface="+mn-cs"/>
            </a:endParaRPr>
          </a:p>
        </p:txBody>
      </p:sp>
    </p:spTree>
    <p:extLst>
      <p:ext uri="{BB962C8B-B14F-4D97-AF65-F5344CB8AC3E}">
        <p14:creationId xmlns:p14="http://schemas.microsoft.com/office/powerpoint/2010/main" val="42546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D793-B089-4A72-A75D-F2B8396EB17C}"/>
              </a:ext>
            </a:extLst>
          </p:cNvPr>
          <p:cNvSpPr>
            <a:spLocks noGrp="1"/>
          </p:cNvSpPr>
          <p:nvPr>
            <p:ph type="title"/>
          </p:nvPr>
        </p:nvSpPr>
        <p:spPr/>
        <p:txBody>
          <a:bodyPr/>
          <a:lstStyle/>
          <a:p>
            <a:r>
              <a:rPr lang="en-AU" dirty="0"/>
              <a:t>Finding Aspirations: The Wishing Tree</a:t>
            </a:r>
          </a:p>
        </p:txBody>
      </p:sp>
      <p:pic>
        <p:nvPicPr>
          <p:cNvPr id="5" name="Picture 4">
            <a:extLst>
              <a:ext uri="{FF2B5EF4-FFF2-40B4-BE49-F238E27FC236}">
                <a16:creationId xmlns:a16="http://schemas.microsoft.com/office/drawing/2014/main" id="{765BFA29-32CD-4EF1-A492-0A65DE551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294" y="2131226"/>
            <a:ext cx="6219106" cy="3498247"/>
          </a:xfrm>
          <a:prstGeom prst="rect">
            <a:avLst/>
          </a:prstGeom>
        </p:spPr>
      </p:pic>
      <p:pic>
        <p:nvPicPr>
          <p:cNvPr id="6" name="Picture 5">
            <a:extLst>
              <a:ext uri="{FF2B5EF4-FFF2-40B4-BE49-F238E27FC236}">
                <a16:creationId xmlns:a16="http://schemas.microsoft.com/office/drawing/2014/main" id="{1F7D69C2-5695-4623-9974-5B930A7F4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8563"/>
            <a:ext cx="6125294" cy="3445478"/>
          </a:xfrm>
          <a:prstGeom prst="rect">
            <a:avLst/>
          </a:prstGeom>
        </p:spPr>
      </p:pic>
      <p:sp>
        <p:nvSpPr>
          <p:cNvPr id="7" name="TextBox 6">
            <a:extLst>
              <a:ext uri="{FF2B5EF4-FFF2-40B4-BE49-F238E27FC236}">
                <a16:creationId xmlns:a16="http://schemas.microsoft.com/office/drawing/2014/main" id="{EA3BE8FA-2C69-4979-BDB1-E54418510BA4}"/>
              </a:ext>
            </a:extLst>
          </p:cNvPr>
          <p:cNvSpPr txBox="1"/>
          <p:nvPr/>
        </p:nvSpPr>
        <p:spPr>
          <a:xfrm>
            <a:off x="8183787" y="6356567"/>
            <a:ext cx="4008213" cy="369332"/>
          </a:xfrm>
          <a:prstGeom prst="rect">
            <a:avLst/>
          </a:prstGeom>
          <a:noFill/>
        </p:spPr>
        <p:txBody>
          <a:bodyPr wrap="none" rtlCol="0">
            <a:spAutoFit/>
          </a:bodyPr>
          <a:lstStyle/>
          <a:p>
            <a:r>
              <a:rPr lang="en-AU" b="1" dirty="0"/>
              <a:t>@ Newport Project, PlaceAgency, 2018. </a:t>
            </a:r>
          </a:p>
        </p:txBody>
      </p:sp>
    </p:spTree>
    <p:extLst>
      <p:ext uri="{BB962C8B-B14F-4D97-AF65-F5344CB8AC3E}">
        <p14:creationId xmlns:p14="http://schemas.microsoft.com/office/powerpoint/2010/main" val="384673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F1EC-CFD8-4DB2-BF12-115099E56B1B}"/>
              </a:ext>
            </a:extLst>
          </p:cNvPr>
          <p:cNvSpPr>
            <a:spLocks noGrp="1"/>
          </p:cNvSpPr>
          <p:nvPr>
            <p:ph type="title"/>
          </p:nvPr>
        </p:nvSpPr>
        <p:spPr/>
        <p:txBody>
          <a:bodyPr/>
          <a:lstStyle/>
          <a:p>
            <a:r>
              <a:rPr lang="en-AU" dirty="0"/>
              <a:t>Finding Aspirations: Wishing boards</a:t>
            </a:r>
          </a:p>
        </p:txBody>
      </p:sp>
      <p:sp>
        <p:nvSpPr>
          <p:cNvPr id="3" name="Content Placeholder 2">
            <a:extLst>
              <a:ext uri="{FF2B5EF4-FFF2-40B4-BE49-F238E27FC236}">
                <a16:creationId xmlns:a16="http://schemas.microsoft.com/office/drawing/2014/main" id="{42ABE257-1751-4E08-997D-D4892841C659}"/>
              </a:ext>
            </a:extLst>
          </p:cNvPr>
          <p:cNvSpPr>
            <a:spLocks noGrp="1"/>
          </p:cNvSpPr>
          <p:nvPr>
            <p:ph idx="1"/>
          </p:nvPr>
        </p:nvSpPr>
        <p:spPr/>
        <p:txBody>
          <a:bodyPr/>
          <a:lstStyle/>
          <a:p>
            <a:endParaRPr lang="en-AU" dirty="0"/>
          </a:p>
        </p:txBody>
      </p:sp>
      <p:pic>
        <p:nvPicPr>
          <p:cNvPr id="4" name="Picture 3">
            <a:extLst>
              <a:ext uri="{FF2B5EF4-FFF2-40B4-BE49-F238E27FC236}">
                <a16:creationId xmlns:a16="http://schemas.microsoft.com/office/drawing/2014/main" id="{65020308-2038-4973-904A-D305AFA57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792" y="2374561"/>
            <a:ext cx="5820382" cy="3273965"/>
          </a:xfrm>
          <a:prstGeom prst="rect">
            <a:avLst/>
          </a:prstGeom>
        </p:spPr>
      </p:pic>
      <p:pic>
        <p:nvPicPr>
          <p:cNvPr id="5" name="Picture 4">
            <a:extLst>
              <a:ext uri="{FF2B5EF4-FFF2-40B4-BE49-F238E27FC236}">
                <a16:creationId xmlns:a16="http://schemas.microsoft.com/office/drawing/2014/main" id="{A8FF2486-8782-4F49-80DC-38FCEA342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18" y="2374561"/>
            <a:ext cx="5820382" cy="3273965"/>
          </a:xfrm>
          <a:prstGeom prst="rect">
            <a:avLst/>
          </a:prstGeom>
        </p:spPr>
      </p:pic>
      <p:sp>
        <p:nvSpPr>
          <p:cNvPr id="6" name="TextBox 5">
            <a:extLst>
              <a:ext uri="{FF2B5EF4-FFF2-40B4-BE49-F238E27FC236}">
                <a16:creationId xmlns:a16="http://schemas.microsoft.com/office/drawing/2014/main" id="{127DB27B-6155-4FD4-915E-28E72E372AD4}"/>
              </a:ext>
            </a:extLst>
          </p:cNvPr>
          <p:cNvSpPr txBox="1"/>
          <p:nvPr/>
        </p:nvSpPr>
        <p:spPr>
          <a:xfrm>
            <a:off x="8183787" y="6356567"/>
            <a:ext cx="4008213" cy="369332"/>
          </a:xfrm>
          <a:prstGeom prst="rect">
            <a:avLst/>
          </a:prstGeom>
          <a:noFill/>
        </p:spPr>
        <p:txBody>
          <a:bodyPr wrap="none" rtlCol="0">
            <a:spAutoFit/>
          </a:bodyPr>
          <a:lstStyle/>
          <a:p>
            <a:r>
              <a:rPr lang="en-AU" b="1" dirty="0"/>
              <a:t>@ Newport Project, PlaceAgency, 2018. </a:t>
            </a:r>
          </a:p>
        </p:txBody>
      </p:sp>
    </p:spTree>
    <p:extLst>
      <p:ext uri="{BB962C8B-B14F-4D97-AF65-F5344CB8AC3E}">
        <p14:creationId xmlns:p14="http://schemas.microsoft.com/office/powerpoint/2010/main" val="259918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D793-B089-4A72-A75D-F2B8396EB17C}"/>
              </a:ext>
            </a:extLst>
          </p:cNvPr>
          <p:cNvSpPr>
            <a:spLocks noGrp="1"/>
          </p:cNvSpPr>
          <p:nvPr>
            <p:ph type="title"/>
          </p:nvPr>
        </p:nvSpPr>
        <p:spPr/>
        <p:txBody>
          <a:bodyPr/>
          <a:lstStyle/>
          <a:p>
            <a:r>
              <a:rPr lang="en-AU" dirty="0"/>
              <a:t>Visualisation techniques: Imaginarium</a:t>
            </a:r>
          </a:p>
        </p:txBody>
      </p:sp>
      <p:pic>
        <p:nvPicPr>
          <p:cNvPr id="7" name="Picture 6">
            <a:extLst>
              <a:ext uri="{FF2B5EF4-FFF2-40B4-BE49-F238E27FC236}">
                <a16:creationId xmlns:a16="http://schemas.microsoft.com/office/drawing/2014/main" id="{1FA13CAA-8707-471E-AA68-82F294960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47" y="1690688"/>
            <a:ext cx="7966567" cy="4484448"/>
          </a:xfrm>
          <a:prstGeom prst="rect">
            <a:avLst/>
          </a:prstGeom>
        </p:spPr>
      </p:pic>
      <p:pic>
        <p:nvPicPr>
          <p:cNvPr id="8" name="Picture 7">
            <a:extLst>
              <a:ext uri="{FF2B5EF4-FFF2-40B4-BE49-F238E27FC236}">
                <a16:creationId xmlns:a16="http://schemas.microsoft.com/office/drawing/2014/main" id="{86C617AA-C705-41D0-8D67-632C24561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50325" y="2671661"/>
            <a:ext cx="4484448" cy="2522502"/>
          </a:xfrm>
          <a:prstGeom prst="rect">
            <a:avLst/>
          </a:prstGeom>
        </p:spPr>
      </p:pic>
      <p:sp>
        <p:nvSpPr>
          <p:cNvPr id="5" name="TextBox 4">
            <a:extLst>
              <a:ext uri="{FF2B5EF4-FFF2-40B4-BE49-F238E27FC236}">
                <a16:creationId xmlns:a16="http://schemas.microsoft.com/office/drawing/2014/main" id="{40F43A75-9A1D-4C5B-9DBB-A972D600F273}"/>
              </a:ext>
            </a:extLst>
          </p:cNvPr>
          <p:cNvSpPr txBox="1"/>
          <p:nvPr/>
        </p:nvSpPr>
        <p:spPr>
          <a:xfrm>
            <a:off x="8183787" y="6356567"/>
            <a:ext cx="4008213" cy="369332"/>
          </a:xfrm>
          <a:prstGeom prst="rect">
            <a:avLst/>
          </a:prstGeom>
          <a:noFill/>
        </p:spPr>
        <p:txBody>
          <a:bodyPr wrap="none" rtlCol="0">
            <a:spAutoFit/>
          </a:bodyPr>
          <a:lstStyle/>
          <a:p>
            <a:r>
              <a:rPr lang="en-AU" b="1" dirty="0"/>
              <a:t>@ Newport Project, PlaceAgency, 2018. </a:t>
            </a:r>
          </a:p>
        </p:txBody>
      </p:sp>
    </p:spTree>
    <p:extLst>
      <p:ext uri="{BB962C8B-B14F-4D97-AF65-F5344CB8AC3E}">
        <p14:creationId xmlns:p14="http://schemas.microsoft.com/office/powerpoint/2010/main" val="20801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7B05-DCE9-477A-A4B9-50FC06AA5F8B}"/>
              </a:ext>
            </a:extLst>
          </p:cNvPr>
          <p:cNvSpPr>
            <a:spLocks noGrp="1"/>
          </p:cNvSpPr>
          <p:nvPr>
            <p:ph type="title"/>
          </p:nvPr>
        </p:nvSpPr>
        <p:spPr/>
        <p:txBody>
          <a:bodyPr/>
          <a:lstStyle/>
          <a:p>
            <a:r>
              <a:rPr lang="en-AU" dirty="0"/>
              <a:t>Visualisation techniques: Expert drawers for visualisation</a:t>
            </a:r>
          </a:p>
        </p:txBody>
      </p:sp>
      <p:pic>
        <p:nvPicPr>
          <p:cNvPr id="5" name="Content Placeholder 4">
            <a:extLst>
              <a:ext uri="{FF2B5EF4-FFF2-40B4-BE49-F238E27FC236}">
                <a16:creationId xmlns:a16="http://schemas.microsoft.com/office/drawing/2014/main" id="{8C11F874-58E5-407C-A317-064AB810C4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339918" y="1312073"/>
            <a:ext cx="2420749" cy="3424189"/>
          </a:xfrm>
        </p:spPr>
      </p:pic>
      <p:pic>
        <p:nvPicPr>
          <p:cNvPr id="9" name="Picture 8">
            <a:extLst>
              <a:ext uri="{FF2B5EF4-FFF2-40B4-BE49-F238E27FC236}">
                <a16:creationId xmlns:a16="http://schemas.microsoft.com/office/drawing/2014/main" id="{7D5611B9-3B95-4A26-AAB0-DDF30DACA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500650" y="808945"/>
            <a:ext cx="4848301" cy="6858000"/>
          </a:xfrm>
          <a:prstGeom prst="rect">
            <a:avLst/>
          </a:prstGeom>
        </p:spPr>
      </p:pic>
      <p:pic>
        <p:nvPicPr>
          <p:cNvPr id="11" name="Picture 10">
            <a:extLst>
              <a:ext uri="{FF2B5EF4-FFF2-40B4-BE49-F238E27FC236}">
                <a16:creationId xmlns:a16="http://schemas.microsoft.com/office/drawing/2014/main" id="{396FC19D-ACFC-4176-9137-A921BE818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311003" y="3880032"/>
            <a:ext cx="2304448" cy="3259679"/>
          </a:xfrm>
          <a:prstGeom prst="rect">
            <a:avLst/>
          </a:prstGeom>
        </p:spPr>
      </p:pic>
    </p:spTree>
    <p:extLst>
      <p:ext uri="{BB962C8B-B14F-4D97-AF65-F5344CB8AC3E}">
        <p14:creationId xmlns:p14="http://schemas.microsoft.com/office/powerpoint/2010/main" val="46206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3A49-B150-4270-A8AF-3F83ACF360B6}"/>
              </a:ext>
            </a:extLst>
          </p:cNvPr>
          <p:cNvSpPr>
            <a:spLocks noGrp="1"/>
          </p:cNvSpPr>
          <p:nvPr>
            <p:ph type="title"/>
          </p:nvPr>
        </p:nvSpPr>
        <p:spPr/>
        <p:txBody>
          <a:bodyPr>
            <a:normAutofit/>
          </a:bodyPr>
          <a:lstStyle/>
          <a:p>
            <a:r>
              <a:rPr lang="en-AU" b="1" dirty="0"/>
              <a:t>Learning outcomes</a:t>
            </a:r>
          </a:p>
        </p:txBody>
      </p:sp>
      <p:sp>
        <p:nvSpPr>
          <p:cNvPr id="3" name="Content Placeholder 2">
            <a:extLst>
              <a:ext uri="{FF2B5EF4-FFF2-40B4-BE49-F238E27FC236}">
                <a16:creationId xmlns:a16="http://schemas.microsoft.com/office/drawing/2014/main" id="{AAE68CA0-9BC6-42D3-84B3-EDCFB06ED62C}"/>
              </a:ext>
            </a:extLst>
          </p:cNvPr>
          <p:cNvSpPr>
            <a:spLocks noGrp="1"/>
          </p:cNvSpPr>
          <p:nvPr>
            <p:ph idx="1"/>
          </p:nvPr>
        </p:nvSpPr>
        <p:spPr>
          <a:xfrm>
            <a:off x="838200" y="1825625"/>
            <a:ext cx="10926452" cy="4351338"/>
          </a:xfrm>
        </p:spPr>
        <p:txBody>
          <a:bodyPr>
            <a:normAutofit lnSpcReduction="10000"/>
          </a:bodyPr>
          <a:lstStyle/>
          <a:p>
            <a:pPr lvl="0"/>
            <a:r>
              <a:rPr lang="en-AU" dirty="0"/>
              <a:t>Understand the general concepts for community engagement (understand) </a:t>
            </a:r>
          </a:p>
          <a:p>
            <a:pPr lvl="0"/>
            <a:r>
              <a:rPr lang="en-AU" dirty="0"/>
              <a:t>Map community and place with appropriate engagement strategies (apply)</a:t>
            </a:r>
          </a:p>
          <a:p>
            <a:pPr lvl="0"/>
            <a:r>
              <a:rPr lang="en-AU" dirty="0"/>
              <a:t>Develop an appropriate place-based community engagement strategy (apply)</a:t>
            </a:r>
          </a:p>
          <a:p>
            <a:pPr lvl="0"/>
            <a:r>
              <a:rPr lang="en-AU" dirty="0"/>
              <a:t>Built skills in/deeper understanding of conflict resolution, negotiation and listening (apply)</a:t>
            </a:r>
          </a:p>
          <a:p>
            <a:pPr lvl="0"/>
            <a:r>
              <a:rPr lang="en-AU" dirty="0"/>
              <a:t>Reflect on evaluation for place-based community engagement (not the project but evaluating the engagement strategy- Analyse).</a:t>
            </a:r>
          </a:p>
        </p:txBody>
      </p:sp>
    </p:spTree>
    <p:extLst>
      <p:ext uri="{BB962C8B-B14F-4D97-AF65-F5344CB8AC3E}">
        <p14:creationId xmlns:p14="http://schemas.microsoft.com/office/powerpoint/2010/main" val="183368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0D62-6510-4F54-BF67-0CCFF12DC00D}"/>
              </a:ext>
            </a:extLst>
          </p:cNvPr>
          <p:cNvSpPr>
            <a:spLocks noGrp="1"/>
          </p:cNvSpPr>
          <p:nvPr>
            <p:ph type="title"/>
          </p:nvPr>
        </p:nvSpPr>
        <p:spPr/>
        <p:txBody>
          <a:bodyPr/>
          <a:lstStyle/>
          <a:p>
            <a:r>
              <a:rPr lang="en-AU" dirty="0"/>
              <a:t>Co-Designing: </a:t>
            </a:r>
            <a:br>
              <a:rPr lang="en-AU" dirty="0"/>
            </a:br>
            <a:r>
              <a:rPr lang="en-AU" dirty="0"/>
              <a:t>Through model Making</a:t>
            </a:r>
          </a:p>
        </p:txBody>
      </p:sp>
      <p:sp>
        <p:nvSpPr>
          <p:cNvPr id="3" name="Content Placeholder 2">
            <a:extLst>
              <a:ext uri="{FF2B5EF4-FFF2-40B4-BE49-F238E27FC236}">
                <a16:creationId xmlns:a16="http://schemas.microsoft.com/office/drawing/2014/main" id="{06AE4B3D-F25E-485B-B069-C1E3F0919B11}"/>
              </a:ext>
            </a:extLst>
          </p:cNvPr>
          <p:cNvSpPr>
            <a:spLocks noGrp="1"/>
          </p:cNvSpPr>
          <p:nvPr>
            <p:ph idx="1"/>
          </p:nvPr>
        </p:nvSpPr>
        <p:spPr>
          <a:xfrm>
            <a:off x="838200" y="1825625"/>
            <a:ext cx="5143500" cy="4351338"/>
          </a:xfrm>
        </p:spPr>
        <p:txBody>
          <a:bodyPr/>
          <a:lstStyle/>
          <a:p>
            <a:pPr marL="0" indent="0">
              <a:buNone/>
            </a:pPr>
            <a:r>
              <a:rPr lang="en-US" dirty="0"/>
              <a:t>Students engaging with the models in the Catalyst Creator workshop</a:t>
            </a:r>
          </a:p>
          <a:p>
            <a:pPr marL="0" indent="0">
              <a:buNone/>
            </a:pPr>
            <a:r>
              <a:rPr lang="en-US" dirty="0"/>
              <a:t>Co-Design &amp; Models by Dr Anthony Duckworth | Collaborative Place Design)”</a:t>
            </a:r>
            <a:endParaRPr lang="en-AU" dirty="0"/>
          </a:p>
        </p:txBody>
      </p:sp>
      <p:pic>
        <p:nvPicPr>
          <p:cNvPr id="2050" name="Picture 2" descr="https://curtin.placeagency.org.au/wp-content/uploads/sites/6/2019/08/IMAGE5.jpg">
            <a:extLst>
              <a:ext uri="{FF2B5EF4-FFF2-40B4-BE49-F238E27FC236}">
                <a16:creationId xmlns:a16="http://schemas.microsoft.com/office/drawing/2014/main" id="{BCA33A7F-23CD-4036-B204-D71DE90EC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044E9B-5BD3-4500-80BD-2D7958680327}"/>
              </a:ext>
            </a:extLst>
          </p:cNvPr>
          <p:cNvSpPr txBox="1"/>
          <p:nvPr/>
        </p:nvSpPr>
        <p:spPr>
          <a:xfrm>
            <a:off x="7492622" y="6120394"/>
            <a:ext cx="4699378" cy="646331"/>
          </a:xfrm>
          <a:prstGeom prst="rect">
            <a:avLst/>
          </a:prstGeom>
          <a:noFill/>
        </p:spPr>
        <p:txBody>
          <a:bodyPr wrap="square" rtlCol="0">
            <a:spAutoFit/>
          </a:bodyPr>
          <a:lstStyle/>
          <a:p>
            <a:pPr algn="r"/>
            <a:r>
              <a:rPr lang="en-AU" b="1" dirty="0"/>
              <a:t>@ Bayswater Industrial area Regeneration, Courtney Babb, PlaceAgency, 2019. </a:t>
            </a:r>
          </a:p>
        </p:txBody>
      </p:sp>
    </p:spTree>
    <p:extLst>
      <p:ext uri="{BB962C8B-B14F-4D97-AF65-F5344CB8AC3E}">
        <p14:creationId xmlns:p14="http://schemas.microsoft.com/office/powerpoint/2010/main" val="20624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715628-66F7-451B-86E0-E8850525A849}"/>
              </a:ext>
            </a:extLst>
          </p:cNvPr>
          <p:cNvPicPr>
            <a:picLocks noChangeAspect="1"/>
          </p:cNvPicPr>
          <p:nvPr/>
        </p:nvPicPr>
        <p:blipFill rotWithShape="1">
          <a:blip r:embed="rId3"/>
          <a:srcRect t="6521"/>
          <a:stretch/>
        </p:blipFill>
        <p:spPr>
          <a:xfrm>
            <a:off x="7915836" y="3581400"/>
            <a:ext cx="4276164" cy="3276600"/>
          </a:xfrm>
          <a:prstGeom prst="rect">
            <a:avLst/>
          </a:prstGeom>
        </p:spPr>
      </p:pic>
      <p:sp>
        <p:nvSpPr>
          <p:cNvPr id="2" name="Title 1">
            <a:extLst>
              <a:ext uri="{FF2B5EF4-FFF2-40B4-BE49-F238E27FC236}">
                <a16:creationId xmlns:a16="http://schemas.microsoft.com/office/drawing/2014/main" id="{64410D62-6510-4F54-BF67-0CCFF12DC00D}"/>
              </a:ext>
            </a:extLst>
          </p:cNvPr>
          <p:cNvSpPr>
            <a:spLocks noGrp="1"/>
          </p:cNvSpPr>
          <p:nvPr>
            <p:ph type="title"/>
          </p:nvPr>
        </p:nvSpPr>
        <p:spPr/>
        <p:txBody>
          <a:bodyPr/>
          <a:lstStyle/>
          <a:p>
            <a:r>
              <a:rPr lang="en-AU" dirty="0"/>
              <a:t>Co-Designing: </a:t>
            </a:r>
            <a:br>
              <a:rPr lang="en-AU" dirty="0"/>
            </a:br>
            <a:r>
              <a:rPr lang="en-AU" dirty="0"/>
              <a:t>Through model Making</a:t>
            </a:r>
          </a:p>
        </p:txBody>
      </p:sp>
      <p:sp>
        <p:nvSpPr>
          <p:cNvPr id="3" name="Content Placeholder 2">
            <a:extLst>
              <a:ext uri="{FF2B5EF4-FFF2-40B4-BE49-F238E27FC236}">
                <a16:creationId xmlns:a16="http://schemas.microsoft.com/office/drawing/2014/main" id="{06AE4B3D-F25E-485B-B069-C1E3F0919B11}"/>
              </a:ext>
            </a:extLst>
          </p:cNvPr>
          <p:cNvSpPr>
            <a:spLocks noGrp="1"/>
          </p:cNvSpPr>
          <p:nvPr>
            <p:ph idx="1"/>
          </p:nvPr>
        </p:nvSpPr>
        <p:spPr>
          <a:xfrm>
            <a:off x="838200" y="1825625"/>
            <a:ext cx="5143500" cy="1450975"/>
          </a:xfrm>
        </p:spPr>
        <p:txBody>
          <a:bodyPr/>
          <a:lstStyle/>
          <a:p>
            <a:pPr marL="0" indent="0">
              <a:buNone/>
            </a:pPr>
            <a:r>
              <a:rPr lang="en-US" dirty="0"/>
              <a:t>Modular model Display Stand</a:t>
            </a:r>
          </a:p>
          <a:p>
            <a:pPr marL="0" indent="0">
              <a:buNone/>
            </a:pPr>
            <a:r>
              <a:rPr lang="en-US" dirty="0"/>
              <a:t>Co-Design &amp; Models by Nazanin Moghaddam Tabrizi</a:t>
            </a:r>
            <a:endParaRPr lang="en-AU" dirty="0"/>
          </a:p>
        </p:txBody>
      </p:sp>
      <p:pic>
        <p:nvPicPr>
          <p:cNvPr id="4" name="Picture 3">
            <a:extLst>
              <a:ext uri="{FF2B5EF4-FFF2-40B4-BE49-F238E27FC236}">
                <a16:creationId xmlns:a16="http://schemas.microsoft.com/office/drawing/2014/main" id="{AE9F6D02-FA89-4894-9E1A-A11B1E6374B9}"/>
              </a:ext>
            </a:extLst>
          </p:cNvPr>
          <p:cNvPicPr>
            <a:picLocks noChangeAspect="1"/>
          </p:cNvPicPr>
          <p:nvPr/>
        </p:nvPicPr>
        <p:blipFill>
          <a:blip r:embed="rId4"/>
          <a:stretch>
            <a:fillRect/>
          </a:stretch>
        </p:blipFill>
        <p:spPr>
          <a:xfrm>
            <a:off x="6760979" y="52388"/>
            <a:ext cx="5431022" cy="3505200"/>
          </a:xfrm>
          <a:prstGeom prst="rect">
            <a:avLst/>
          </a:prstGeom>
        </p:spPr>
      </p:pic>
      <p:pic>
        <p:nvPicPr>
          <p:cNvPr id="7" name="Picture 6">
            <a:extLst>
              <a:ext uri="{FF2B5EF4-FFF2-40B4-BE49-F238E27FC236}">
                <a16:creationId xmlns:a16="http://schemas.microsoft.com/office/drawing/2014/main" id="{60F155CD-A8BA-4C37-8A53-A8DC1384A632}"/>
              </a:ext>
            </a:extLst>
          </p:cNvPr>
          <p:cNvPicPr>
            <a:picLocks noChangeAspect="1"/>
          </p:cNvPicPr>
          <p:nvPr/>
        </p:nvPicPr>
        <p:blipFill rotWithShape="1">
          <a:blip r:embed="rId5"/>
          <a:srcRect l="10824"/>
          <a:stretch/>
        </p:blipFill>
        <p:spPr>
          <a:xfrm>
            <a:off x="0" y="3581400"/>
            <a:ext cx="7891803" cy="3276600"/>
          </a:xfrm>
          <a:prstGeom prst="rect">
            <a:avLst/>
          </a:prstGeom>
        </p:spPr>
      </p:pic>
      <p:sp>
        <p:nvSpPr>
          <p:cNvPr id="5" name="TextBox 4">
            <a:extLst>
              <a:ext uri="{FF2B5EF4-FFF2-40B4-BE49-F238E27FC236}">
                <a16:creationId xmlns:a16="http://schemas.microsoft.com/office/drawing/2014/main" id="{BB044E9B-5BD3-4500-80BD-2D7958680327}"/>
              </a:ext>
            </a:extLst>
          </p:cNvPr>
          <p:cNvSpPr txBox="1"/>
          <p:nvPr/>
        </p:nvSpPr>
        <p:spPr>
          <a:xfrm>
            <a:off x="6411686" y="6392536"/>
            <a:ext cx="5780314" cy="369332"/>
          </a:xfrm>
          <a:prstGeom prst="rect">
            <a:avLst/>
          </a:prstGeom>
          <a:noFill/>
        </p:spPr>
        <p:txBody>
          <a:bodyPr wrap="square" rtlCol="0">
            <a:spAutoFit/>
          </a:bodyPr>
          <a:lstStyle/>
          <a:p>
            <a:pPr algn="r"/>
            <a:r>
              <a:rPr lang="en-AU" b="1" dirty="0">
                <a:solidFill>
                  <a:schemeClr val="bg1"/>
                </a:solidFill>
              </a:rPr>
              <a:t>@ Place Week Melbourne 2018, PlaceAgency, 2018. </a:t>
            </a:r>
          </a:p>
        </p:txBody>
      </p:sp>
    </p:spTree>
    <p:extLst>
      <p:ext uri="{BB962C8B-B14F-4D97-AF65-F5344CB8AC3E}">
        <p14:creationId xmlns:p14="http://schemas.microsoft.com/office/powerpoint/2010/main" val="3655341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3603-BF9D-4E19-981D-1A014A68F793}"/>
              </a:ext>
            </a:extLst>
          </p:cNvPr>
          <p:cNvSpPr>
            <a:spLocks noGrp="1"/>
          </p:cNvSpPr>
          <p:nvPr>
            <p:ph type="title"/>
          </p:nvPr>
        </p:nvSpPr>
        <p:spPr/>
        <p:txBody>
          <a:bodyPr>
            <a:normAutofit/>
          </a:bodyPr>
          <a:lstStyle/>
          <a:p>
            <a:r>
              <a:rPr lang="en-AU" dirty="0"/>
              <a:t>Other ideas</a:t>
            </a:r>
          </a:p>
        </p:txBody>
      </p:sp>
      <p:sp>
        <p:nvSpPr>
          <p:cNvPr id="3" name="Content Placeholder 2">
            <a:extLst>
              <a:ext uri="{FF2B5EF4-FFF2-40B4-BE49-F238E27FC236}">
                <a16:creationId xmlns:a16="http://schemas.microsoft.com/office/drawing/2014/main" id="{7203D5B7-FF9E-4092-8BD1-6A5FCD4999E8}"/>
              </a:ext>
            </a:extLst>
          </p:cNvPr>
          <p:cNvSpPr>
            <a:spLocks noGrp="1"/>
          </p:cNvSpPr>
          <p:nvPr>
            <p:ph idx="1"/>
          </p:nvPr>
        </p:nvSpPr>
        <p:spPr/>
        <p:txBody>
          <a:bodyPr anchor="ctr">
            <a:normAutofit/>
          </a:bodyPr>
          <a:lstStyle/>
          <a:p>
            <a:r>
              <a:rPr lang="en-AU" sz="2400" dirty="0">
                <a:solidFill>
                  <a:srgbClr val="000000"/>
                </a:solidFill>
              </a:rPr>
              <a:t>Digital story telling  (see Digital Placemaking Module)</a:t>
            </a:r>
          </a:p>
          <a:p>
            <a:r>
              <a:rPr lang="en-AU" sz="2400" dirty="0">
                <a:solidFill>
                  <a:srgbClr val="000000"/>
                </a:solidFill>
              </a:rPr>
              <a:t>Virtual tools (blogs, twitter etc) (see Digital Placemaking Module)</a:t>
            </a:r>
          </a:p>
          <a:p>
            <a:r>
              <a:rPr lang="en-AU" sz="2400" dirty="0">
                <a:solidFill>
                  <a:srgbClr val="000000"/>
                </a:solidFill>
              </a:rPr>
              <a:t>Music</a:t>
            </a:r>
          </a:p>
          <a:p>
            <a:r>
              <a:rPr lang="en-AU" sz="2400" dirty="0">
                <a:solidFill>
                  <a:srgbClr val="000000"/>
                </a:solidFill>
              </a:rPr>
              <a:t>Citizen science</a:t>
            </a:r>
          </a:p>
          <a:p>
            <a:r>
              <a:rPr lang="en-AU" sz="2400" dirty="0">
                <a:solidFill>
                  <a:srgbClr val="000000"/>
                </a:solidFill>
              </a:rPr>
              <a:t>One off events (e.g. Earth Hour, Walk a Mile in her shoes…)</a:t>
            </a:r>
          </a:p>
        </p:txBody>
      </p:sp>
    </p:spTree>
    <p:extLst>
      <p:ext uri="{BB962C8B-B14F-4D97-AF65-F5344CB8AC3E}">
        <p14:creationId xmlns:p14="http://schemas.microsoft.com/office/powerpoint/2010/main" val="1425250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hape 725">
            <a:extLst>
              <a:ext uri="{FF2B5EF4-FFF2-40B4-BE49-F238E27FC236}">
                <a16:creationId xmlns:a16="http://schemas.microsoft.com/office/drawing/2014/main" id="{C596F820-7CD8-4157-8222-AE437AAF8A53}"/>
              </a:ext>
            </a:extLst>
          </p:cNvPr>
          <p:cNvSpPr txBox="1"/>
          <p:nvPr/>
        </p:nvSpPr>
        <p:spPr>
          <a:xfrm rot="20725268">
            <a:off x="-1294974" y="-496696"/>
            <a:ext cx="6941493" cy="7851391"/>
          </a:xfrm>
          <a:prstGeom prst="rect">
            <a:avLst/>
          </a:prstGeom>
          <a:solidFill>
            <a:schemeClr val="accent4">
              <a:lumMod val="40000"/>
              <a:lumOff val="60000"/>
            </a:schemeClr>
          </a:solidFill>
          <a:ln>
            <a:noFill/>
          </a:ln>
          <a:effectLst>
            <a:outerShdw blurRad="63500" dist="23000" dir="5400000">
              <a:srgbClr val="000000">
                <a:alpha val="34901"/>
              </a:srgbClr>
            </a:outerShdw>
          </a:effectLst>
        </p:spPr>
        <p:txBody>
          <a:bodyPr spcFirstLastPara="1" lIns="91425" tIns="45700" rIns="91425" bIns="45700" anchor="ctr"/>
          <a:lstStyle/>
          <a:p>
            <a:pPr eaLnBrk="1" fontAlgn="auto" hangingPunct="1">
              <a:spcBef>
                <a:spcPts val="0"/>
              </a:spcBef>
              <a:spcAft>
                <a:spcPts val="0"/>
              </a:spcAft>
              <a:buClr>
                <a:srgbClr val="000000"/>
              </a:buClr>
              <a:buFont typeface="Arial"/>
              <a:buNone/>
              <a:defRPr/>
            </a:pPr>
            <a:endParaRPr sz="1800" kern="0" dirty="0">
              <a:solidFill>
                <a:schemeClr val="dk1"/>
              </a:solidFill>
              <a:latin typeface="Source Sans Pro"/>
              <a:ea typeface="Source Sans Pro"/>
              <a:cs typeface="Source Sans Pro"/>
              <a:sym typeface="Source Sans Pro"/>
            </a:endParaRPr>
          </a:p>
        </p:txBody>
      </p:sp>
      <p:sp>
        <p:nvSpPr>
          <p:cNvPr id="7" name="Shape 728">
            <a:extLst>
              <a:ext uri="{FF2B5EF4-FFF2-40B4-BE49-F238E27FC236}">
                <a16:creationId xmlns:a16="http://schemas.microsoft.com/office/drawing/2014/main" id="{C8D66574-E508-4C4C-AFDD-787DC8B77970}"/>
              </a:ext>
            </a:extLst>
          </p:cNvPr>
          <p:cNvSpPr txBox="1">
            <a:spLocks/>
          </p:cNvSpPr>
          <p:nvPr/>
        </p:nvSpPr>
        <p:spPr bwMode="auto">
          <a:xfrm>
            <a:off x="597568" y="523081"/>
            <a:ext cx="4281055"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00" rIns="91440" bIns="45700" numCol="1" rtlCol="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ct val="0"/>
              </a:spcAft>
              <a:buClr>
                <a:srgbClr val="575758"/>
              </a:buClr>
              <a:buNone/>
            </a:pPr>
            <a:r>
              <a:rPr lang="en-AU" sz="4400" b="1" dirty="0">
                <a:solidFill>
                  <a:srgbClr val="7030A0"/>
                </a:solidFill>
              </a:rPr>
              <a:t>Lets practice…  </a:t>
            </a:r>
          </a:p>
          <a:p>
            <a:pPr marL="0" indent="0">
              <a:spcAft>
                <a:spcPct val="0"/>
              </a:spcAft>
              <a:buClr>
                <a:srgbClr val="575758"/>
              </a:buClr>
              <a:buNone/>
            </a:pPr>
            <a:r>
              <a:rPr lang="en-AU" sz="1600" b="1" dirty="0"/>
              <a:t>1 hr - </a:t>
            </a:r>
            <a:r>
              <a:rPr lang="en-US" sz="1600" dirty="0"/>
              <a:t>In small groups (i.e. project teams) define</a:t>
            </a:r>
            <a:r>
              <a:rPr lang="en-AU" sz="1600" dirty="0"/>
              <a:t>:</a:t>
            </a:r>
          </a:p>
          <a:p>
            <a:pPr>
              <a:defRPr/>
            </a:pPr>
            <a:r>
              <a:rPr lang="en-AU" altLang="en-US" sz="1600" dirty="0">
                <a:solidFill>
                  <a:srgbClr val="000000"/>
                </a:solidFill>
              </a:rPr>
              <a:t>What is the purpose of your community engagement process?</a:t>
            </a:r>
          </a:p>
          <a:p>
            <a:pPr>
              <a:defRPr/>
            </a:pPr>
            <a:r>
              <a:rPr lang="en-AU" altLang="en-US" sz="1600" dirty="0">
                <a:solidFill>
                  <a:srgbClr val="000000"/>
                </a:solidFill>
              </a:rPr>
              <a:t>Who will you engage? (informed by stakeholder analysis but may be focused to specific demographic as relevant to the project or student ideas)</a:t>
            </a:r>
          </a:p>
          <a:p>
            <a:pPr>
              <a:defRPr/>
            </a:pPr>
            <a:r>
              <a:rPr lang="en-AU" altLang="en-US" sz="1600" dirty="0">
                <a:solidFill>
                  <a:srgbClr val="000000"/>
                </a:solidFill>
              </a:rPr>
              <a:t>How would you best engage with them? What are the most appropriate strategies and why?</a:t>
            </a:r>
          </a:p>
          <a:p>
            <a:pPr>
              <a:defRPr/>
            </a:pPr>
            <a:r>
              <a:rPr lang="en-AU" altLang="en-US" sz="1600" dirty="0">
                <a:solidFill>
                  <a:srgbClr val="000000"/>
                </a:solidFill>
              </a:rPr>
              <a:t>When would be the best time to engage with your target audience?</a:t>
            </a:r>
          </a:p>
          <a:p>
            <a:pPr marL="0" indent="0">
              <a:buNone/>
            </a:pPr>
            <a:r>
              <a:rPr lang="en-AU" sz="1600" b="1" dirty="0"/>
              <a:t>Note: </a:t>
            </a:r>
            <a:r>
              <a:rPr lang="en-AU" sz="1600" dirty="0"/>
              <a:t>this exercise provides a first draft on how to engage with the community of a proposed project. It is expected students will expand and define. </a:t>
            </a:r>
          </a:p>
        </p:txBody>
      </p:sp>
      <p:pic>
        <p:nvPicPr>
          <p:cNvPr id="30724" name="Picture 3">
            <a:extLst>
              <a:ext uri="{FF2B5EF4-FFF2-40B4-BE49-F238E27FC236}">
                <a16:creationId xmlns:a16="http://schemas.microsoft.com/office/drawing/2014/main" id="{D311A4AA-AF64-4A7B-B362-8B454B83528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1417" b="-1"/>
          <a:stretch/>
        </p:blipFill>
        <p:spPr bwMode="auto">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630DED8-D487-475F-B0A0-C3289D2A5169}"/>
              </a:ext>
            </a:extLst>
          </p:cNvPr>
          <p:cNvSpPr/>
          <p:nvPr/>
        </p:nvSpPr>
        <p:spPr>
          <a:xfrm>
            <a:off x="6308558" y="1445196"/>
            <a:ext cx="5386137" cy="1754326"/>
          </a:xfrm>
          <a:prstGeom prst="rect">
            <a:avLst/>
          </a:prstGeom>
        </p:spPr>
        <p:txBody>
          <a:bodyPr wrap="square">
            <a:spAutoFit/>
          </a:bodyPr>
          <a:lstStyle/>
          <a:p>
            <a:r>
              <a:rPr lang="en-AU" dirty="0"/>
              <a:t>Why are we engaging?  What do we want to find out?</a:t>
            </a:r>
          </a:p>
          <a:p>
            <a:r>
              <a:rPr lang="en-AU" dirty="0"/>
              <a:t>Are there questions we want to ask?</a:t>
            </a:r>
          </a:p>
          <a:p>
            <a:r>
              <a:rPr lang="en-AU" dirty="0"/>
              <a:t>How will engagement influence how placemaking unfolds?</a:t>
            </a:r>
          </a:p>
          <a:p>
            <a:r>
              <a:rPr lang="en-AU" dirty="0"/>
              <a:t>Resources: Our readings (including toolkits), and… </a:t>
            </a:r>
            <a:r>
              <a:rPr lang="en-AU" dirty="0">
                <a:hlinkClick r:id="rId4"/>
              </a:rPr>
              <a:t>http://www.communityplanning.net/index.php</a:t>
            </a:r>
            <a:r>
              <a:rPr lang="en-AU"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0C87F7-06E3-4ED4-AF83-351841D5641E}"/>
              </a:ext>
            </a:extLst>
          </p:cNvPr>
          <p:cNvSpPr>
            <a:spLocks noGrp="1"/>
          </p:cNvSpPr>
          <p:nvPr>
            <p:ph type="title"/>
          </p:nvPr>
        </p:nvSpPr>
        <p:spPr/>
        <p:txBody>
          <a:bodyPr/>
          <a:lstStyle/>
          <a:p>
            <a:r>
              <a:rPr lang="en-AU" dirty="0"/>
              <a:t>Activity 3: Evaluating the community engagement process</a:t>
            </a:r>
          </a:p>
        </p:txBody>
      </p:sp>
      <p:sp>
        <p:nvSpPr>
          <p:cNvPr id="5" name="Text Placeholder 4">
            <a:extLst>
              <a:ext uri="{FF2B5EF4-FFF2-40B4-BE49-F238E27FC236}">
                <a16:creationId xmlns:a16="http://schemas.microsoft.com/office/drawing/2014/main" id="{D0CF3773-5E2E-4BDD-99C2-FA7CD3E5272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942491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C2554E-2654-4B2A-AE52-22D41C99147F}"/>
              </a:ext>
            </a:extLst>
          </p:cNvPr>
          <p:cNvSpPr>
            <a:spLocks noGrp="1"/>
          </p:cNvSpPr>
          <p:nvPr>
            <p:ph type="title"/>
          </p:nvPr>
        </p:nvSpPr>
        <p:spPr/>
        <p:txBody>
          <a:bodyPr/>
          <a:lstStyle/>
          <a:p>
            <a:r>
              <a:rPr lang="en-AU" dirty="0"/>
              <a:t>Does Community engagement Work?</a:t>
            </a:r>
          </a:p>
        </p:txBody>
      </p:sp>
      <p:pic>
        <p:nvPicPr>
          <p:cNvPr id="7" name="Online Media 6">
            <a:hlinkClick r:id="" action="ppaction://media"/>
            <a:extLst>
              <a:ext uri="{FF2B5EF4-FFF2-40B4-BE49-F238E27FC236}">
                <a16:creationId xmlns:a16="http://schemas.microsoft.com/office/drawing/2014/main" id="{749490EC-76E1-4819-9138-14A207C4919B}"/>
              </a:ext>
            </a:extLst>
          </p:cNvPr>
          <p:cNvPicPr>
            <a:picLocks noGrp="1" noRot="1" noChangeAspect="1"/>
          </p:cNvPicPr>
          <p:nvPr>
            <p:ph idx="1"/>
            <a:videoFile r:link="rId1"/>
          </p:nvPr>
        </p:nvPicPr>
        <p:blipFill>
          <a:blip r:embed="rId3"/>
          <a:stretch>
            <a:fillRect/>
          </a:stretch>
        </p:blipFill>
        <p:spPr>
          <a:xfrm>
            <a:off x="2152954" y="1570945"/>
            <a:ext cx="7647304" cy="4301609"/>
          </a:xfrm>
          <a:prstGeom prst="rect">
            <a:avLst/>
          </a:prstGeom>
        </p:spPr>
      </p:pic>
      <p:sp>
        <p:nvSpPr>
          <p:cNvPr id="6" name="Rectangle 5">
            <a:extLst>
              <a:ext uri="{FF2B5EF4-FFF2-40B4-BE49-F238E27FC236}">
                <a16:creationId xmlns:a16="http://schemas.microsoft.com/office/drawing/2014/main" id="{40A15BB5-BF06-452B-B972-190434FC51CF}"/>
              </a:ext>
            </a:extLst>
          </p:cNvPr>
          <p:cNvSpPr/>
          <p:nvPr/>
        </p:nvSpPr>
        <p:spPr>
          <a:xfrm>
            <a:off x="3460054" y="5992297"/>
            <a:ext cx="5271892" cy="369332"/>
          </a:xfrm>
          <a:prstGeom prst="rect">
            <a:avLst/>
          </a:prstGeom>
        </p:spPr>
        <p:txBody>
          <a:bodyPr wrap="none">
            <a:spAutoFit/>
          </a:bodyPr>
          <a:lstStyle/>
          <a:p>
            <a:r>
              <a:rPr lang="en-AU" u="sng" dirty="0">
                <a:solidFill>
                  <a:srgbClr val="0563C1"/>
                </a:solidFill>
                <a:latin typeface="Lato"/>
                <a:ea typeface="Calibri" panose="020F0502020204030204" pitchFamily="34" charset="0"/>
                <a:cs typeface="Times New Roman" panose="02020603050405020304" pitchFamily="18" charset="0"/>
                <a:hlinkClick r:id="rId4"/>
              </a:rPr>
              <a:t>Community Engagement, Does it work?</a:t>
            </a:r>
            <a:r>
              <a:rPr lang="en-AU" dirty="0">
                <a:latin typeface="Lato"/>
                <a:ea typeface="Calibri" panose="020F0502020204030204" pitchFamily="34" charset="0"/>
                <a:cs typeface="Times New Roman" panose="02020603050405020304" pitchFamily="18" charset="0"/>
              </a:rPr>
              <a:t> (2:09 min)</a:t>
            </a:r>
            <a:endParaRPr lang="en-AU" dirty="0"/>
          </a:p>
        </p:txBody>
      </p:sp>
    </p:spTree>
    <p:extLst>
      <p:ext uri="{BB962C8B-B14F-4D97-AF65-F5344CB8AC3E}">
        <p14:creationId xmlns:p14="http://schemas.microsoft.com/office/powerpoint/2010/main" val="2654137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79" y="2053641"/>
            <a:ext cx="3669161" cy="2760098"/>
          </a:xfrm>
        </p:spPr>
        <p:txBody>
          <a:bodyPr>
            <a:normAutofit/>
          </a:bodyPr>
          <a:lstStyle/>
          <a:p>
            <a:r>
              <a:rPr lang="en-AU" b="1" dirty="0"/>
              <a:t>Why evaluating the process?</a:t>
            </a:r>
          </a:p>
        </p:txBody>
      </p:sp>
      <p:sp>
        <p:nvSpPr>
          <p:cNvPr id="3" name="Content Placeholder 2"/>
          <p:cNvSpPr>
            <a:spLocks noGrp="1"/>
          </p:cNvSpPr>
          <p:nvPr>
            <p:ph idx="1"/>
          </p:nvPr>
        </p:nvSpPr>
        <p:spPr>
          <a:xfrm>
            <a:off x="4559968" y="1660358"/>
            <a:ext cx="6836690" cy="4372142"/>
          </a:xfrm>
        </p:spPr>
        <p:txBody>
          <a:bodyPr anchor="ctr">
            <a:normAutofit lnSpcReduction="10000"/>
          </a:bodyPr>
          <a:lstStyle/>
          <a:p>
            <a:r>
              <a:rPr lang="en-AU" sz="1800" dirty="0">
                <a:solidFill>
                  <a:srgbClr val="000000"/>
                </a:solidFill>
              </a:rPr>
              <a:t>...is important in order to understand whether or not it is working!</a:t>
            </a:r>
          </a:p>
          <a:p>
            <a:pPr>
              <a:buNone/>
            </a:pPr>
            <a:endParaRPr lang="en-AU" sz="1800" dirty="0">
              <a:solidFill>
                <a:srgbClr val="000000"/>
              </a:solidFill>
            </a:endParaRPr>
          </a:p>
          <a:p>
            <a:r>
              <a:rPr lang="en-AU" sz="1800" dirty="0">
                <a:solidFill>
                  <a:srgbClr val="000000"/>
                </a:solidFill>
              </a:rPr>
              <a:t>..it is a process of gathering information about the way in which an activity or program of activities is undertaken (process) and the results of the activity or program (outcomes)</a:t>
            </a:r>
          </a:p>
          <a:p>
            <a:pPr>
              <a:buNone/>
            </a:pPr>
            <a:endParaRPr lang="en-AU" sz="1800" dirty="0">
              <a:solidFill>
                <a:srgbClr val="000000"/>
              </a:solidFill>
            </a:endParaRPr>
          </a:p>
          <a:p>
            <a:r>
              <a:rPr lang="en-AU" sz="1800" dirty="0">
                <a:solidFill>
                  <a:srgbClr val="000000"/>
                </a:solidFill>
              </a:rPr>
              <a:t>The evaluation of community engagement activities can take place</a:t>
            </a:r>
          </a:p>
          <a:p>
            <a:pPr>
              <a:buNone/>
            </a:pPr>
            <a:r>
              <a:rPr lang="en-AU" sz="1800" dirty="0">
                <a:solidFill>
                  <a:srgbClr val="000000"/>
                </a:solidFill>
              </a:rPr>
              <a:t>	at the project level such as when a one-off community engagement activity is conducted. It can also take place at the program level with the evaluation of a sequence of community engagement activities that contribute to the development or delivery of a government policy, program or service.</a:t>
            </a:r>
          </a:p>
          <a:p>
            <a:pPr>
              <a:buNone/>
            </a:pPr>
            <a:endParaRPr lang="en-AU" sz="1800" dirty="0">
              <a:solidFill>
                <a:srgbClr val="000000"/>
              </a:solidFill>
            </a:endParaRPr>
          </a:p>
          <a:p>
            <a:pPr>
              <a:buNone/>
            </a:pPr>
            <a:r>
              <a:rPr lang="en-AU" sz="1800" b="1" dirty="0">
                <a:solidFill>
                  <a:srgbClr val="000000"/>
                </a:solidFill>
              </a:rPr>
              <a:t>Evaluating community engagement </a:t>
            </a:r>
            <a:r>
              <a:rPr lang="en-AU" sz="1800" dirty="0">
                <a:solidFill>
                  <a:srgbClr val="000000"/>
                </a:solidFill>
              </a:rPr>
              <a:t>in in science, technology and innovation https://www.youtube.com/watch?v=Wm0JnnkYb_Q</a:t>
            </a:r>
          </a:p>
          <a:p>
            <a:endParaRPr lang="en-AU" sz="1800" dirty="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4877" y="2415322"/>
            <a:ext cx="3451730" cy="2399869"/>
          </a:xfrm>
        </p:spPr>
        <p:txBody>
          <a:bodyPr>
            <a:normAutofit/>
          </a:bodyPr>
          <a:lstStyle/>
          <a:p>
            <a:pPr algn="ctr"/>
            <a:r>
              <a:rPr lang="en-AU" sz="4000" b="1" dirty="0"/>
              <a:t>Benefits of evaluation include...</a:t>
            </a:r>
          </a:p>
        </p:txBody>
      </p:sp>
      <p:sp>
        <p:nvSpPr>
          <p:cNvPr id="3" name="Content Placeholder 2"/>
          <p:cNvSpPr>
            <a:spLocks noGrp="1"/>
          </p:cNvSpPr>
          <p:nvPr>
            <p:ph idx="1"/>
          </p:nvPr>
        </p:nvSpPr>
        <p:spPr>
          <a:xfrm>
            <a:off x="4547937" y="1383632"/>
            <a:ext cx="7375358" cy="4669696"/>
          </a:xfrm>
        </p:spPr>
        <p:txBody>
          <a:bodyPr anchor="ctr">
            <a:normAutofit lnSpcReduction="10000"/>
          </a:bodyPr>
          <a:lstStyle/>
          <a:p>
            <a:pPr>
              <a:buNone/>
            </a:pPr>
            <a:r>
              <a:rPr lang="en-AU" sz="1600" dirty="0"/>
              <a:t>• improving practice by identifying and articulating lessons and achievements </a:t>
            </a:r>
          </a:p>
          <a:p>
            <a:pPr>
              <a:buNone/>
            </a:pPr>
            <a:endParaRPr lang="en-AU" sz="1600" dirty="0"/>
          </a:p>
          <a:p>
            <a:pPr>
              <a:buNone/>
            </a:pPr>
            <a:r>
              <a:rPr lang="en-AU" sz="1600" dirty="0"/>
              <a:t>• contributing to setting best-practice standards and benchmarks helping to build an evidence base for innovative approaches to community engagement</a:t>
            </a:r>
          </a:p>
          <a:p>
            <a:pPr>
              <a:buNone/>
            </a:pPr>
            <a:endParaRPr lang="en-AU" sz="1600" dirty="0"/>
          </a:p>
          <a:p>
            <a:pPr>
              <a:buNone/>
            </a:pPr>
            <a:r>
              <a:rPr lang="en-AU" sz="1600" dirty="0"/>
              <a:t>• contributing to engagement capability development by providing</a:t>
            </a:r>
          </a:p>
          <a:p>
            <a:pPr>
              <a:buNone/>
            </a:pPr>
            <a:r>
              <a:rPr lang="en-AU" sz="1600" dirty="0"/>
              <a:t>feedback on performance</a:t>
            </a:r>
          </a:p>
          <a:p>
            <a:pPr>
              <a:buNone/>
            </a:pPr>
            <a:endParaRPr lang="en-AU" sz="1600" dirty="0"/>
          </a:p>
          <a:p>
            <a:pPr>
              <a:buNone/>
            </a:pPr>
            <a:r>
              <a:rPr lang="en-AU" sz="1600" dirty="0"/>
              <a:t>• presenting opportunities for further citizen involvement in the</a:t>
            </a:r>
          </a:p>
          <a:p>
            <a:pPr>
              <a:buNone/>
            </a:pPr>
            <a:r>
              <a:rPr lang="en-AU" sz="1600" dirty="0"/>
              <a:t>evaluation process</a:t>
            </a:r>
          </a:p>
          <a:p>
            <a:pPr>
              <a:buNone/>
            </a:pPr>
            <a:endParaRPr lang="en-AU" sz="1600" dirty="0"/>
          </a:p>
          <a:p>
            <a:pPr>
              <a:buNone/>
            </a:pPr>
            <a:r>
              <a:rPr lang="en-AU" sz="1600" dirty="0"/>
              <a:t>• building support for client and community involvement in</a:t>
            </a:r>
          </a:p>
          <a:p>
            <a:pPr>
              <a:buNone/>
            </a:pPr>
            <a:r>
              <a:rPr lang="en-AU" sz="1600" dirty="0"/>
              <a:t>government planning and decision-making by providing evidence</a:t>
            </a:r>
          </a:p>
          <a:p>
            <a:pPr>
              <a:buNone/>
            </a:pPr>
            <a:r>
              <a:rPr lang="en-AU" sz="1600" dirty="0"/>
              <a:t>of how effective engagement works.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3277" y="712269"/>
            <a:ext cx="3370998" cy="5502264"/>
          </a:xfrm>
        </p:spPr>
        <p:txBody>
          <a:bodyPr>
            <a:normAutofit/>
          </a:bodyPr>
          <a:lstStyle/>
          <a:p>
            <a:r>
              <a:rPr lang="en-AU" b="1" dirty="0"/>
              <a:t>How to: </a:t>
            </a:r>
            <a:br>
              <a:rPr lang="en-AU" b="1" dirty="0"/>
            </a:br>
            <a:r>
              <a:rPr lang="en-AU" b="1" dirty="0"/>
              <a:t>Key evaluation principles</a:t>
            </a:r>
          </a:p>
        </p:txBody>
      </p:sp>
      <p:graphicFrame>
        <p:nvGraphicFramePr>
          <p:cNvPr id="5" name="Content Placeholder 2">
            <a:extLst>
              <a:ext uri="{FF2B5EF4-FFF2-40B4-BE49-F238E27FC236}">
                <a16:creationId xmlns:a16="http://schemas.microsoft.com/office/drawing/2014/main" id="{F800F7EB-0353-4168-A13C-DD6A3228D550}"/>
              </a:ext>
            </a:extLst>
          </p:cNvPr>
          <p:cNvGraphicFramePr>
            <a:graphicFrameLocks noGrp="1"/>
          </p:cNvGraphicFramePr>
          <p:nvPr>
            <p:ph idx="1"/>
            <p:extLst>
              <p:ext uri="{D42A27DB-BD31-4B8C-83A1-F6EECF244321}">
                <p14:modId xmlns:p14="http://schemas.microsoft.com/office/powerpoint/2010/main" val="520552868"/>
              </p:ext>
            </p:extLst>
          </p:nvPr>
        </p:nvGraphicFramePr>
        <p:xfrm>
          <a:off x="4314275" y="1424991"/>
          <a:ext cx="7133474" cy="5571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79" y="2023236"/>
            <a:ext cx="3659777" cy="2820908"/>
          </a:xfrm>
        </p:spPr>
        <p:txBody>
          <a:bodyPr>
            <a:normAutofit/>
          </a:bodyPr>
          <a:lstStyle/>
          <a:p>
            <a:r>
              <a:rPr lang="en-AU" sz="4000" b="1" dirty="0"/>
              <a:t>Key point to remember...</a:t>
            </a:r>
          </a:p>
        </p:txBody>
      </p:sp>
      <p:graphicFrame>
        <p:nvGraphicFramePr>
          <p:cNvPr id="5" name="Content Placeholder 2">
            <a:extLst>
              <a:ext uri="{FF2B5EF4-FFF2-40B4-BE49-F238E27FC236}">
                <a16:creationId xmlns:a16="http://schemas.microsoft.com/office/drawing/2014/main" id="{69D7743B-B4B6-4965-8F8C-6601D06F3DFD}"/>
              </a:ext>
            </a:extLst>
          </p:cNvPr>
          <p:cNvGraphicFramePr>
            <a:graphicFrameLocks noGrp="1"/>
          </p:cNvGraphicFramePr>
          <p:nvPr>
            <p:ph idx="1"/>
            <p:extLst>
              <p:ext uri="{D42A27DB-BD31-4B8C-83A1-F6EECF244321}">
                <p14:modId xmlns:p14="http://schemas.microsoft.com/office/powerpoint/2010/main" val="3322629670"/>
              </p:ext>
            </p:extLst>
          </p:nvPr>
        </p:nvGraphicFramePr>
        <p:xfrm>
          <a:off x="4299856" y="1756611"/>
          <a:ext cx="7503123"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7C63-B298-4D7B-BB53-A1784ED3CAEA}"/>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EFFABA95-F46E-42B1-A5AC-B31EE0A31350}"/>
              </a:ext>
            </a:extLst>
          </p:cNvPr>
          <p:cNvSpPr>
            <a:spLocks noGrp="1"/>
          </p:cNvSpPr>
          <p:nvPr>
            <p:ph idx="1"/>
          </p:nvPr>
        </p:nvSpPr>
        <p:spPr>
          <a:xfrm>
            <a:off x="838200" y="5753099"/>
            <a:ext cx="10515600" cy="423863"/>
          </a:xfrm>
        </p:spPr>
        <p:txBody>
          <a:bodyPr>
            <a:normAutofit fontScale="92500" lnSpcReduction="10000"/>
          </a:bodyPr>
          <a:lstStyle/>
          <a:p>
            <a:pPr marL="0" indent="0">
              <a:buNone/>
            </a:pPr>
            <a:r>
              <a:rPr lang="en-AU" u="sng" dirty="0">
                <a:hlinkClick r:id="rId4"/>
              </a:rPr>
              <a:t>Case Study From Lane to Place Crawford Lane</a:t>
            </a:r>
            <a:r>
              <a:rPr lang="en-AU" dirty="0"/>
              <a:t> (5:54 min)</a:t>
            </a:r>
          </a:p>
        </p:txBody>
      </p:sp>
      <p:pic>
        <p:nvPicPr>
          <p:cNvPr id="4" name="Online Media 3">
            <a:hlinkClick r:id="" action="ppaction://media"/>
            <a:extLst>
              <a:ext uri="{FF2B5EF4-FFF2-40B4-BE49-F238E27FC236}">
                <a16:creationId xmlns:a16="http://schemas.microsoft.com/office/drawing/2014/main" id="{F0EE90D0-D02A-4E3C-97E5-452E97711B43}"/>
              </a:ext>
            </a:extLst>
          </p:cNvPr>
          <p:cNvPicPr>
            <a:picLocks noRot="1" noChangeAspect="1"/>
          </p:cNvPicPr>
          <p:nvPr>
            <a:videoFile r:link="rId1"/>
          </p:nvPr>
        </p:nvPicPr>
        <p:blipFill>
          <a:blip r:embed="rId5"/>
          <a:stretch>
            <a:fillRect/>
          </a:stretch>
        </p:blipFill>
        <p:spPr>
          <a:xfrm>
            <a:off x="838200" y="365125"/>
            <a:ext cx="9443156" cy="5311775"/>
          </a:xfrm>
          <a:prstGeom prst="rect">
            <a:avLst/>
          </a:prstGeom>
        </p:spPr>
      </p:pic>
    </p:spTree>
    <p:extLst>
      <p:ext uri="{BB962C8B-B14F-4D97-AF65-F5344CB8AC3E}">
        <p14:creationId xmlns:p14="http://schemas.microsoft.com/office/powerpoint/2010/main" val="2942104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91CF-FA96-48FD-8715-E4C7EBC2BD9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kern="1200" dirty="0">
                <a:solidFill>
                  <a:srgbClr val="FFFFFF"/>
                </a:solidFill>
                <a:latin typeface="+mj-lt"/>
                <a:ea typeface="+mj-ea"/>
                <a:cs typeface="+mj-cs"/>
              </a:rPr>
              <a:t>Lets wrap up…</a:t>
            </a:r>
          </a:p>
        </p:txBody>
      </p:sp>
      <p:pic>
        <p:nvPicPr>
          <p:cNvPr id="4" name="Content Placeholder 3" descr="A circuit board&#10;&#10;Description generated with high confidence">
            <a:extLst>
              <a:ext uri="{FF2B5EF4-FFF2-40B4-BE49-F238E27FC236}">
                <a16:creationId xmlns:a16="http://schemas.microsoft.com/office/drawing/2014/main" id="{03757EB5-26FE-4035-B34A-611895DF2DD3}"/>
              </a:ext>
            </a:extLst>
          </p:cNvPr>
          <p:cNvPicPr>
            <a:picLocks noGrp="1" noChangeAspect="1"/>
          </p:cNvPicPr>
          <p:nvPr>
            <p:ph idx="1"/>
          </p:nvPr>
        </p:nvPicPr>
        <p:blipFill>
          <a:blip r:embed="rId2"/>
          <a:stretch>
            <a:fillRect/>
          </a:stretch>
        </p:blipFill>
        <p:spPr>
          <a:xfrm>
            <a:off x="1902371" y="1430181"/>
            <a:ext cx="7995274" cy="3997637"/>
          </a:xfrm>
          <a:prstGeom prst="rect">
            <a:avLst/>
          </a:prstGeom>
        </p:spPr>
      </p:pic>
    </p:spTree>
    <p:extLst>
      <p:ext uri="{BB962C8B-B14F-4D97-AF65-F5344CB8AC3E}">
        <p14:creationId xmlns:p14="http://schemas.microsoft.com/office/powerpoint/2010/main" val="3143068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94910-8BE6-41CB-BC21-83C6A7B57764}"/>
              </a:ext>
            </a:extLst>
          </p:cNvPr>
          <p:cNvSpPr>
            <a:spLocks noGrp="1"/>
          </p:cNvSpPr>
          <p:nvPr>
            <p:ph type="title"/>
          </p:nvPr>
        </p:nvSpPr>
        <p:spPr/>
        <p:txBody>
          <a:bodyPr/>
          <a:lstStyle/>
          <a:p>
            <a:r>
              <a:rPr lang="en-AU" dirty="0"/>
              <a:t>Evaluation</a:t>
            </a:r>
          </a:p>
        </p:txBody>
      </p:sp>
      <p:sp>
        <p:nvSpPr>
          <p:cNvPr id="4" name="Text Placeholder 3">
            <a:extLst>
              <a:ext uri="{FF2B5EF4-FFF2-40B4-BE49-F238E27FC236}">
                <a16:creationId xmlns:a16="http://schemas.microsoft.com/office/drawing/2014/main" id="{F98A9DEA-3378-4381-97C1-062096BF562E}"/>
              </a:ext>
            </a:extLst>
          </p:cNvPr>
          <p:cNvSpPr>
            <a:spLocks noGrp="1"/>
          </p:cNvSpPr>
          <p:nvPr>
            <p:ph type="body" idx="1"/>
          </p:nvPr>
        </p:nvSpPr>
        <p:spPr/>
        <p:txBody>
          <a:bodyPr/>
          <a:lstStyle/>
          <a:p>
            <a:r>
              <a:rPr lang="en-AU" dirty="0"/>
              <a:t>SWOT Method</a:t>
            </a:r>
          </a:p>
        </p:txBody>
      </p:sp>
      <p:sp>
        <p:nvSpPr>
          <p:cNvPr id="3" name="Content Placeholder 2">
            <a:extLst>
              <a:ext uri="{FF2B5EF4-FFF2-40B4-BE49-F238E27FC236}">
                <a16:creationId xmlns:a16="http://schemas.microsoft.com/office/drawing/2014/main" id="{BB0DBAA9-D703-4A53-A907-56F57C2452A9}"/>
              </a:ext>
            </a:extLst>
          </p:cNvPr>
          <p:cNvSpPr>
            <a:spLocks noGrp="1"/>
          </p:cNvSpPr>
          <p:nvPr>
            <p:ph sz="half" idx="2"/>
          </p:nvPr>
        </p:nvSpPr>
        <p:spPr/>
        <p:txBody>
          <a:bodyPr>
            <a:normAutofit fontScale="77500" lnSpcReduction="20000"/>
          </a:bodyPr>
          <a:lstStyle/>
          <a:p>
            <a:pPr marL="0" indent="0">
              <a:buNone/>
            </a:pPr>
            <a:r>
              <a:rPr lang="en-AU" dirty="0"/>
              <a:t>For engagement process that are planned to ensure you understand the limitations</a:t>
            </a:r>
          </a:p>
          <a:p>
            <a:r>
              <a:rPr lang="en-AU" dirty="0"/>
              <a:t>(Strengths) – why was this method chosen, what does it provide?</a:t>
            </a:r>
          </a:p>
          <a:p>
            <a:r>
              <a:rPr lang="en-AU" dirty="0"/>
              <a:t>(Weakness) – What groups are missing, what could be done better, what are the limitations of the approach?</a:t>
            </a:r>
          </a:p>
          <a:p>
            <a:r>
              <a:rPr lang="en-AU" dirty="0"/>
              <a:t>(Opportunities) – what conditions is this strategy taking advantage of? What else can be done?</a:t>
            </a:r>
          </a:p>
          <a:p>
            <a:r>
              <a:rPr lang="en-AU" dirty="0"/>
              <a:t>(Threats) – what are potential areas of tension or conflict? </a:t>
            </a:r>
          </a:p>
        </p:txBody>
      </p:sp>
      <p:sp>
        <p:nvSpPr>
          <p:cNvPr id="5" name="Text Placeholder 4">
            <a:extLst>
              <a:ext uri="{FF2B5EF4-FFF2-40B4-BE49-F238E27FC236}">
                <a16:creationId xmlns:a16="http://schemas.microsoft.com/office/drawing/2014/main" id="{8F867813-A28B-45DB-9E47-A2C0774961E0}"/>
              </a:ext>
            </a:extLst>
          </p:cNvPr>
          <p:cNvSpPr>
            <a:spLocks noGrp="1"/>
          </p:cNvSpPr>
          <p:nvPr>
            <p:ph type="body" sz="quarter" idx="3"/>
          </p:nvPr>
        </p:nvSpPr>
        <p:spPr/>
        <p:txBody>
          <a:bodyPr/>
          <a:lstStyle/>
          <a:p>
            <a:r>
              <a:rPr lang="en-AU" dirty="0"/>
              <a:t>ORID Method</a:t>
            </a:r>
          </a:p>
        </p:txBody>
      </p:sp>
      <p:sp>
        <p:nvSpPr>
          <p:cNvPr id="6" name="Content Placeholder 5">
            <a:extLst>
              <a:ext uri="{FF2B5EF4-FFF2-40B4-BE49-F238E27FC236}">
                <a16:creationId xmlns:a16="http://schemas.microsoft.com/office/drawing/2014/main" id="{0ADC9FDF-FAAF-4923-B55E-0DC60D239FED}"/>
              </a:ext>
            </a:extLst>
          </p:cNvPr>
          <p:cNvSpPr>
            <a:spLocks noGrp="1"/>
          </p:cNvSpPr>
          <p:nvPr>
            <p:ph sz="quarter" idx="4"/>
          </p:nvPr>
        </p:nvSpPr>
        <p:spPr/>
        <p:txBody>
          <a:bodyPr>
            <a:normAutofit fontScale="77500" lnSpcReduction="20000"/>
          </a:bodyPr>
          <a:lstStyle/>
          <a:p>
            <a:pPr marL="0" indent="0">
              <a:buNone/>
            </a:pPr>
            <a:r>
              <a:rPr lang="en-AU" dirty="0"/>
              <a:t>For engagement process that have been completed</a:t>
            </a:r>
          </a:p>
          <a:p>
            <a:r>
              <a:rPr lang="en-AU" dirty="0"/>
              <a:t>(Objective) – what did we want to do?</a:t>
            </a:r>
          </a:p>
          <a:p>
            <a:r>
              <a:rPr lang="en-AU" dirty="0"/>
              <a:t>(Reflect) – how do we feel about how it went?</a:t>
            </a:r>
          </a:p>
          <a:p>
            <a:r>
              <a:rPr lang="en-AU" dirty="0"/>
              <a:t>(Interpret) – what does this mean?  (Synthesis)</a:t>
            </a:r>
          </a:p>
          <a:p>
            <a:r>
              <a:rPr lang="en-AU" dirty="0"/>
              <a:t>(Decide) – what will we do?  How will we refine our practice?</a:t>
            </a:r>
          </a:p>
          <a:p>
            <a:endParaRPr lang="en-AU" dirty="0"/>
          </a:p>
        </p:txBody>
      </p:sp>
    </p:spTree>
    <p:extLst>
      <p:ext uri="{BB962C8B-B14F-4D97-AF65-F5344CB8AC3E}">
        <p14:creationId xmlns:p14="http://schemas.microsoft.com/office/powerpoint/2010/main" val="2393758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Exercise </a:t>
            </a:r>
          </a:p>
        </p:txBody>
      </p:sp>
      <p:sp>
        <p:nvSpPr>
          <p:cNvPr id="4" name="Shape 725">
            <a:extLst>
              <a:ext uri="{FF2B5EF4-FFF2-40B4-BE49-F238E27FC236}">
                <a16:creationId xmlns:a16="http://schemas.microsoft.com/office/drawing/2014/main" id="{78024C55-E43F-4F3C-A103-5C3B5EE79E55}"/>
              </a:ext>
            </a:extLst>
          </p:cNvPr>
          <p:cNvSpPr txBox="1"/>
          <p:nvPr/>
        </p:nvSpPr>
        <p:spPr>
          <a:xfrm rot="20725268">
            <a:off x="-1294974" y="-496696"/>
            <a:ext cx="6941493" cy="7851391"/>
          </a:xfrm>
          <a:prstGeom prst="rect">
            <a:avLst/>
          </a:prstGeom>
          <a:solidFill>
            <a:schemeClr val="accent4">
              <a:lumMod val="40000"/>
              <a:lumOff val="60000"/>
            </a:schemeClr>
          </a:solidFill>
          <a:ln>
            <a:noFill/>
          </a:ln>
          <a:effectLst>
            <a:outerShdw blurRad="63500" dist="23000" dir="5400000">
              <a:srgbClr val="000000">
                <a:alpha val="34901"/>
              </a:srgbClr>
            </a:outerShdw>
          </a:effectLst>
        </p:spPr>
        <p:txBody>
          <a:bodyPr spcFirstLastPara="1" lIns="91425" tIns="45700" rIns="91425" bIns="45700" anchor="ctr"/>
          <a:lstStyle/>
          <a:p>
            <a:pPr eaLnBrk="1" fontAlgn="auto" hangingPunct="1">
              <a:spcBef>
                <a:spcPts val="0"/>
              </a:spcBef>
              <a:spcAft>
                <a:spcPts val="0"/>
              </a:spcAft>
              <a:buClr>
                <a:srgbClr val="000000"/>
              </a:buClr>
              <a:buFont typeface="Arial"/>
              <a:buNone/>
              <a:defRPr/>
            </a:pPr>
            <a:endParaRPr sz="1800" kern="0" dirty="0">
              <a:solidFill>
                <a:schemeClr val="dk1"/>
              </a:solidFill>
              <a:latin typeface="Source Sans Pro"/>
              <a:ea typeface="Source Sans Pro"/>
              <a:cs typeface="Source Sans Pro"/>
              <a:sym typeface="Source Sans Pro"/>
            </a:endParaRPr>
          </a:p>
        </p:txBody>
      </p:sp>
      <p:graphicFrame>
        <p:nvGraphicFramePr>
          <p:cNvPr id="7" name="Table 6">
            <a:extLst>
              <a:ext uri="{FF2B5EF4-FFF2-40B4-BE49-F238E27FC236}">
                <a16:creationId xmlns:a16="http://schemas.microsoft.com/office/drawing/2014/main" id="{9DD40938-9CD0-4E01-BBB0-AAF833877BAF}"/>
              </a:ext>
            </a:extLst>
          </p:cNvPr>
          <p:cNvGraphicFramePr>
            <a:graphicFrameLocks noGrp="1"/>
          </p:cNvGraphicFramePr>
          <p:nvPr>
            <p:extLst>
              <p:ext uri="{D42A27DB-BD31-4B8C-83A1-F6EECF244321}">
                <p14:modId xmlns:p14="http://schemas.microsoft.com/office/powerpoint/2010/main" val="470095248"/>
              </p:ext>
            </p:extLst>
          </p:nvPr>
        </p:nvGraphicFramePr>
        <p:xfrm>
          <a:off x="6522915" y="1583502"/>
          <a:ext cx="5405726" cy="4216400"/>
        </p:xfrm>
        <a:graphic>
          <a:graphicData uri="http://schemas.openxmlformats.org/drawingml/2006/table">
            <a:tbl>
              <a:tblPr firstRow="1" bandRow="1">
                <a:tableStyleId>{5DA37D80-6434-44D0-A028-1B22A696006F}</a:tableStyleId>
              </a:tblPr>
              <a:tblGrid>
                <a:gridCol w="2702863">
                  <a:extLst>
                    <a:ext uri="{9D8B030D-6E8A-4147-A177-3AD203B41FA5}">
                      <a16:colId xmlns:a16="http://schemas.microsoft.com/office/drawing/2014/main" val="841705600"/>
                    </a:ext>
                  </a:extLst>
                </a:gridCol>
                <a:gridCol w="2702863">
                  <a:extLst>
                    <a:ext uri="{9D8B030D-6E8A-4147-A177-3AD203B41FA5}">
                      <a16:colId xmlns:a16="http://schemas.microsoft.com/office/drawing/2014/main" val="1846197689"/>
                    </a:ext>
                  </a:extLst>
                </a:gridCol>
              </a:tblGrid>
              <a:tr h="370840">
                <a:tc>
                  <a:txBody>
                    <a:bodyPr/>
                    <a:lstStyle/>
                    <a:p>
                      <a:r>
                        <a:rPr lang="en-AU" dirty="0"/>
                        <a:t>Strengths</a:t>
                      </a:r>
                    </a:p>
                  </a:txBody>
                  <a:tcPr/>
                </a:tc>
                <a:tc>
                  <a:txBody>
                    <a:bodyPr/>
                    <a:lstStyle/>
                    <a:p>
                      <a:r>
                        <a:rPr lang="en-AU" dirty="0"/>
                        <a:t>Weaknesses</a:t>
                      </a:r>
                    </a:p>
                  </a:txBody>
                  <a:tcPr/>
                </a:tc>
                <a:extLst>
                  <a:ext uri="{0D108BD9-81ED-4DB2-BD59-A6C34878D82A}">
                    <a16:rowId xmlns:a16="http://schemas.microsoft.com/office/drawing/2014/main" val="551057852"/>
                  </a:ext>
                </a:extLst>
              </a:tr>
              <a:tr h="370840">
                <a:tc>
                  <a:txBody>
                    <a:bodyPr/>
                    <a:lstStyle/>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endParaRPr lang="en-AU" dirty="0"/>
                    </a:p>
                  </a:txBody>
                  <a:tcPr/>
                </a:tc>
                <a:tc>
                  <a:txBody>
                    <a:bodyPr/>
                    <a:lstStyle/>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endParaRPr lang="en-AU" dirty="0"/>
                    </a:p>
                  </a:txBody>
                  <a:tcPr/>
                </a:tc>
                <a:extLst>
                  <a:ext uri="{0D108BD9-81ED-4DB2-BD59-A6C34878D82A}">
                    <a16:rowId xmlns:a16="http://schemas.microsoft.com/office/drawing/2014/main" val="779187042"/>
                  </a:ext>
                </a:extLst>
              </a:tr>
              <a:tr h="370840">
                <a:tc>
                  <a:txBody>
                    <a:bodyPr/>
                    <a:lstStyle/>
                    <a:p>
                      <a:r>
                        <a:rPr lang="en-AU" dirty="0"/>
                        <a:t>Opportunities</a:t>
                      </a:r>
                    </a:p>
                  </a:txBody>
                  <a:tcPr/>
                </a:tc>
                <a:tc>
                  <a:txBody>
                    <a:bodyPr/>
                    <a:lstStyle/>
                    <a:p>
                      <a:r>
                        <a:rPr lang="en-AU" dirty="0"/>
                        <a:t>Threats</a:t>
                      </a:r>
                    </a:p>
                  </a:txBody>
                  <a:tcPr/>
                </a:tc>
                <a:extLst>
                  <a:ext uri="{0D108BD9-81ED-4DB2-BD59-A6C34878D82A}">
                    <a16:rowId xmlns:a16="http://schemas.microsoft.com/office/drawing/2014/main" val="3663541909"/>
                  </a:ext>
                </a:extLst>
              </a:tr>
              <a:tr h="370840">
                <a:tc>
                  <a:txBody>
                    <a:bodyPr/>
                    <a:lstStyle/>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endParaRPr lang="en-AU" dirty="0"/>
                    </a:p>
                  </a:txBody>
                  <a:tcPr/>
                </a:tc>
                <a:tc>
                  <a:txBody>
                    <a:bodyPr/>
                    <a:lstStyle/>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pPr marL="285750" indent="-285750">
                        <a:buFont typeface="Arial" panose="020B0604020202020204" pitchFamily="34" charset="0"/>
                        <a:buChar char="•"/>
                      </a:pPr>
                      <a:r>
                        <a:rPr lang="en-AU" dirty="0"/>
                        <a:t>X</a:t>
                      </a:r>
                    </a:p>
                    <a:p>
                      <a:endParaRPr lang="en-AU" dirty="0"/>
                    </a:p>
                  </a:txBody>
                  <a:tcPr/>
                </a:tc>
                <a:extLst>
                  <a:ext uri="{0D108BD9-81ED-4DB2-BD59-A6C34878D82A}">
                    <a16:rowId xmlns:a16="http://schemas.microsoft.com/office/drawing/2014/main" val="4181747475"/>
                  </a:ext>
                </a:extLst>
              </a:tr>
            </a:tbl>
          </a:graphicData>
        </a:graphic>
      </p:graphicFrame>
      <p:sp>
        <p:nvSpPr>
          <p:cNvPr id="8" name="Shape 728">
            <a:extLst>
              <a:ext uri="{FF2B5EF4-FFF2-40B4-BE49-F238E27FC236}">
                <a16:creationId xmlns:a16="http://schemas.microsoft.com/office/drawing/2014/main" id="{8D8964C7-5EED-42D7-A472-4EEFE900A32F}"/>
              </a:ext>
            </a:extLst>
          </p:cNvPr>
          <p:cNvSpPr txBox="1">
            <a:spLocks/>
          </p:cNvSpPr>
          <p:nvPr/>
        </p:nvSpPr>
        <p:spPr bwMode="auto">
          <a:xfrm>
            <a:off x="597568" y="523081"/>
            <a:ext cx="4780548"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00" rIns="91440" bIns="45700" numCol="1" rtlCol="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ct val="0"/>
              </a:spcAft>
              <a:buClr>
                <a:srgbClr val="575758"/>
              </a:buClr>
              <a:buNone/>
            </a:pPr>
            <a:r>
              <a:rPr lang="en-AU" sz="4400" b="1" dirty="0">
                <a:solidFill>
                  <a:srgbClr val="7030A0"/>
                </a:solidFill>
              </a:rPr>
              <a:t>Lets practice…  World Café:</a:t>
            </a:r>
          </a:p>
          <a:p>
            <a:pPr marL="0" indent="0">
              <a:buNone/>
            </a:pPr>
            <a:r>
              <a:rPr lang="en-US" sz="1600" dirty="0"/>
              <a:t>Staying in your small groups (i.e. project teams) the teams will rotate leaving one representative in the table. Within the table</a:t>
            </a:r>
            <a:r>
              <a:rPr lang="en-AU" sz="1600" dirty="0"/>
              <a:t>:</a:t>
            </a:r>
          </a:p>
          <a:p>
            <a:pPr>
              <a:defRPr/>
            </a:pPr>
            <a:r>
              <a:rPr lang="en-AU" altLang="en-US" sz="1600" dirty="0">
                <a:solidFill>
                  <a:srgbClr val="000000"/>
                </a:solidFill>
              </a:rPr>
              <a:t>5 min – the representative will share the engagement strategy created by their team?</a:t>
            </a:r>
          </a:p>
          <a:p>
            <a:pPr>
              <a:defRPr/>
            </a:pPr>
            <a:r>
              <a:rPr lang="en-AU" altLang="en-US" sz="1600" dirty="0">
                <a:solidFill>
                  <a:srgbClr val="000000"/>
                </a:solidFill>
              </a:rPr>
              <a:t>20 min – the visiting team (who rotated one table) will perform a SWOT analysis on the strategy highlighting 3-5 characteristics for each quadrant. The following questions can be considered: </a:t>
            </a:r>
          </a:p>
          <a:p>
            <a:pPr lvl="1">
              <a:defRPr/>
            </a:pPr>
            <a:r>
              <a:rPr lang="en-AU" altLang="en-US" sz="1400" dirty="0">
                <a:solidFill>
                  <a:srgbClr val="000000"/>
                </a:solidFill>
              </a:rPr>
              <a:t>What level of engagement does the strategy belong to? Who will you engage? (Arnstein’s ladder)</a:t>
            </a:r>
          </a:p>
          <a:p>
            <a:pPr lvl="1">
              <a:defRPr/>
            </a:pPr>
            <a:r>
              <a:rPr lang="en-AU" altLang="en-US" sz="1400" dirty="0">
                <a:solidFill>
                  <a:srgbClr val="000000"/>
                </a:solidFill>
              </a:rPr>
              <a:t>How fun or clear is the activity?</a:t>
            </a:r>
          </a:p>
          <a:p>
            <a:pPr lvl="1">
              <a:defRPr/>
            </a:pPr>
            <a:r>
              <a:rPr lang="en-AU" altLang="en-US" sz="1400" dirty="0">
                <a:solidFill>
                  <a:srgbClr val="000000"/>
                </a:solidFill>
              </a:rPr>
              <a:t>Commenting on the timing/method, what members of the community are engaged and which ones are accidentally excluded?</a:t>
            </a:r>
          </a:p>
          <a:p>
            <a:pPr marL="0" indent="0">
              <a:buNone/>
            </a:pPr>
            <a:r>
              <a:rPr lang="en-AU" sz="1600" b="1" dirty="0"/>
              <a:t>Note: </a:t>
            </a:r>
            <a:r>
              <a:rPr lang="en-AU" sz="1600" dirty="0"/>
              <a:t>If run as a whole group (small groups only), this exercise can give the lecturer space to share facilitation strategies. </a:t>
            </a:r>
          </a:p>
        </p:txBody>
      </p:sp>
    </p:spTree>
    <p:extLst>
      <p:ext uri="{BB962C8B-B14F-4D97-AF65-F5344CB8AC3E}">
        <p14:creationId xmlns:p14="http://schemas.microsoft.com/office/powerpoint/2010/main" val="1559166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0C87F7-06E3-4ED4-AF83-351841D5641E}"/>
              </a:ext>
            </a:extLst>
          </p:cNvPr>
          <p:cNvSpPr>
            <a:spLocks noGrp="1"/>
          </p:cNvSpPr>
          <p:nvPr>
            <p:ph type="title"/>
          </p:nvPr>
        </p:nvSpPr>
        <p:spPr/>
        <p:txBody>
          <a:bodyPr/>
          <a:lstStyle/>
          <a:p>
            <a:r>
              <a:rPr lang="en-AU" dirty="0"/>
              <a:t>Activity 4: Adapting your process</a:t>
            </a:r>
            <a:br>
              <a:rPr lang="en-AU" dirty="0"/>
            </a:br>
            <a:r>
              <a:rPr lang="en-AU" dirty="0"/>
              <a:t>Ethics in Placemaking</a:t>
            </a:r>
          </a:p>
        </p:txBody>
      </p:sp>
      <p:sp>
        <p:nvSpPr>
          <p:cNvPr id="5" name="Text Placeholder 4">
            <a:extLst>
              <a:ext uri="{FF2B5EF4-FFF2-40B4-BE49-F238E27FC236}">
                <a16:creationId xmlns:a16="http://schemas.microsoft.com/office/drawing/2014/main" id="{D0CF3773-5E2E-4BDD-99C2-FA7CD3E52722}"/>
              </a:ext>
            </a:extLst>
          </p:cNvPr>
          <p:cNvSpPr>
            <a:spLocks noGrp="1"/>
          </p:cNvSpPr>
          <p:nvPr>
            <p:ph type="body" idx="1"/>
          </p:nvPr>
        </p:nvSpPr>
        <p:spPr/>
        <p:txBody>
          <a:bodyPr/>
          <a:lstStyle/>
          <a:p>
            <a:r>
              <a:rPr lang="en-AU" dirty="0"/>
              <a:t>Home exercise: </a:t>
            </a:r>
          </a:p>
        </p:txBody>
      </p:sp>
    </p:spTree>
    <p:extLst>
      <p:ext uri="{BB962C8B-B14F-4D97-AF65-F5344CB8AC3E}">
        <p14:creationId xmlns:p14="http://schemas.microsoft.com/office/powerpoint/2010/main" val="3257290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725">
            <a:extLst>
              <a:ext uri="{FF2B5EF4-FFF2-40B4-BE49-F238E27FC236}">
                <a16:creationId xmlns:a16="http://schemas.microsoft.com/office/drawing/2014/main" id="{C596F820-7CD8-4157-8222-AE437AAF8A53}"/>
              </a:ext>
            </a:extLst>
          </p:cNvPr>
          <p:cNvSpPr txBox="1"/>
          <p:nvPr/>
        </p:nvSpPr>
        <p:spPr>
          <a:xfrm rot="20725268">
            <a:off x="-1294974" y="-496696"/>
            <a:ext cx="6941493" cy="7851391"/>
          </a:xfrm>
          <a:prstGeom prst="rect">
            <a:avLst/>
          </a:prstGeom>
          <a:solidFill>
            <a:schemeClr val="accent4">
              <a:lumMod val="40000"/>
              <a:lumOff val="60000"/>
            </a:schemeClr>
          </a:solidFill>
          <a:ln>
            <a:noFill/>
          </a:ln>
          <a:effectLst>
            <a:outerShdw blurRad="63500" dist="23000" dir="5400000">
              <a:srgbClr val="000000">
                <a:alpha val="34901"/>
              </a:srgbClr>
            </a:outerShdw>
          </a:effectLst>
        </p:spPr>
        <p:txBody>
          <a:bodyPr spcFirstLastPara="1" lIns="91425" tIns="45700" rIns="91425" bIns="45700" anchor="ctr"/>
          <a:lstStyle/>
          <a:p>
            <a:pPr eaLnBrk="1" fontAlgn="auto" hangingPunct="1">
              <a:spcBef>
                <a:spcPts val="0"/>
              </a:spcBef>
              <a:spcAft>
                <a:spcPts val="0"/>
              </a:spcAft>
              <a:buClr>
                <a:srgbClr val="000000"/>
              </a:buClr>
              <a:buFont typeface="Arial"/>
              <a:buNone/>
              <a:defRPr/>
            </a:pPr>
            <a:endParaRPr sz="1800" kern="0" dirty="0">
              <a:solidFill>
                <a:schemeClr val="dk1"/>
              </a:solidFill>
              <a:latin typeface="Source Sans Pro"/>
              <a:ea typeface="Source Sans Pro"/>
              <a:cs typeface="Source Sans Pro"/>
              <a:sym typeface="Source Sans Pro"/>
            </a:endParaRPr>
          </a:p>
        </p:txBody>
      </p:sp>
      <p:sp>
        <p:nvSpPr>
          <p:cNvPr id="7" name="Shape 728">
            <a:extLst>
              <a:ext uri="{FF2B5EF4-FFF2-40B4-BE49-F238E27FC236}">
                <a16:creationId xmlns:a16="http://schemas.microsoft.com/office/drawing/2014/main" id="{C8D66574-E508-4C4C-AFDD-787DC8B77970}"/>
              </a:ext>
            </a:extLst>
          </p:cNvPr>
          <p:cNvSpPr txBox="1">
            <a:spLocks/>
          </p:cNvSpPr>
          <p:nvPr/>
        </p:nvSpPr>
        <p:spPr bwMode="auto">
          <a:xfrm>
            <a:off x="609600" y="523081"/>
            <a:ext cx="4281055"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00" rIns="91440" bIns="45700" numCol="1" rtlCol="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000" b="1" dirty="0"/>
              <a:t>1 hr – Use the slide deck in Ethics, two videos and SWOT feedback to improve the engagement process</a:t>
            </a:r>
            <a:r>
              <a:rPr lang="en-AU" sz="2000" dirty="0"/>
              <a:t>:</a:t>
            </a:r>
          </a:p>
          <a:p>
            <a:pPr lvl="0"/>
            <a:r>
              <a:rPr lang="en-AU" altLang="en-US" sz="2000" dirty="0">
                <a:solidFill>
                  <a:srgbClr val="000000"/>
                </a:solidFill>
              </a:rPr>
              <a:t>What is the purpose of your </a:t>
            </a:r>
            <a:r>
              <a:rPr lang="en-AU" sz="2000" dirty="0"/>
              <a:t>Incorporates the feedback from the SWOT analysis</a:t>
            </a:r>
          </a:p>
          <a:p>
            <a:pPr lvl="0"/>
            <a:r>
              <a:rPr lang="en-AU" sz="2000" dirty="0"/>
              <a:t>Examines appropriate engagement strategies for Indigenous peoples. </a:t>
            </a:r>
          </a:p>
          <a:p>
            <a:pPr lvl="0"/>
            <a:r>
              <a:rPr lang="en-AU" sz="2000" dirty="0"/>
              <a:t>Introduce the idea of welcome to Country and acknowledgement of Country. </a:t>
            </a:r>
          </a:p>
          <a:p>
            <a:pPr lvl="0"/>
            <a:r>
              <a:rPr lang="en-AU" sz="2000" dirty="0"/>
              <a:t>Incorporate strategies to deal with conflict </a:t>
            </a:r>
          </a:p>
          <a:p>
            <a:pPr lvl="0"/>
            <a:r>
              <a:rPr lang="en-AU" sz="2000" dirty="0"/>
              <a:t>Considers ethical engagement processes (Ethics slide deck).</a:t>
            </a:r>
          </a:p>
        </p:txBody>
      </p:sp>
      <p:pic>
        <p:nvPicPr>
          <p:cNvPr id="30725" name="Picture 3">
            <a:extLst>
              <a:ext uri="{FF2B5EF4-FFF2-40B4-BE49-F238E27FC236}">
                <a16:creationId xmlns:a16="http://schemas.microsoft.com/office/drawing/2014/main" id="{66C7846E-91F2-4FC4-84E8-3375777C509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7961" r="1" b="1"/>
          <a:stretch/>
        </p:blipFill>
        <p:spPr bwMode="auto">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a:extLst>
              <a:ext uri="{FF2B5EF4-FFF2-40B4-BE49-F238E27FC236}">
                <a16:creationId xmlns:a16="http://schemas.microsoft.com/office/drawing/2014/main" id="{D311A4AA-AF64-4A7B-B362-8B454B83528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1417" b="-1"/>
          <a:stretch/>
        </p:blipFill>
        <p:spPr bwMode="auto">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361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3320859"/>
            <a:ext cx="4524973" cy="2076333"/>
          </a:xfrm>
        </p:spPr>
        <p:txBody>
          <a:bodyPr vert="horz" lIns="91440" tIns="45720" rIns="91440" bIns="45720" rtlCol="0" anchor="t">
            <a:normAutofit/>
          </a:bodyPr>
          <a:lstStyle/>
          <a:p>
            <a:r>
              <a:rPr lang="en-US" sz="4800" b="1" dirty="0"/>
              <a:t>Questions?</a:t>
            </a:r>
          </a:p>
        </p:txBody>
      </p:sp>
      <p:pic>
        <p:nvPicPr>
          <p:cNvPr id="4" name="Content Placeholder 3" descr="index.jpg"/>
          <p:cNvPicPr>
            <a:picLocks noGrp="1" noChangeAspect="1"/>
          </p:cNvPicPr>
          <p:nvPr>
            <p:ph idx="1"/>
          </p:nvPr>
        </p:nvPicPr>
        <p:blipFill rotWithShape="1">
          <a:blip r:embed="rId2" cstate="print"/>
          <a:srcRect r="2255" b="1"/>
          <a:stretch/>
        </p:blipFill>
        <p:spPr>
          <a:xfrm>
            <a:off x="804673" y="544775"/>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8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b="1" dirty="0"/>
              <a:t>Outline </a:t>
            </a:r>
          </a:p>
        </p:txBody>
      </p:sp>
      <p:sp>
        <p:nvSpPr>
          <p:cNvPr id="3" name="Content Placeholder 2">
            <a:extLst>
              <a:ext uri="{FF2B5EF4-FFF2-40B4-BE49-F238E27FC236}">
                <a16:creationId xmlns:a16="http://schemas.microsoft.com/office/drawing/2014/main" id="{9477AC1E-EE7B-424E-8FB6-2642C62A9005}"/>
              </a:ext>
            </a:extLst>
          </p:cNvPr>
          <p:cNvSpPr>
            <a:spLocks noGrp="1"/>
          </p:cNvSpPr>
          <p:nvPr>
            <p:ph idx="1"/>
          </p:nvPr>
        </p:nvSpPr>
        <p:spPr>
          <a:solidFill>
            <a:srgbClr val="FFF4C2"/>
          </a:solidFill>
        </p:spPr>
        <p:txBody>
          <a:bodyPr>
            <a:normAutofit fontScale="92500" lnSpcReduction="20000"/>
          </a:bodyPr>
          <a:lstStyle/>
          <a:p>
            <a:pPr>
              <a:spcBef>
                <a:spcPts val="600"/>
              </a:spcBef>
              <a:spcAft>
                <a:spcPts val="600"/>
              </a:spcAft>
            </a:pPr>
            <a:r>
              <a:rPr lang="en-US" dirty="0"/>
              <a:t>Revisiting key concepts: </a:t>
            </a:r>
          </a:p>
          <a:p>
            <a:pPr lvl="1">
              <a:spcBef>
                <a:spcPts val="600"/>
              </a:spcBef>
              <a:spcAft>
                <a:spcPts val="600"/>
              </a:spcAft>
            </a:pPr>
            <a:r>
              <a:rPr lang="en-US" dirty="0"/>
              <a:t>What is community?</a:t>
            </a:r>
          </a:p>
          <a:p>
            <a:pPr lvl="1">
              <a:spcBef>
                <a:spcPts val="600"/>
              </a:spcBef>
              <a:spcAft>
                <a:spcPts val="600"/>
              </a:spcAft>
            </a:pPr>
            <a:r>
              <a:rPr lang="en-US" dirty="0"/>
              <a:t>What is community engagement?</a:t>
            </a:r>
          </a:p>
          <a:p>
            <a:pPr lvl="1">
              <a:spcBef>
                <a:spcPts val="600"/>
              </a:spcBef>
              <a:spcAft>
                <a:spcPts val="600"/>
              </a:spcAft>
            </a:pPr>
            <a:r>
              <a:rPr lang="en-US" dirty="0"/>
              <a:t>Engaging with different cultures</a:t>
            </a:r>
          </a:p>
          <a:p>
            <a:pPr lvl="1">
              <a:spcBef>
                <a:spcPts val="600"/>
              </a:spcBef>
              <a:spcAft>
                <a:spcPts val="600"/>
              </a:spcAft>
            </a:pPr>
            <a:r>
              <a:rPr lang="en-US" dirty="0"/>
              <a:t>Engaging with conflict</a:t>
            </a:r>
          </a:p>
          <a:p>
            <a:pPr lvl="0"/>
            <a:r>
              <a:rPr lang="en-AU" dirty="0"/>
              <a:t>Stakeholder mapping and analysis</a:t>
            </a:r>
          </a:p>
          <a:p>
            <a:pPr lvl="0"/>
            <a:r>
              <a:rPr lang="en-AU" dirty="0"/>
              <a:t>Exploring the toolbox of community engagement techniques</a:t>
            </a:r>
          </a:p>
          <a:p>
            <a:pPr lvl="0"/>
            <a:r>
              <a:rPr lang="en-AU" dirty="0"/>
              <a:t>Deep engagement through fun activities. </a:t>
            </a:r>
          </a:p>
          <a:p>
            <a:pPr lvl="0"/>
            <a:r>
              <a:rPr lang="en-AU" dirty="0"/>
              <a:t>Ethical engagement and preparing to engage</a:t>
            </a:r>
          </a:p>
          <a:p>
            <a:pPr lvl="0"/>
            <a:r>
              <a:rPr lang="en-AU" dirty="0"/>
              <a:t>Evaluating community engagement</a:t>
            </a:r>
          </a:p>
          <a:p>
            <a:pPr>
              <a:spcBef>
                <a:spcPts val="600"/>
              </a:spcBef>
              <a:spcAft>
                <a:spcPts val="600"/>
              </a:spcAft>
            </a:pPr>
            <a:endParaRPr lang="en-US" dirty="0"/>
          </a:p>
          <a:p>
            <a:endParaRPr lang="en-AU" dirty="0"/>
          </a:p>
        </p:txBody>
      </p:sp>
    </p:spTree>
    <p:extLst>
      <p:ext uri="{BB962C8B-B14F-4D97-AF65-F5344CB8AC3E}">
        <p14:creationId xmlns:p14="http://schemas.microsoft.com/office/powerpoint/2010/main" val="1397886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256" y="4767072"/>
            <a:ext cx="6594189" cy="1625210"/>
          </a:xfrm>
        </p:spPr>
        <p:txBody>
          <a:bodyPr>
            <a:normAutofit/>
          </a:bodyPr>
          <a:lstStyle/>
          <a:p>
            <a:pPr algn="r"/>
            <a:br>
              <a:rPr lang="en-AU" dirty="0"/>
            </a:br>
            <a:r>
              <a:rPr lang="en-AU" b="1" dirty="0"/>
              <a:t>What is a community </a:t>
            </a:r>
          </a:p>
        </p:txBody>
      </p:sp>
      <p:sp>
        <p:nvSpPr>
          <p:cNvPr id="3" name="Content Placeholder 2"/>
          <p:cNvSpPr>
            <a:spLocks noGrp="1"/>
          </p:cNvSpPr>
          <p:nvPr>
            <p:ph idx="1"/>
          </p:nvPr>
        </p:nvSpPr>
        <p:spPr>
          <a:xfrm>
            <a:off x="8029319" y="917725"/>
            <a:ext cx="3424739" cy="4852362"/>
          </a:xfrm>
        </p:spPr>
        <p:txBody>
          <a:bodyPr anchor="ctr">
            <a:normAutofit/>
          </a:bodyPr>
          <a:lstStyle/>
          <a:p>
            <a:r>
              <a:rPr lang="en-AU" sz="4000" dirty="0"/>
              <a:t>Identifying community</a:t>
            </a:r>
          </a:p>
          <a:p>
            <a:endParaRPr lang="en-AU" sz="4000" dirty="0"/>
          </a:p>
          <a:p>
            <a:endParaRPr lang="en-AU" sz="40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 b="11496"/>
          <a:stretch/>
        </p:blipFill>
        <p:spPr bwMode="auto">
          <a:xfrm>
            <a:off x="327547" y="321733"/>
            <a:ext cx="7058306" cy="41073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31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5F34E-84FF-430C-960D-DFFBFC598DC6}"/>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AU" sz="4400" b="1" dirty="0"/>
              <a:t>What is a community?</a:t>
            </a:r>
            <a:endParaRPr lang="en-US" sz="4400" dirty="0"/>
          </a:p>
        </p:txBody>
      </p:sp>
      <p:sp>
        <p:nvSpPr>
          <p:cNvPr id="9" name="Text Placeholder 8">
            <a:extLst>
              <a:ext uri="{FF2B5EF4-FFF2-40B4-BE49-F238E27FC236}">
                <a16:creationId xmlns:a16="http://schemas.microsoft.com/office/drawing/2014/main" id="{2A731CA9-0C15-4740-95ED-F50A36186549}"/>
              </a:ext>
            </a:extLst>
          </p:cNvPr>
          <p:cNvSpPr>
            <a:spLocks noGrp="1"/>
          </p:cNvSpPr>
          <p:nvPr>
            <p:ph type="body" sz="half" idx="2"/>
          </p:nvPr>
        </p:nvSpPr>
        <p:spPr>
          <a:xfrm>
            <a:off x="648931" y="2438400"/>
            <a:ext cx="3651466" cy="3785419"/>
          </a:xfrm>
        </p:spPr>
        <p:txBody>
          <a:bodyPr vert="horz" lIns="91440" tIns="45720" rIns="91440" bIns="45720" rtlCol="0">
            <a:normAutofit fontScale="77500" lnSpcReduction="20000"/>
          </a:bodyPr>
          <a:lstStyle/>
          <a:p>
            <a:pPr algn="ctr"/>
            <a:r>
              <a:rPr lang="en-US" sz="2600" dirty="0"/>
              <a:t>“a group of people with diverse characteristics who are linked by social ties, share common perspectives, and engage in joint action in geographical locations or settings”</a:t>
            </a:r>
          </a:p>
          <a:p>
            <a:pPr algn="ctr"/>
            <a:r>
              <a:rPr lang="en-US" sz="2600" dirty="0"/>
              <a:t>(MacQueen et al. 2001).</a:t>
            </a:r>
          </a:p>
          <a:p>
            <a:pPr algn="ctr"/>
            <a:endParaRPr lang="en-US" sz="2600" dirty="0"/>
          </a:p>
          <a:p>
            <a:pPr algn="ctr"/>
            <a:r>
              <a:rPr lang="en-AU" sz="2600" dirty="0"/>
              <a:t>A collection of human individuals; it is a socio-cultural system; it is socially organized </a:t>
            </a:r>
          </a:p>
          <a:p>
            <a:pPr algn="ctr"/>
            <a:r>
              <a:rPr lang="en-AU" sz="2600" dirty="0"/>
              <a:t>(Bartle 2007) </a:t>
            </a:r>
          </a:p>
          <a:p>
            <a:pPr algn="ctr"/>
            <a:endParaRPr lang="en-US" sz="2400" dirty="0"/>
          </a:p>
          <a:p>
            <a:pPr indent="-228600">
              <a:buFont typeface="Arial" panose="020B0604020202020204" pitchFamily="34" charset="0"/>
              <a:buChar char="•"/>
            </a:pPr>
            <a:endParaRPr lang="en-US" sz="1800" dirty="0"/>
          </a:p>
        </p:txBody>
      </p:sp>
      <p:pic>
        <p:nvPicPr>
          <p:cNvPr id="49" name="Picture 48">
            <a:extLst>
              <a:ext uri="{FF2B5EF4-FFF2-40B4-BE49-F238E27FC236}">
                <a16:creationId xmlns:a16="http://schemas.microsoft.com/office/drawing/2014/main" id="{14809503-F710-4332-80E8-6BEF389C0092}"/>
              </a:ext>
            </a:extLst>
          </p:cNvPr>
          <p:cNvPicPr>
            <a:picLocks noChangeAspect="1"/>
          </p:cNvPicPr>
          <p:nvPr/>
        </p:nvPicPr>
        <p:blipFill rotWithShape="1">
          <a:blip r:embed="rId2">
            <a:extLst>
              <a:ext uri="{28A0092B-C50C-407E-A947-70E740481C1C}">
                <a14:useLocalDpi xmlns:a14="http://schemas.microsoft.com/office/drawing/2010/main" val="0"/>
              </a:ext>
            </a:extLst>
          </a:blip>
          <a:srcRect r="26485" b="-1"/>
          <a:stretch/>
        </p:blipFill>
        <p:spPr>
          <a:xfrm>
            <a:off x="4639056" y="10"/>
            <a:ext cx="7552944" cy="6857990"/>
          </a:xfrm>
          <a:prstGeom prst="rect">
            <a:avLst/>
          </a:prstGeom>
          <a:effectLst/>
        </p:spPr>
      </p:pic>
      <p:sp>
        <p:nvSpPr>
          <p:cNvPr id="51" name="TextBox 50">
            <a:extLst>
              <a:ext uri="{FF2B5EF4-FFF2-40B4-BE49-F238E27FC236}">
                <a16:creationId xmlns:a16="http://schemas.microsoft.com/office/drawing/2014/main" id="{0989E9D1-1BD1-4A22-8DF1-0AEC10FA35B7}"/>
              </a:ext>
            </a:extLst>
          </p:cNvPr>
          <p:cNvSpPr txBox="1"/>
          <p:nvPr/>
        </p:nvSpPr>
        <p:spPr>
          <a:xfrm>
            <a:off x="10019659" y="6349363"/>
            <a:ext cx="2059731" cy="369332"/>
          </a:xfrm>
          <a:prstGeom prst="rect">
            <a:avLst/>
          </a:prstGeom>
          <a:noFill/>
        </p:spPr>
        <p:txBody>
          <a:bodyPr wrap="none" rtlCol="0">
            <a:spAutoFit/>
          </a:bodyPr>
          <a:lstStyle/>
          <a:p>
            <a:r>
              <a:rPr lang="en-AU" b="1" dirty="0"/>
              <a:t>PlaceAgency, 2018. </a:t>
            </a:r>
          </a:p>
        </p:txBody>
      </p:sp>
    </p:spTree>
    <p:extLst>
      <p:ext uri="{BB962C8B-B14F-4D97-AF65-F5344CB8AC3E}">
        <p14:creationId xmlns:p14="http://schemas.microsoft.com/office/powerpoint/2010/main" val="47075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56072-F47B-4BE0-8DF7-BA0EEF6D04D8}"/>
              </a:ext>
            </a:extLst>
          </p:cNvPr>
          <p:cNvPicPr>
            <a:picLocks noChangeAspect="1"/>
          </p:cNvPicPr>
          <p:nvPr/>
        </p:nvPicPr>
        <p:blipFill rotWithShape="1">
          <a:blip r:embed="rId2">
            <a:extLst>
              <a:ext uri="{28A0092B-C50C-407E-A947-70E740481C1C}">
                <a14:useLocalDpi xmlns:a14="http://schemas.microsoft.com/office/drawing/2010/main" val="0"/>
              </a:ext>
            </a:extLst>
          </a:blip>
          <a:srcRect r="55987"/>
          <a:stretch/>
        </p:blipFill>
        <p:spPr>
          <a:xfrm>
            <a:off x="0" y="0"/>
            <a:ext cx="4527612" cy="6858000"/>
          </a:xfrm>
          <a:prstGeom prst="rect">
            <a:avLst/>
          </a:prstGeom>
          <a:effectLst/>
        </p:spPr>
      </p:pic>
      <p:sp>
        <p:nvSpPr>
          <p:cNvPr id="2" name="Title 1"/>
          <p:cNvSpPr>
            <a:spLocks noGrp="1"/>
          </p:cNvSpPr>
          <p:nvPr>
            <p:ph type="title"/>
          </p:nvPr>
        </p:nvSpPr>
        <p:spPr>
          <a:xfrm>
            <a:off x="838200" y="811161"/>
            <a:ext cx="3335594" cy="5313414"/>
          </a:xfrm>
          <a:solidFill>
            <a:schemeClr val="bg1">
              <a:alpha val="62000"/>
            </a:schemeClr>
          </a:solidFill>
        </p:spPr>
        <p:txBody>
          <a:bodyPr>
            <a:normAutofit/>
          </a:bodyPr>
          <a:lstStyle/>
          <a:p>
            <a:r>
              <a:rPr lang="en-AU" b="1" dirty="0"/>
              <a:t>Constructions of community </a:t>
            </a:r>
          </a:p>
        </p:txBody>
      </p:sp>
      <p:graphicFrame>
        <p:nvGraphicFramePr>
          <p:cNvPr id="5" name="Content Placeholder 2">
            <a:extLst>
              <a:ext uri="{FF2B5EF4-FFF2-40B4-BE49-F238E27FC236}">
                <a16:creationId xmlns:a16="http://schemas.microsoft.com/office/drawing/2014/main" id="{6D61C7AF-8FDF-4EA3-985D-D00C7A6653C8}"/>
              </a:ext>
            </a:extLst>
          </p:cNvPr>
          <p:cNvGraphicFramePr>
            <a:graphicFrameLocks noGrp="1"/>
          </p:cNvGraphicFramePr>
          <p:nvPr>
            <p:ph idx="1"/>
            <p:extLst>
              <p:ext uri="{D42A27DB-BD31-4B8C-83A1-F6EECF244321}">
                <p14:modId xmlns:p14="http://schemas.microsoft.com/office/powerpoint/2010/main" val="1346960948"/>
              </p:ext>
            </p:extLst>
          </p:nvPr>
        </p:nvGraphicFramePr>
        <p:xfrm>
          <a:off x="5539312" y="1262275"/>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112994"/>
      </p:ext>
    </p:extLst>
  </p:cSld>
  <p:clrMapOvr>
    <a:masterClrMapping/>
  </p:clrMapOvr>
</p:sld>
</file>

<file path=ppt/theme/theme1.xml><?xml version="1.0" encoding="utf-8"?>
<a:theme xmlns:a="http://schemas.openxmlformats.org/drawingml/2006/main" name="PlaceAgency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ceAgencyTemplate" id="{AA440F56-B2C6-49B5-84DB-637CC3428D52}" vid="{74C72330-DB17-4512-89CF-AEBD2CC366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PlaceAgencyTemplate</Template>
  <TotalTime>477</TotalTime>
  <Words>5104</Words>
  <Application>Microsoft Office PowerPoint</Application>
  <PresentationFormat>Widescreen</PresentationFormat>
  <Paragraphs>453</Paragraphs>
  <Slides>56</Slides>
  <Notes>25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SimSun</vt:lpstr>
      <vt:lpstr>Arial</vt:lpstr>
      <vt:lpstr>Arial Nova Light</vt:lpstr>
      <vt:lpstr>Calibri</vt:lpstr>
      <vt:lpstr>Calibri Light</vt:lpstr>
      <vt:lpstr>Lato</vt:lpstr>
      <vt:lpstr>Source Sans Pro</vt:lpstr>
      <vt:lpstr>Wingdings</vt:lpstr>
      <vt:lpstr>PlaceAgencyTemplate</vt:lpstr>
      <vt:lpstr>Disclaimer:   The following slides were intentionally left text based to allow you to personalise and contextualise with your own images. </vt:lpstr>
      <vt:lpstr>Community Engagement Process</vt:lpstr>
      <vt:lpstr>Context:  Where does community engagement fits in placemaking</vt:lpstr>
      <vt:lpstr>Learning outcomes</vt:lpstr>
      <vt:lpstr>PowerPoint Presentation</vt:lpstr>
      <vt:lpstr>Outline </vt:lpstr>
      <vt:lpstr> What is a community </vt:lpstr>
      <vt:lpstr>What is a community?</vt:lpstr>
      <vt:lpstr>Constructions of community </vt:lpstr>
      <vt:lpstr>PowerPoint Presentation</vt:lpstr>
      <vt:lpstr> What is community? </vt:lpstr>
      <vt:lpstr> Community… </vt:lpstr>
      <vt:lpstr> Communities of Practice (COP) </vt:lpstr>
      <vt:lpstr> Community </vt:lpstr>
      <vt:lpstr>Activity 1: Stakeholder Analysis</vt:lpstr>
      <vt:lpstr>Engaging community </vt:lpstr>
      <vt:lpstr>Who needs to be engaged?</vt:lpstr>
      <vt:lpstr>Stakeholders</vt:lpstr>
      <vt:lpstr>Stakeholder mapping…</vt:lpstr>
      <vt:lpstr>One way…</vt:lpstr>
      <vt:lpstr>PowerPoint Presentation</vt:lpstr>
      <vt:lpstr>Remember…</vt:lpstr>
      <vt:lpstr>PowerPoint Presentation</vt:lpstr>
      <vt:lpstr>Activity 2: Designing a community engagement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Hosting a conversation</vt:lpstr>
      <vt:lpstr>PowerPoint Presentation</vt:lpstr>
      <vt:lpstr>Finding Aspirations: The Wishing Tree</vt:lpstr>
      <vt:lpstr>Finding Aspirations: Wishing boards</vt:lpstr>
      <vt:lpstr>Visualisation techniques: Imaginarium</vt:lpstr>
      <vt:lpstr>Visualisation techniques: Expert drawers for visualisation</vt:lpstr>
      <vt:lpstr>Co-Designing:  Through model Making</vt:lpstr>
      <vt:lpstr>Co-Designing:  Through model Making</vt:lpstr>
      <vt:lpstr>Other ideas</vt:lpstr>
      <vt:lpstr>PowerPoint Presentation</vt:lpstr>
      <vt:lpstr>Activity 3: Evaluating the community engagement process</vt:lpstr>
      <vt:lpstr>Does Community engagement Work?</vt:lpstr>
      <vt:lpstr>Why evaluating the process?</vt:lpstr>
      <vt:lpstr>Benefits of evaluation include...</vt:lpstr>
      <vt:lpstr>How to:  Key evaluation principles</vt:lpstr>
      <vt:lpstr>Key point to remember...</vt:lpstr>
      <vt:lpstr>Lets wrap up…</vt:lpstr>
      <vt:lpstr>Evaluation</vt:lpstr>
      <vt:lpstr>Exercise </vt:lpstr>
      <vt:lpstr>Activity 4: Adapting your process Ethics in Placemaking</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dc:title>
  <dc:creator>Melissa Jane Nursey-Bray</dc:creator>
  <cp:lastModifiedBy>Dominique Hes</cp:lastModifiedBy>
  <cp:revision>41</cp:revision>
  <dcterms:created xsi:type="dcterms:W3CDTF">2018-08-03T07:37:06Z</dcterms:created>
  <dcterms:modified xsi:type="dcterms:W3CDTF">2019-11-04T03:16:47Z</dcterms:modified>
</cp:coreProperties>
</file>