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58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8" r:id="rId10"/>
    <p:sldId id="279" r:id="rId11"/>
    <p:sldId id="264" r:id="rId12"/>
    <p:sldId id="266" r:id="rId13"/>
    <p:sldId id="271" r:id="rId14"/>
    <p:sldId id="265" r:id="rId15"/>
    <p:sldId id="267" r:id="rId16"/>
    <p:sldId id="268" r:id="rId17"/>
    <p:sldId id="269" r:id="rId18"/>
    <p:sldId id="270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5767-FCD6-4C43-95C1-D73C96F372FE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229-0565-0846-B14C-2F7E5FE0B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Lyons [Lyons Inquiry into Local Government]. 2007. Place-shaping: A Shared Ambition for the</a:t>
            </a:r>
            <a:r>
              <a:rPr lang="en-US" baseline="0" dirty="0"/>
              <a:t> </a:t>
            </a:r>
            <a:r>
              <a:rPr lang="en-US" dirty="0"/>
              <a:t>Future of Local Government. London: Stationary Office.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9229-0565-0846-B14C-2F7E5FE0B5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Carla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9229-0565-0846-B14C-2F7E5FE0B5E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1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Emma Snow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9229-0565-0846-B14C-2F7E5FE0B5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Ben Kent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9229-0565-0846-B14C-2F7E5FE0B5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8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Callum</a:t>
            </a:r>
            <a:r>
              <a:rPr lang="en-AU" baseline="0" dirty="0"/>
              <a:t> Prior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F9229-0565-0846-B14C-2F7E5FE0B5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Is this three or</a:t>
            </a:r>
            <a:r>
              <a:rPr lang="en-AU" baseline="0" dirty="0"/>
              <a:t> four, OR two areas for local gov?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06E3D-1ABB-4E86-8DAB-7A668A252ECD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36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9E630D-D64A-46DE-8C76-BC2AE565400E}"/>
              </a:ext>
            </a:extLst>
          </p:cNvPr>
          <p:cNvGrpSpPr/>
          <p:nvPr userDrawn="1"/>
        </p:nvGrpSpPr>
        <p:grpSpPr>
          <a:xfrm>
            <a:off x="-1" y="0"/>
            <a:ext cx="9144002" cy="5143500"/>
            <a:chOff x="-1" y="0"/>
            <a:chExt cx="1219200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CBD5F-70E2-4ADE-80D0-2A9AE2379C8F}"/>
                </a:ext>
              </a:extLst>
            </p:cNvPr>
            <p:cNvSpPr/>
            <p:nvPr userDrawn="1"/>
          </p:nvSpPr>
          <p:spPr>
            <a:xfrm>
              <a:off x="-1" y="5652655"/>
              <a:ext cx="12192002" cy="1205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AU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Google Shape;84;p13" descr="cover.jpg">
              <a:extLst>
                <a:ext uri="{FF2B5EF4-FFF2-40B4-BE49-F238E27FC236}">
                  <a16:creationId xmlns:a16="http://schemas.microsoft.com/office/drawing/2014/main" id="{7D84DA2C-238D-40EB-B424-E4B7C7AB5972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 t="6770" b="1"/>
            <a:stretch/>
          </p:blipFill>
          <p:spPr>
            <a:xfrm>
              <a:off x="-1" y="0"/>
              <a:ext cx="12192001" cy="6393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E19E8-757A-4969-9027-0BD4063E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45" y="3315423"/>
            <a:ext cx="6858000" cy="771593"/>
          </a:xfrm>
        </p:spPr>
        <p:txBody>
          <a:bodyPr anchor="b"/>
          <a:lstStyle>
            <a:lvl1pPr algn="l">
              <a:defRPr sz="60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E5A0-2003-499B-9C7D-77787F20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127899"/>
            <a:ext cx="6858000" cy="33961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6072-2501-4FCA-8444-F03B3AB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A6B-D40C-4CF1-8DC5-F04E6E80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992-744E-4166-94B6-0A69EE8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Google Shape;85;p13" descr="logo.png">
            <a:extLst>
              <a:ext uri="{FF2B5EF4-FFF2-40B4-BE49-F238E27FC236}">
                <a16:creationId xmlns:a16="http://schemas.microsoft.com/office/drawing/2014/main" id="{9A3C4E27-4DD7-4F9D-ADA1-9790C2201CF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3969511"/>
            <a:ext cx="962366" cy="77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42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2E-2F63-46FC-9B20-84B769D3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19AE-4828-4B77-BF89-B4772F71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3A3F-B5CC-49EF-A2A9-E3FACE5C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0F366-1FAE-4949-9600-A5BEF30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AB1B-B3D0-464A-8CE6-4AE980A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FEC7-9F0C-48B1-962B-4F599D1A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14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65E-A7D8-4BB1-91BC-845C0CA3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960F-4A55-4098-85E1-3790A953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2598-A804-41D5-A43C-5510F9E0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4C2-82C0-4688-BE05-30B84CE1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78F0-4E92-4578-B582-665E238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18C3-A3A7-41AE-962F-ADBA2CD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85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6BA-2185-4A7E-8E7E-4C4DC3D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87B0-1613-4125-9493-AAA54BA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8143-FE9C-465C-9C7D-A47F4316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5C2F-F7DD-421C-BD32-8DEC5C8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AC45-E830-4864-8E70-A07814D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19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FEBB6-D454-4778-9DE1-79064012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8779B-264E-4417-8B3B-35E6E30C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725-11F7-4C60-A771-330DF32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781-2F3C-42BE-B2CB-F9DBC71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47E-29C7-4097-9936-73D6F64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8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96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33C89547-8572-4483-8540-3DE243F680E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4763" y="2882788"/>
            <a:ext cx="9144000" cy="22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>
                <a:solidFill>
                  <a:prstClr val="white"/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99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D2BF28FF-B4A8-4FBB-91B5-B98121263E9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5926"/>
          <a:stretch/>
        </p:blipFill>
        <p:spPr>
          <a:xfrm rot="10800000">
            <a:off x="-4763" y="2882788"/>
            <a:ext cx="9144000" cy="22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>
                <a:solidFill>
                  <a:prstClr val="white"/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87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5" descr="backpage.jpg">
            <a:extLst>
              <a:ext uri="{FF2B5EF4-FFF2-40B4-BE49-F238E27FC236}">
                <a16:creationId xmlns:a16="http://schemas.microsoft.com/office/drawing/2014/main" id="{04B56F2E-7898-4AEF-BD8E-1E06A9A817E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53326"/>
          <a:stretch/>
        </p:blipFill>
        <p:spPr>
          <a:xfrm>
            <a:off x="0" y="2742853"/>
            <a:ext cx="9144000" cy="24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7E0-B08B-4C87-9542-7230E1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9A60-1F25-46E1-958A-6BBA833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4B87-BAE0-43C6-8CDC-D3EA47AA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575-6D6F-4A17-8D9D-41C765C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02D4-5538-4EB0-99FE-C49DAEB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81F-1889-4991-9943-CA0F400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64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CD6-935E-471A-B3F3-3D2FE27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E8D3-F9D7-48AB-9B16-A4D921A5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EB3A6-D79D-4435-9A96-23169243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A583-0847-4740-A98C-B50D874C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17090-A787-4083-B826-7F85652B8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B514-2FC8-47E2-9FB7-15DBD43E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F5F1B-D958-499A-B510-1E0BAFF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7135-CB12-45C0-B4AB-FFFE2AC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95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1F3-02FA-4C0F-B183-AEC4E29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54B9-8D1A-4155-B340-1DBD2CA7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6D6EF-52EA-4FE3-AE97-3467E0E0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A4FA9-B207-45B9-9F9E-C1F492E5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2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5" descr="backpage.jpg">
            <a:extLst>
              <a:ext uri="{FF2B5EF4-FFF2-40B4-BE49-F238E27FC236}">
                <a16:creationId xmlns:a16="http://schemas.microsoft.com/office/drawing/2014/main" id="{E50B393D-24F2-40FB-87ED-09616D303F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7789-F312-4539-A345-A82B1533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3A343-7D3D-47C4-ADAC-72E88B60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E6EA-0837-4F42-83D0-C43F090F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02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1;p14" descr="general.jpg">
            <a:extLst>
              <a:ext uri="{FF2B5EF4-FFF2-40B4-BE49-F238E27FC236}">
                <a16:creationId xmlns:a16="http://schemas.microsoft.com/office/drawing/2014/main" id="{BC72F28C-83A3-45FF-8B56-6643E70B87B6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CADBC-303D-43C9-9804-656805BA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1A3B-E932-4AE8-BD6B-42DEED70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B9A8-DD96-46F1-841C-02D7CFD54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480346D-C4DD-46CA-8050-29DC9FE7F2DE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4/11/2019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B96E-1B50-4C81-A0B2-2FBAE4AE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930-91D5-40C3-9ACD-C42BC019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E3678D5-7B13-4F02-A70B-E703AC081804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Google Shape;92;p14" descr="logo.png">
            <a:extLst>
              <a:ext uri="{FF2B5EF4-FFF2-40B4-BE49-F238E27FC236}">
                <a16:creationId xmlns:a16="http://schemas.microsoft.com/office/drawing/2014/main" id="{CB0BAAE2-F63F-4668-8DC8-C9E0182B2090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8295775" y="102394"/>
            <a:ext cx="766531" cy="61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drc.org/u-gov/work-def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2B2EB-9BD4-4C6F-A82C-4E9EC0D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621054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Disclaimer: </a:t>
            </a:r>
            <a:br>
              <a:rPr lang="en-AU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The following slides were intentionally left text based to allow you to personalise and contextualise with your own images. </a:t>
            </a:r>
          </a:p>
        </p:txBody>
      </p:sp>
    </p:spTree>
    <p:extLst>
      <p:ext uri="{BB962C8B-B14F-4D97-AF65-F5344CB8AC3E}">
        <p14:creationId xmlns:p14="http://schemas.microsoft.com/office/powerpoint/2010/main" val="21803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803E6-0B7D-419E-8B3F-7F8A9FE4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Ben Kent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20E4A-AA32-42A5-B578-176A31E56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39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chemeClr val="accent2"/>
                </a:solidFill>
              </a:rPr>
              <a:t>Not all developer and local government activity is aligned to placemaking objectives.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7022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Despite their responsibilities to enhance places and the value of placemaking activities, local governments and developers may act to hinder placemaking and undermine the qualities of place </a:t>
            </a:r>
            <a:r>
              <a:rPr lang="mr-IN" sz="2000" dirty="0"/>
              <a:t>–</a:t>
            </a:r>
            <a:r>
              <a:rPr lang="en-AU" sz="2000" dirty="0"/>
              <a:t> even when claiming to act in the interests of placemaking. </a:t>
            </a:r>
          </a:p>
          <a:p>
            <a:pPr marL="0" indent="0">
              <a:buNone/>
            </a:pPr>
            <a:r>
              <a:rPr lang="en-AU" sz="2000" dirty="0"/>
              <a:t>There are several ways that local government and developers may hinder placemaking – from the benign to the malign.</a:t>
            </a:r>
          </a:p>
          <a:p>
            <a:pPr lvl="1"/>
            <a:r>
              <a:rPr lang="en-AU" sz="2000" dirty="0"/>
              <a:t>Place-masking; </a:t>
            </a:r>
          </a:p>
          <a:p>
            <a:pPr lvl="1"/>
            <a:r>
              <a:rPr lang="en-AU" sz="2000" dirty="0"/>
              <a:t>Meddling; and </a:t>
            </a:r>
          </a:p>
          <a:p>
            <a:pPr lvl="1"/>
            <a:r>
              <a:rPr lang="en-AU" sz="2000" dirty="0"/>
              <a:t>Corruption. </a:t>
            </a:r>
          </a:p>
          <a:p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93452" y="4292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5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chemeClr val="accent2"/>
                </a:solidFill>
              </a:rPr>
              <a:t>Meddling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369219"/>
            <a:ext cx="788669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We are seeing a shift in culture in local councils towards placemaking. </a:t>
            </a:r>
          </a:p>
          <a:p>
            <a:pPr marL="0" indent="0">
              <a:buNone/>
            </a:pPr>
            <a:endParaRPr lang="en-AU" sz="2000" dirty="0"/>
          </a:p>
          <a:p>
            <a:pPr lvl="1"/>
            <a:r>
              <a:rPr lang="en-AU" sz="2000" dirty="0"/>
              <a:t>Callum Prior, currently Place Activation Advisor at City of Wanneroo draws on his experience as a local government placemaker in WA and SA.  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/>
              <a:t>He talks about the need for local government to get out of the way, to remove restrictive or onerous permission and compliance practices, and to instead enable others to be placemakers.  </a:t>
            </a:r>
          </a:p>
        </p:txBody>
      </p:sp>
    </p:spTree>
    <p:extLst>
      <p:ext uri="{BB962C8B-B14F-4D97-AF65-F5344CB8AC3E}">
        <p14:creationId xmlns:p14="http://schemas.microsoft.com/office/powerpoint/2010/main" val="336801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AFA502-E875-4E04-8EA4-7617BC22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</a:t>
            </a:r>
            <a:r>
              <a:rPr lang="en-AU" dirty="0" err="1"/>
              <a:t>Callum</a:t>
            </a:r>
            <a:r>
              <a:rPr lang="en-AU" dirty="0"/>
              <a:t> Prior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7AC34-7F6E-4ACB-9D35-1347A9C9A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12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chemeClr val="accent2"/>
                </a:solidFill>
              </a:rPr>
              <a:t>Place-masking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017"/>
            <a:ext cx="5575900" cy="33647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2600" b="1" dirty="0"/>
              <a:t>Place-masking</a:t>
            </a:r>
            <a:r>
              <a:rPr lang="en-AU" sz="2600" dirty="0"/>
              <a:t> is a term coined for when an urban redevelopment process is called ‘placemaking’ but performs gentrification. </a:t>
            </a:r>
          </a:p>
          <a:p>
            <a:pPr marL="0" indent="0">
              <a:buNone/>
            </a:pPr>
            <a:endParaRPr lang="en-AU" sz="2600" dirty="0"/>
          </a:p>
          <a:p>
            <a:pPr lvl="1"/>
            <a:r>
              <a:rPr lang="en-AU" sz="2600" dirty="0"/>
              <a:t>Not engaged with local people’s concerns. </a:t>
            </a:r>
          </a:p>
          <a:p>
            <a:pPr lvl="1"/>
            <a:r>
              <a:rPr lang="en-AU" sz="2600" dirty="0"/>
              <a:t>Not engaged with belonging, meaning, attachment, inclusiveness and community. </a:t>
            </a:r>
          </a:p>
          <a:p>
            <a:pPr lvl="1"/>
            <a:r>
              <a:rPr lang="en-AU" sz="2600" dirty="0"/>
              <a:t>Not engaged with social equity or urban justice. </a:t>
            </a:r>
          </a:p>
          <a:p>
            <a:pPr lvl="1"/>
            <a:r>
              <a:rPr lang="en-AU" sz="2600" dirty="0"/>
              <a:t>Limited outputs: “public plazas, consumption opportunities and up-market housing”</a:t>
            </a:r>
          </a:p>
          <a:p>
            <a:pPr lvl="1"/>
            <a:r>
              <a:rPr lang="en-AU" sz="2600" dirty="0"/>
              <a:t>Limited aims: “attract new people and new money to refurbished suburban spaces.”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6562" y="2928447"/>
            <a:ext cx="2063870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AU" sz="1400" b="1" dirty="0">
                <a:solidFill>
                  <a:prstClr val="black"/>
                </a:solidFill>
                <a:latin typeface="Calibri"/>
              </a:rPr>
              <a:t>“Place-masking” </a:t>
            </a:r>
            <a:r>
              <a:rPr lang="en-AU" sz="1400" dirty="0">
                <a:solidFill>
                  <a:prstClr val="black"/>
                </a:solidFill>
                <a:latin typeface="Calibri"/>
              </a:rPr>
              <a:t>see: </a:t>
            </a:r>
          </a:p>
          <a:p>
            <a:pPr defTabSz="914400"/>
            <a:r>
              <a:rPr lang="en-AU" sz="1400" dirty="0">
                <a:solidFill>
                  <a:prstClr val="black"/>
                </a:solidFill>
                <a:latin typeface="Calibri"/>
              </a:rPr>
              <a:t>Fincher, Ruth, Maree Pardy, Kate Shaw (2016). “</a:t>
            </a:r>
            <a:r>
              <a:rPr lang="en-AU" sz="1400" b="1" dirty="0">
                <a:solidFill>
                  <a:prstClr val="black"/>
                </a:solidFill>
                <a:latin typeface="Calibri"/>
              </a:rPr>
              <a:t>Place-making or place-masking? The everyday political economy of “making place</a:t>
            </a:r>
            <a:r>
              <a:rPr lang="en-AU" sz="1400" dirty="0">
                <a:solidFill>
                  <a:prstClr val="black"/>
                </a:solidFill>
                <a:latin typeface="Calibri"/>
              </a:rPr>
              <a:t>.” </a:t>
            </a:r>
            <a:r>
              <a:rPr lang="en-AU" sz="1400" i="1" dirty="0">
                <a:solidFill>
                  <a:prstClr val="black"/>
                </a:solidFill>
                <a:latin typeface="Calibri"/>
              </a:rPr>
              <a:t>Planning Theory &amp; Practice</a:t>
            </a:r>
            <a:r>
              <a:rPr lang="en-AU" sz="1400" dirty="0">
                <a:solidFill>
                  <a:prstClr val="black"/>
                </a:solidFill>
                <a:latin typeface="Calibri"/>
              </a:rPr>
              <a:t>, 17:4, 516-536. </a:t>
            </a:r>
          </a:p>
        </p:txBody>
      </p:sp>
    </p:spTree>
    <p:extLst>
      <p:ext uri="{BB962C8B-B14F-4D97-AF65-F5344CB8AC3E}">
        <p14:creationId xmlns:p14="http://schemas.microsoft.com/office/powerpoint/2010/main" val="96055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>
                <a:solidFill>
                  <a:schemeClr val="accent2"/>
                </a:solidFill>
              </a:rPr>
              <a:t>Corrupt and unethical behaviours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Local government and developers can be involved in placemaking activities that are unethical, or in some instance, corrupt.</a:t>
            </a:r>
          </a:p>
          <a:p>
            <a:pPr marL="0" indent="0">
              <a:buNone/>
            </a:pPr>
            <a:r>
              <a:rPr lang="en-AU" sz="2000" dirty="0"/>
              <a:t>Local government acts set out the principles for which councillors and local government employees are to act in accordance with. Common principles include:</a:t>
            </a:r>
          </a:p>
          <a:p>
            <a:pPr lvl="1"/>
            <a:r>
              <a:rPr lang="en-AU" sz="2000" dirty="0"/>
              <a:t>Transparency</a:t>
            </a:r>
          </a:p>
          <a:p>
            <a:pPr lvl="1"/>
            <a:r>
              <a:rPr lang="en-AU" sz="2000" dirty="0"/>
              <a:t>Good governance</a:t>
            </a:r>
          </a:p>
          <a:p>
            <a:pPr lvl="1"/>
            <a:r>
              <a:rPr lang="en-AU" sz="2000" dirty="0"/>
              <a:t>Acting according to the law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0107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5"/>
            <a:ext cx="7993251" cy="994172"/>
          </a:xfrm>
        </p:spPr>
        <p:txBody>
          <a:bodyPr>
            <a:noAutofit/>
          </a:bodyPr>
          <a:lstStyle/>
          <a:p>
            <a:r>
              <a:rPr lang="en-AU" sz="3600" dirty="0">
                <a:solidFill>
                  <a:schemeClr val="accent2"/>
                </a:solidFill>
              </a:rPr>
              <a:t>Role play exercise: Placemaking within rules and structures.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03364"/>
            <a:ext cx="3984326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/>
              <a:t>Local government </a:t>
            </a:r>
            <a:r>
              <a:rPr lang="en-AU" dirty="0"/>
              <a:t>is a statutory body bound by standards of conduct set in legislation. Three areas where local government is bound to act are:</a:t>
            </a:r>
          </a:p>
          <a:p>
            <a:pPr lvl="1"/>
            <a:r>
              <a:rPr lang="en-AU" b="1" dirty="0"/>
              <a:t>Accountability. </a:t>
            </a:r>
          </a:p>
          <a:p>
            <a:pPr lvl="1"/>
            <a:r>
              <a:rPr lang="en-AU" b="1" dirty="0"/>
              <a:t>Budget. </a:t>
            </a:r>
            <a:r>
              <a:rPr lang="en-AU" dirty="0"/>
              <a:t>Rates – budget is an accountable. </a:t>
            </a:r>
          </a:p>
          <a:p>
            <a:pPr lvl="1"/>
            <a:r>
              <a:rPr lang="en-AU" b="1" dirty="0"/>
              <a:t>Value</a:t>
            </a:r>
            <a:r>
              <a:rPr lang="en-AU" dirty="0"/>
              <a:t> in Placemaking – to receive support for placemaking projects and initiatives. </a:t>
            </a:r>
          </a:p>
          <a:p>
            <a:pPr lvl="1"/>
            <a:r>
              <a:rPr lang="en-AU" b="1" dirty="0"/>
              <a:t>Risk. </a:t>
            </a:r>
            <a:r>
              <a:rPr lang="en-AU" dirty="0"/>
              <a:t>Public liability law and local government. Important for decision making about use of public places.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1884" y="1458649"/>
            <a:ext cx="3984326" cy="326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AU" sz="2000" b="1" dirty="0">
                <a:solidFill>
                  <a:prstClr val="black"/>
                </a:solidFill>
                <a:latin typeface="Calibri"/>
              </a:rPr>
              <a:t>developers</a:t>
            </a:r>
            <a:r>
              <a:rPr lang="en-AU" sz="2000" dirty="0">
                <a:solidFill>
                  <a:prstClr val="black"/>
                </a:solidFill>
                <a:latin typeface="Calibri"/>
              </a:rPr>
              <a:t>, the modus operandi is generally market lead. However, developers are also shaped by laws and rules of engagement.</a:t>
            </a:r>
          </a:p>
          <a:p>
            <a:pPr lvl="1"/>
            <a:r>
              <a:rPr lang="en-AU" sz="1700" dirty="0">
                <a:solidFill>
                  <a:prstClr val="black"/>
                </a:solidFill>
                <a:latin typeface="Calibri"/>
              </a:rPr>
              <a:t>Social licence to operate.</a:t>
            </a:r>
          </a:p>
          <a:p>
            <a:pPr lvl="1"/>
            <a:r>
              <a:rPr lang="en-AU" sz="1700" dirty="0">
                <a:solidFill>
                  <a:prstClr val="black"/>
                </a:solidFill>
                <a:latin typeface="Calibri"/>
              </a:rPr>
              <a:t>Planning requirements – Interactions with regulators.</a:t>
            </a:r>
          </a:p>
          <a:p>
            <a:pPr lvl="1"/>
            <a:r>
              <a:rPr lang="en-AU" sz="1700" dirty="0">
                <a:solidFill>
                  <a:prstClr val="black"/>
                </a:solidFill>
                <a:latin typeface="Calibri"/>
              </a:rPr>
              <a:t>Return on Investment,  marketability (visibility, awards).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39809" y="1530193"/>
            <a:ext cx="0" cy="3263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0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2"/>
                </a:solidFill>
              </a:rPr>
              <a:t>Role play exercise: Placemaking within rules and structures.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9136"/>
            <a:ext cx="7886700" cy="3263504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In small groups </a:t>
            </a:r>
            <a:r>
              <a:rPr lang="en-AU" b="1" dirty="0"/>
              <a:t>identify a project</a:t>
            </a:r>
            <a:r>
              <a:rPr lang="en-AU" dirty="0"/>
              <a:t> to work with. Briefly introduce this project. Pretend that it has not yet started. </a:t>
            </a:r>
          </a:p>
          <a:p>
            <a:r>
              <a:rPr lang="en-AU" dirty="0"/>
              <a:t>Each person </a:t>
            </a:r>
            <a:r>
              <a:rPr lang="en-AU" b="1" dirty="0"/>
              <a:t>take on the persona</a:t>
            </a:r>
            <a:r>
              <a:rPr lang="en-AU" dirty="0"/>
              <a:t> of either a developer, local council or placemaking consultant. If possible, don’t pick your usual role.</a:t>
            </a:r>
          </a:p>
          <a:p>
            <a:r>
              <a:rPr lang="en-AU" b="1" dirty="0"/>
              <a:t>Discuss the implications</a:t>
            </a:r>
            <a:r>
              <a:rPr lang="en-AU" dirty="0"/>
              <a:t> of undertaking the project with your group. </a:t>
            </a:r>
          </a:p>
          <a:p>
            <a:r>
              <a:rPr lang="en-AU" dirty="0"/>
              <a:t>Use the follow structure: </a:t>
            </a:r>
          </a:p>
          <a:p>
            <a:pPr marL="0" indent="0">
              <a:buNone/>
            </a:pPr>
            <a:endParaRPr lang="en-AU" dirty="0"/>
          </a:p>
          <a:p>
            <a:pPr marL="914400" lvl="1" indent="-457200">
              <a:buFont typeface="+mj-lt"/>
              <a:buAutoNum type="arabicPeriod"/>
            </a:pPr>
            <a:r>
              <a:rPr lang="en-AU" sz="2200" dirty="0"/>
              <a:t>Before we even start talking to groups of people about this project we need to consider…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200" dirty="0"/>
              <a:t>When working with the stakeholders in early phases of implementation we need to consider…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200" dirty="0"/>
              <a:t>When undertaking evaluation of the project (evaluation might occur at several points in the project not just the end) we need to consider…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727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Lyons [Lyons Inquiry into Local Government]. 2007. Place-shaping: A Shared Ambition for the Future of Local Government. London: Stationary Office.</a:t>
            </a:r>
          </a:p>
          <a:p>
            <a:r>
              <a:rPr lang="en-US" sz="1400" dirty="0"/>
              <a:t>Independent Commission Against Corruption (2002). </a:t>
            </a:r>
            <a:r>
              <a:rPr lang="en-US" sz="1400" i="1" dirty="0"/>
              <a:t>Taking the devil out of development: exploring corruption risks in local government administration of development applications</a:t>
            </a:r>
            <a:r>
              <a:rPr lang="en-US" sz="1400" dirty="0"/>
              <a:t>. Sydney: New South Wales Government.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589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525F-034F-4E3D-8394-5B84A081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Value </a:t>
            </a:r>
            <a:r>
              <a:rPr lang="en-AU"/>
              <a:t>of placemaking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1E40D-1DE5-43BD-8A98-7E2BAAB07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C26C-DBD2-4301-B3B8-E13BB825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923" y="3315423"/>
            <a:ext cx="6858000" cy="771593"/>
          </a:xfrm>
        </p:spPr>
        <p:txBody>
          <a:bodyPr>
            <a:noAutofit/>
          </a:bodyPr>
          <a:lstStyle/>
          <a:p>
            <a:pPr algn="ctr"/>
            <a: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Local Government </a:t>
            </a:r>
            <a:b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&amp; </a:t>
            </a:r>
            <a:b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Developer </a:t>
            </a:r>
            <a:b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</a:br>
            <a:r>
              <a:rPr lang="en-AU" sz="4400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Place Engagement.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74A74-4527-4D44-B413-CE2488F14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471" y="4127899"/>
            <a:ext cx="6858000" cy="3396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dirty="0"/>
              <a:t>Placemaking responsibilities, value, constraints and process.  </a:t>
            </a:r>
          </a:p>
        </p:txBody>
      </p:sp>
      <p:sp>
        <p:nvSpPr>
          <p:cNvPr id="4" name="Google Shape;108;p15">
            <a:extLst>
              <a:ext uri="{FF2B5EF4-FFF2-40B4-BE49-F238E27FC236}">
                <a16:creationId xmlns:a16="http://schemas.microsoft.com/office/drawing/2014/main" id="{E0DE1F5B-C81D-4897-AC60-603288917E86}"/>
              </a:ext>
            </a:extLst>
          </p:cNvPr>
          <p:cNvSpPr txBox="1">
            <a:spLocks/>
          </p:cNvSpPr>
          <p:nvPr/>
        </p:nvSpPr>
        <p:spPr>
          <a:xfrm>
            <a:off x="0" y="4696653"/>
            <a:ext cx="8560324" cy="4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These slides are based on material prepared by Courtney Babb, Curtin University; and Robyn Creagh, University of Notre Dame for the Place Agency program for placemaking pedagogy.  </a:t>
            </a:r>
          </a:p>
        </p:txBody>
      </p:sp>
    </p:spTree>
    <p:extLst>
      <p:ext uri="{BB962C8B-B14F-4D97-AF65-F5344CB8AC3E}">
        <p14:creationId xmlns:p14="http://schemas.microsoft.com/office/powerpoint/2010/main" val="48792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AU" dirty="0"/>
              <a:t>Local government and developers are key stakeholders in placemaking practices, and drivers of placemaking initiatives and projects. </a:t>
            </a:r>
          </a:p>
          <a:p>
            <a:pPr lvl="0"/>
            <a:endParaRPr lang="en-AU" dirty="0"/>
          </a:p>
          <a:p>
            <a:pPr marL="0" lvl="0" indent="0">
              <a:buNone/>
            </a:pPr>
            <a:r>
              <a:rPr lang="en-AU" dirty="0"/>
              <a:t>This module addresses three topics: </a:t>
            </a:r>
          </a:p>
          <a:p>
            <a:pPr lvl="1"/>
            <a:r>
              <a:rPr lang="en-AU" sz="2600" dirty="0"/>
              <a:t>the role of local government and developers in placemaking; </a:t>
            </a:r>
          </a:p>
          <a:p>
            <a:pPr lvl="1"/>
            <a:r>
              <a:rPr lang="en-AU" sz="2600" dirty="0"/>
              <a:t>the value of placemaking to local government and developers; and</a:t>
            </a:r>
          </a:p>
          <a:p>
            <a:pPr lvl="1"/>
            <a:r>
              <a:rPr lang="en-AU" sz="2600" dirty="0"/>
              <a:t>the capacity of local government and developers to enhance and constrain placemaking. </a:t>
            </a:r>
          </a:p>
          <a:p>
            <a:pPr marL="457200" lvl="1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We will wrap up with a short role play to explore other’s perspectives. </a:t>
            </a:r>
          </a:p>
        </p:txBody>
      </p:sp>
    </p:spTree>
    <p:extLst>
      <p:ext uri="{BB962C8B-B14F-4D97-AF65-F5344CB8AC3E}">
        <p14:creationId xmlns:p14="http://schemas.microsoft.com/office/powerpoint/2010/main" val="207706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>
                <a:solidFill>
                  <a:schemeClr val="accent2"/>
                </a:solidFill>
              </a:rPr>
              <a:t>The role of local government and developers in placemaking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079"/>
            <a:ext cx="7886700" cy="3460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Local government and developers are key actors in the </a:t>
            </a:r>
            <a:r>
              <a:rPr lang="en-US" sz="1900" b="1" dirty="0"/>
              <a:t>governance of place </a:t>
            </a:r>
            <a:r>
              <a:rPr lang="en-US" sz="1900" dirty="0"/>
              <a:t>and therefore in placemaking activities.</a:t>
            </a:r>
          </a:p>
          <a:p>
            <a:pPr marL="0" indent="0">
              <a:buNone/>
            </a:pPr>
            <a:endParaRPr lang="en-US" sz="1900" dirty="0"/>
          </a:p>
          <a:p>
            <a:pPr marL="117475" indent="0" algn="just">
              <a:lnSpc>
                <a:spcPct val="80000"/>
              </a:lnSpc>
              <a:buFont typeface="Wingdings 2" charset="0"/>
              <a:buNone/>
            </a:pPr>
            <a:r>
              <a:rPr lang="en-US" sz="1900" i="1" dirty="0">
                <a:latin typeface="Calibri" charset="0"/>
                <a:ea typeface="MS PGothic" charset="0"/>
              </a:rPr>
              <a:t>"Governance involves interaction between the formal institutions and those in civil society. Governance refers to a process whereby elements in society wield power, authority and influence and enact policies and decisions concerning public life and social upliftment.</a:t>
            </a:r>
            <a:r>
              <a:rPr lang="en-US" sz="2000" i="1" dirty="0">
                <a:latin typeface="Calibri" charset="0"/>
                <a:ea typeface="MS PGothic" charset="0"/>
              </a:rPr>
              <a:t>” </a:t>
            </a:r>
            <a:r>
              <a:rPr lang="en-US" sz="1300" dirty="0">
                <a:latin typeface="Calibri" charset="0"/>
                <a:ea typeface="MS PGothic" charset="0"/>
                <a:hlinkClick r:id="rId2"/>
              </a:rPr>
              <a:t>https://www.gdrc.org/u-gov/work-def.html</a:t>
            </a:r>
            <a:endParaRPr lang="en-US" sz="1300" dirty="0">
              <a:latin typeface="Calibri" charset="0"/>
              <a:ea typeface="MS PGothic" charset="0"/>
            </a:endParaRP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Governance is characterised by:</a:t>
            </a:r>
          </a:p>
          <a:p>
            <a:pPr lvl="1"/>
            <a:r>
              <a:rPr lang="en-AU" sz="1900" dirty="0"/>
              <a:t>Informal and formal relationships between networks of actors. Institutions are important (discussed in sub-topic 3)</a:t>
            </a:r>
          </a:p>
          <a:p>
            <a:pPr lvl="1"/>
            <a:r>
              <a:rPr lang="en-AU" sz="1900" dirty="0"/>
              <a:t>Relationships that are characterised by power  (discussed in sub-topic 4)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5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rgbClr val="ED7D31"/>
                </a:solidFill>
              </a:rPr>
              <a:t>Local</a:t>
            </a:r>
            <a:r>
              <a:rPr lang="en-AU" dirty="0">
                <a:solidFill>
                  <a:srgbClr val="ED7D31"/>
                </a:solidFill>
              </a:rPr>
              <a:t> </a:t>
            </a:r>
            <a:r>
              <a:rPr lang="en-AU" sz="4000" dirty="0">
                <a:solidFill>
                  <a:srgbClr val="ED7D31"/>
                </a:solidFill>
              </a:rPr>
              <a:t>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The role of local government goes beyond the traditional focus ‘road, rates and rubbish’.</a:t>
            </a:r>
          </a:p>
          <a:p>
            <a:pPr marL="0" indent="0">
              <a:buNone/>
            </a:pPr>
            <a:r>
              <a:rPr lang="en-AU" dirty="0"/>
              <a:t>Some other roles of LG according to the Lyons report are: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sz="2600" dirty="0"/>
              <a:t>Helping to create a local identity</a:t>
            </a:r>
          </a:p>
          <a:p>
            <a:pPr lvl="1"/>
            <a:r>
              <a:rPr lang="en-AU" sz="2600" dirty="0"/>
              <a:t>Representing the interests of community</a:t>
            </a:r>
          </a:p>
          <a:p>
            <a:pPr lvl="1"/>
            <a:r>
              <a:rPr lang="en-AU" sz="2600" dirty="0"/>
              <a:t>Regulating harmful behaviours and activities in the community </a:t>
            </a:r>
          </a:p>
          <a:p>
            <a:pPr lvl="1"/>
            <a:r>
              <a:rPr lang="en-AU" sz="2600" dirty="0"/>
              <a:t>Local economic development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dirty="0"/>
              <a:t>Lyons suggested in an inquiry into Local Government in the UK,  “(a) new conception of the role for local government needs to go further, to reflect the well-being and </a:t>
            </a:r>
            <a:r>
              <a:rPr lang="en-AU" b="1" dirty="0"/>
              <a:t>place-shaping agenda</a:t>
            </a:r>
            <a:r>
              <a:rPr lang="en-AU" dirty="0"/>
              <a:t>” (Lyons 2007).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979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rgbClr val="ED7D31"/>
                </a:solidFill>
              </a:rPr>
              <a:t>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56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Land development (private and public land) </a:t>
            </a:r>
            <a:r>
              <a:rPr lang="en-US" sz="2000" dirty="0"/>
              <a:t>plays</a:t>
            </a:r>
            <a:r>
              <a:rPr lang="en-AU" sz="2000" dirty="0"/>
              <a:t> shaping and reshaping place.</a:t>
            </a:r>
          </a:p>
          <a:p>
            <a:pPr marL="0" indent="0">
              <a:buNone/>
            </a:pPr>
            <a:r>
              <a:rPr lang="en-AU" sz="2000" dirty="0"/>
              <a:t>Developers act in their own interests but are also bound by a social contract - reconciling private interests with common/ collective interests</a:t>
            </a:r>
          </a:p>
          <a:p>
            <a:pPr marL="0" indent="0">
              <a:buNone/>
            </a:pPr>
            <a:r>
              <a:rPr lang="en-AU" sz="2000" dirty="0"/>
              <a:t>The planning system plays an important role in defining requirements for developers to act in the ‘public interest’</a:t>
            </a:r>
          </a:p>
          <a:p>
            <a:pPr marL="0" indent="0">
              <a:buNone/>
            </a:pPr>
            <a:r>
              <a:rPr lang="en-AU" sz="2000" dirty="0"/>
              <a:t>However, developers will often go beyond the bare-minimum required by planning legislation to enhance the quality of place and engage in placemaking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55659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dirty="0">
                <a:solidFill>
                  <a:srgbClr val="ED7D31"/>
                </a:solidFill>
              </a:rPr>
              <a:t>Placemaking has value to local government and developers.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0763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/>
              <a:t>Why do local governments and developers support placemaking? </a:t>
            </a:r>
          </a:p>
          <a:p>
            <a:pPr marL="0" indent="0">
              <a:buNone/>
            </a:pPr>
            <a:r>
              <a:rPr lang="en-AU" sz="2000" dirty="0"/>
              <a:t>What is in it for them?</a:t>
            </a:r>
          </a:p>
          <a:p>
            <a:r>
              <a:rPr lang="en-AU" sz="2000" dirty="0"/>
              <a:t>For local government organisation the value of placemaking may be in meeting democratic imperatives, increased rates-based through increase in property values, and broader obligations in placeshaping for local stakeholders.</a:t>
            </a:r>
          </a:p>
          <a:p>
            <a:r>
              <a:rPr lang="en-AU" sz="2000" dirty="0"/>
              <a:t>For developers the value of placemaking may be in gaining greater profits through creating demand for their products and/or in gaining a ‘social licence to operate’. </a:t>
            </a:r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18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6FAC0D-5216-418B-8E71-38324DC1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Carla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84A58-3CD2-4A01-96EA-015186940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39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197F-1419-44DB-ACE0-E87BC7F6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Video Emma Snow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9912B-9544-43AB-B180-E937AFE0F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18448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ceAgencyTemplate" id="{AA440F56-B2C6-49B5-84DB-637CC3428D52}" vid="{74C72330-DB17-4512-89CF-AEBD2CC36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1212</Words>
  <Application>Microsoft Office PowerPoint</Application>
  <PresentationFormat>On-screen Show (16:9)</PresentationFormat>
  <Paragraphs>114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2</vt:lpstr>
      <vt:lpstr>1_Office Theme</vt:lpstr>
      <vt:lpstr>Disclaimer:   The following slides were intentionally left text based to allow you to personalise and contextualise with your own images. </vt:lpstr>
      <vt:lpstr>Local Government  &amp;  Developer  Place Engagement. </vt:lpstr>
      <vt:lpstr>Introduction</vt:lpstr>
      <vt:lpstr>The role of local government and developers in placemaking</vt:lpstr>
      <vt:lpstr>Local government</vt:lpstr>
      <vt:lpstr>Developers</vt:lpstr>
      <vt:lpstr>Placemaking has value to local government and developers.</vt:lpstr>
      <vt:lpstr>Video Carla </vt:lpstr>
      <vt:lpstr>Video Emma Snow</vt:lpstr>
      <vt:lpstr>Video Ben Kent</vt:lpstr>
      <vt:lpstr>Not all developer and local government activity is aligned to placemaking objectives.</vt:lpstr>
      <vt:lpstr>Meddling</vt:lpstr>
      <vt:lpstr>Video Callum Prior</vt:lpstr>
      <vt:lpstr>Place-masking</vt:lpstr>
      <vt:lpstr>Corrupt and unethical behaviours </vt:lpstr>
      <vt:lpstr>Role play exercise: Placemaking within rules and structures. </vt:lpstr>
      <vt:lpstr>Role play exercise: Placemaking within rules and structures. </vt:lpstr>
      <vt:lpstr>References</vt:lpstr>
      <vt:lpstr>Video Value of placemaking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and Developer Place Engagement.</dc:title>
  <dc:creator>Lucy Brookes-Kenworthy</dc:creator>
  <cp:lastModifiedBy>Dominique Hes</cp:lastModifiedBy>
  <cp:revision>33</cp:revision>
  <dcterms:created xsi:type="dcterms:W3CDTF">2018-10-19T08:58:45Z</dcterms:created>
  <dcterms:modified xsi:type="dcterms:W3CDTF">2019-11-04T03:18:22Z</dcterms:modified>
</cp:coreProperties>
</file>