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7"/>
  </p:notesMasterIdLst>
  <p:sldIdLst>
    <p:sldId id="2658" r:id="rId2"/>
    <p:sldId id="256" r:id="rId3"/>
    <p:sldId id="2654" r:id="rId4"/>
    <p:sldId id="2760" r:id="rId5"/>
    <p:sldId id="2702" r:id="rId6"/>
    <p:sldId id="272" r:id="rId7"/>
    <p:sldId id="273" r:id="rId8"/>
    <p:sldId id="274" r:id="rId9"/>
    <p:sldId id="275" r:id="rId10"/>
    <p:sldId id="276" r:id="rId11"/>
    <p:sldId id="277" r:id="rId12"/>
    <p:sldId id="278" r:id="rId13"/>
    <p:sldId id="267" r:id="rId14"/>
    <p:sldId id="281" r:id="rId15"/>
    <p:sldId id="280" r:id="rId16"/>
    <p:sldId id="279" r:id="rId17"/>
    <p:sldId id="282" r:id="rId18"/>
    <p:sldId id="283" r:id="rId19"/>
    <p:sldId id="2761" r:id="rId20"/>
    <p:sldId id="284" r:id="rId21"/>
    <p:sldId id="2762" r:id="rId22"/>
    <p:sldId id="2763" r:id="rId23"/>
    <p:sldId id="290" r:id="rId24"/>
    <p:sldId id="292" r:id="rId25"/>
    <p:sldId id="291" r:id="rId26"/>
  </p:sldIdLst>
  <p:sldSz cx="12192000" cy="6858000"/>
  <p:notesSz cx="6819900" cy="9918700"/>
  <p:embeddedFontLst>
    <p:embeddedFont>
      <p:font typeface="Calibri" panose="020F0502020204030204" pitchFamily="34" charset="0"/>
      <p:regular r:id="rId28"/>
      <p:bold r:id="rId29"/>
      <p:italic r:id="rId30"/>
      <p:boldItalic r:id="rId31"/>
    </p:embeddedFont>
    <p:embeddedFont>
      <p:font typeface="Helvetica Neue" panose="020B0604020202020204" charset="0"/>
      <p:regular r:id="rId32"/>
      <p:bold r:id="rId33"/>
      <p:italic r:id="rId34"/>
      <p:boldItalic r:id="rId35"/>
    </p:embeddedFont>
    <p:embeddedFont>
      <p:font typeface="Lato" panose="020B0604020202020204" charset="0"/>
      <p:regular r:id="rId36"/>
      <p:bold r:id="rId37"/>
      <p:italic r:id="rId38"/>
      <p:boldItalic r:id="rId39"/>
    </p:embeddedFont>
    <p:embeddedFont>
      <p:font typeface="Times" panose="02020603050405020304" pitchFamily="18"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sa Palazzo" initials="EP" lastIdx="1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6621B7-4E96-40D9-B89F-195036E7FDA6}" v="121" dt="2019-10-11T03:46:13.922"/>
  </p1510:revLst>
</p1510:revInfo>
</file>

<file path=ppt/tableStyles.xml><?xml version="1.0" encoding="utf-8"?>
<a:tblStyleLst xmlns:a="http://schemas.openxmlformats.org/drawingml/2006/main" def="{B9787E55-B1F7-4D56-BCD2-D9CA58559F44}">
  <a:tblStyle styleId="{B9787E55-B1F7-4D56-BCD2-D9CA58559F4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B499A1D-8F27-448E-B6A5-CAC430AD887E}" styleName="Table_1">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7"/>
    <p:restoredTop sz="89615" autoAdjust="0"/>
  </p:normalViewPr>
  <p:slideViewPr>
    <p:cSldViewPr snapToGrid="0" snapToObjects="1">
      <p:cViewPr varScale="1">
        <p:scale>
          <a:sx n="102" d="100"/>
          <a:sy n="102" d="100"/>
        </p:scale>
        <p:origin x="91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47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1990" y="4711383"/>
            <a:ext cx="5455920" cy="4463415"/>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1821684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681990" y="4711383"/>
            <a:ext cx="5455920" cy="44634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4" name="Google Shape;104;p1:notes"/>
          <p:cNvSpPr>
            <a:spLocks noGrp="1" noRot="1" noChangeAspect="1"/>
          </p:cNvSpPr>
          <p:nvPr>
            <p:ph type="sldImg" idx="2"/>
          </p:nvPr>
        </p:nvSpPr>
        <p:spPr>
          <a:xfrm>
            <a:off x="1047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10"/>
          </p:nvPr>
        </p:nvSpPr>
        <p:spPr/>
        <p:txBody>
          <a:bodyPr/>
          <a:lstStyle/>
          <a:p>
            <a:fld id="{8712A2C5-ACBB-4BB1-BD07-2F36325C3EEE}" type="slidenum">
              <a:rPr lang="en-AU" smtClean="0"/>
              <a:t>3</a:t>
            </a:fld>
            <a:endParaRPr lang="en-AU" dirty="0"/>
          </a:p>
        </p:txBody>
      </p:sp>
    </p:spTree>
    <p:extLst>
      <p:ext uri="{BB962C8B-B14F-4D97-AF65-F5344CB8AC3E}">
        <p14:creationId xmlns:p14="http://schemas.microsoft.com/office/powerpoint/2010/main" val="2305573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AU" dirty="0"/>
          </a:p>
        </p:txBody>
      </p:sp>
      <p:sp>
        <p:nvSpPr>
          <p:cNvPr id="4" name="Slide Number Placeholder 3"/>
          <p:cNvSpPr>
            <a:spLocks noGrp="1"/>
          </p:cNvSpPr>
          <p:nvPr>
            <p:ph type="sldNum" sz="quarter" idx="5"/>
          </p:nvPr>
        </p:nvSpPr>
        <p:spPr/>
        <p:txBody>
          <a:bodyPr/>
          <a:lstStyle/>
          <a:p>
            <a:fld id="{FB3401A3-8F89-4DD7-8542-5D0C06F14E61}" type="slidenum">
              <a:rPr lang="en-GB" smtClean="0"/>
              <a:t>4</a:t>
            </a:fld>
            <a:endParaRPr lang="en-GB" dirty="0"/>
          </a:p>
        </p:txBody>
      </p:sp>
    </p:spTree>
    <p:extLst>
      <p:ext uri="{BB962C8B-B14F-4D97-AF65-F5344CB8AC3E}">
        <p14:creationId xmlns:p14="http://schemas.microsoft.com/office/powerpoint/2010/main" val="1887276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44538"/>
            <a:ext cx="6610350" cy="3719512"/>
          </a:xfrm>
        </p:spPr>
      </p:sp>
      <p:sp>
        <p:nvSpPr>
          <p:cNvPr id="3" name="Notes Placeholder 2"/>
          <p:cNvSpPr>
            <a:spLocks noGrp="1"/>
          </p:cNvSpPr>
          <p:nvPr>
            <p:ph type="body" idx="1"/>
          </p:nvPr>
        </p:nvSpPr>
        <p:spPr/>
        <p:txBody>
          <a:bodyPr/>
          <a:lstStyle/>
          <a:p>
            <a:pPr marL="158750" indent="0">
              <a:lnSpc>
                <a:spcPts val="1600"/>
              </a:lnSpc>
              <a:spcBef>
                <a:spcPts val="0"/>
              </a:spcBef>
              <a:buNone/>
            </a:pPr>
            <a:r>
              <a:rPr lang="it-IT" sz="2000" b="1" dirty="0"/>
              <a:t>CHANGING CONDITIONS ARE </a:t>
            </a:r>
            <a:r>
              <a:rPr lang="en-AU" sz="2000" b="1" dirty="0"/>
              <a:t>CHALLENGES TO TRANSFORMATION</a:t>
            </a:r>
            <a:endParaRPr lang="it-IT" sz="2000" dirty="0"/>
          </a:p>
          <a:p>
            <a:pPr>
              <a:lnSpc>
                <a:spcPts val="1600"/>
              </a:lnSpc>
              <a:spcBef>
                <a:spcPts val="0"/>
              </a:spcBef>
            </a:pPr>
            <a:endParaRPr lang="it-IT" sz="2000" dirty="0"/>
          </a:p>
          <a:p>
            <a:pPr>
              <a:lnSpc>
                <a:spcPts val="1600"/>
              </a:lnSpc>
              <a:spcBef>
                <a:spcPts val="0"/>
              </a:spcBef>
            </a:pPr>
            <a:r>
              <a:rPr lang="it-IT" sz="2000" dirty="0"/>
              <a:t>ECONOMIC FACTORS (Urban </a:t>
            </a:r>
            <a:r>
              <a:rPr lang="it-IT" sz="2000" dirty="0" err="1"/>
              <a:t>processes</a:t>
            </a:r>
            <a:r>
              <a:rPr lang="it-IT" sz="2000" dirty="0"/>
              <a:t>)</a:t>
            </a:r>
          </a:p>
          <a:p>
            <a:pPr lvl="1">
              <a:lnSpc>
                <a:spcPts val="1600"/>
              </a:lnSpc>
              <a:spcBef>
                <a:spcPts val="0"/>
              </a:spcBef>
            </a:pPr>
            <a:r>
              <a:rPr lang="it-IT" sz="2000" dirty="0" err="1"/>
              <a:t>Uncertainty</a:t>
            </a:r>
            <a:r>
              <a:rPr lang="it-IT" sz="2000" dirty="0"/>
              <a:t> of </a:t>
            </a:r>
            <a:r>
              <a:rPr lang="it-IT" sz="2000" dirty="0" err="1"/>
              <a:t>financial</a:t>
            </a:r>
            <a:r>
              <a:rPr lang="it-IT" sz="2000" dirty="0"/>
              <a:t> markets, </a:t>
            </a:r>
            <a:r>
              <a:rPr lang="en-AU" sz="2000" dirty="0"/>
              <a:t>real estate markets</a:t>
            </a:r>
            <a:r>
              <a:rPr lang="it-IT" sz="2000" dirty="0"/>
              <a:t> and global </a:t>
            </a:r>
            <a:r>
              <a:rPr lang="it-IT" sz="2000" dirty="0" err="1"/>
              <a:t>competition</a:t>
            </a:r>
            <a:endParaRPr lang="it-IT" sz="2000" dirty="0"/>
          </a:p>
          <a:p>
            <a:pPr lvl="1">
              <a:lnSpc>
                <a:spcPts val="1600"/>
              </a:lnSpc>
              <a:spcBef>
                <a:spcPts val="0"/>
              </a:spcBef>
            </a:pPr>
            <a:r>
              <a:rPr lang="en-AU" sz="2000" dirty="0"/>
              <a:t>Unpredictability of programs and policies</a:t>
            </a:r>
          </a:p>
          <a:p>
            <a:pPr lvl="1">
              <a:lnSpc>
                <a:spcPts val="1600"/>
              </a:lnSpc>
              <a:spcBef>
                <a:spcPts val="0"/>
              </a:spcBef>
            </a:pPr>
            <a:r>
              <a:rPr lang="en-AU" sz="2000" dirty="0"/>
              <a:t>The cost of transformation and the lack of resources on the immediate, need of diluting  the financial load over time</a:t>
            </a:r>
          </a:p>
          <a:p>
            <a:pPr lvl="1">
              <a:lnSpc>
                <a:spcPts val="1600"/>
              </a:lnSpc>
              <a:spcBef>
                <a:spcPts val="0"/>
              </a:spcBef>
            </a:pPr>
            <a:r>
              <a:rPr lang="en-AU" sz="2000" dirty="0"/>
              <a:t>Lifespan of structures, functions and uses  (durability)</a:t>
            </a:r>
          </a:p>
          <a:p>
            <a:pPr lvl="1">
              <a:lnSpc>
                <a:spcPts val="1600"/>
              </a:lnSpc>
              <a:spcBef>
                <a:spcPts val="0"/>
              </a:spcBef>
            </a:pPr>
            <a:r>
              <a:rPr lang="en-AU" sz="2000" dirty="0"/>
              <a:t>Automation of manufacturing processes, new working environments</a:t>
            </a:r>
          </a:p>
          <a:p>
            <a:pPr lvl="1">
              <a:lnSpc>
                <a:spcPts val="1600"/>
              </a:lnSpc>
              <a:spcBef>
                <a:spcPts val="0"/>
              </a:spcBef>
            </a:pPr>
            <a:r>
              <a:rPr lang="en-AU" sz="2000" dirty="0"/>
              <a:t>New and old jobs</a:t>
            </a:r>
          </a:p>
          <a:p>
            <a:pPr>
              <a:lnSpc>
                <a:spcPts val="1600"/>
              </a:lnSpc>
              <a:spcBef>
                <a:spcPts val="0"/>
              </a:spcBef>
            </a:pPr>
            <a:endParaRPr lang="it-IT" sz="2000" dirty="0"/>
          </a:p>
          <a:p>
            <a:pPr>
              <a:lnSpc>
                <a:spcPts val="1600"/>
              </a:lnSpc>
              <a:spcBef>
                <a:spcPts val="0"/>
              </a:spcBef>
            </a:pPr>
            <a:r>
              <a:rPr lang="it-IT" sz="2000" dirty="0"/>
              <a:t>ENVIRONMENTAL FACTORS (Urban </a:t>
            </a:r>
            <a:r>
              <a:rPr lang="it-IT" sz="2000" dirty="0" err="1"/>
              <a:t>liveability</a:t>
            </a:r>
            <a:r>
              <a:rPr lang="it-IT" sz="2000" dirty="0"/>
              <a:t> and </a:t>
            </a:r>
            <a:r>
              <a:rPr lang="it-IT" sz="2000" dirty="0" err="1"/>
              <a:t>urban</a:t>
            </a:r>
            <a:r>
              <a:rPr lang="it-IT" sz="2000" dirty="0"/>
              <a:t> </a:t>
            </a:r>
            <a:r>
              <a:rPr lang="it-IT" sz="2000" dirty="0" err="1"/>
              <a:t>forms</a:t>
            </a:r>
            <a:r>
              <a:rPr lang="it-IT" sz="2000" dirty="0"/>
              <a:t>)</a:t>
            </a:r>
          </a:p>
          <a:p>
            <a:pPr lvl="1">
              <a:lnSpc>
                <a:spcPts val="1600"/>
              </a:lnSpc>
              <a:spcBef>
                <a:spcPts val="0"/>
              </a:spcBef>
            </a:pPr>
            <a:r>
              <a:rPr lang="it-IT" sz="2000" dirty="0" err="1"/>
              <a:t>Climate</a:t>
            </a:r>
            <a:r>
              <a:rPr lang="it-IT" sz="2000" dirty="0"/>
              <a:t> </a:t>
            </a:r>
            <a:r>
              <a:rPr lang="it-IT" sz="2000" dirty="0" err="1"/>
              <a:t>change</a:t>
            </a:r>
            <a:r>
              <a:rPr lang="it-IT" sz="2000" dirty="0"/>
              <a:t> challenges (</a:t>
            </a:r>
            <a:r>
              <a:rPr lang="it-IT" sz="2000" dirty="0" err="1"/>
              <a:t>heat</a:t>
            </a:r>
            <a:r>
              <a:rPr lang="it-IT" sz="2000" dirty="0"/>
              <a:t> </a:t>
            </a:r>
            <a:r>
              <a:rPr lang="it-IT" sz="2000" dirty="0" err="1"/>
              <a:t>islands</a:t>
            </a:r>
            <a:r>
              <a:rPr lang="it-IT" sz="2000" dirty="0"/>
              <a:t>, </a:t>
            </a:r>
            <a:r>
              <a:rPr lang="it-IT" sz="2000" dirty="0" err="1"/>
              <a:t>draught</a:t>
            </a:r>
            <a:r>
              <a:rPr lang="it-IT" sz="2000" dirty="0"/>
              <a:t>, </a:t>
            </a:r>
            <a:r>
              <a:rPr lang="it-IT" sz="2000" dirty="0" err="1"/>
              <a:t>flooding</a:t>
            </a:r>
            <a:r>
              <a:rPr lang="it-IT" sz="2000" dirty="0"/>
              <a:t>, etc.)</a:t>
            </a:r>
          </a:p>
          <a:p>
            <a:pPr lvl="1">
              <a:lnSpc>
                <a:spcPts val="1600"/>
              </a:lnSpc>
              <a:spcBef>
                <a:spcPts val="0"/>
              </a:spcBef>
            </a:pPr>
            <a:r>
              <a:rPr lang="en-AU" sz="2000" dirty="0"/>
              <a:t>Urban Sprawl ecological costs</a:t>
            </a:r>
          </a:p>
          <a:p>
            <a:pPr lvl="1">
              <a:lnSpc>
                <a:spcPts val="1600"/>
              </a:lnSpc>
              <a:spcBef>
                <a:spcPts val="0"/>
              </a:spcBef>
            </a:pPr>
            <a:r>
              <a:rPr lang="en-AU" sz="2000" dirty="0"/>
              <a:t>Land mosaic and fragments</a:t>
            </a:r>
          </a:p>
          <a:p>
            <a:pPr lvl="1">
              <a:lnSpc>
                <a:spcPts val="1600"/>
              </a:lnSpc>
              <a:spcBef>
                <a:spcPts val="0"/>
              </a:spcBef>
            </a:pPr>
            <a:r>
              <a:rPr lang="en-AU" sz="2000" dirty="0"/>
              <a:t>Urban decay, derelict lands and spaces “in between”</a:t>
            </a:r>
          </a:p>
          <a:p>
            <a:pPr lvl="1">
              <a:lnSpc>
                <a:spcPts val="1600"/>
              </a:lnSpc>
              <a:spcBef>
                <a:spcPts val="0"/>
              </a:spcBef>
            </a:pPr>
            <a:r>
              <a:rPr lang="en-AU" sz="2000" dirty="0"/>
              <a:t>Etc.</a:t>
            </a:r>
          </a:p>
          <a:p>
            <a:pPr>
              <a:lnSpc>
                <a:spcPts val="1600"/>
              </a:lnSpc>
              <a:spcBef>
                <a:spcPts val="0"/>
              </a:spcBef>
            </a:pPr>
            <a:endParaRPr lang="it-IT" sz="2000" dirty="0"/>
          </a:p>
          <a:p>
            <a:pPr>
              <a:lnSpc>
                <a:spcPts val="1600"/>
              </a:lnSpc>
              <a:spcBef>
                <a:spcPts val="0"/>
              </a:spcBef>
            </a:pPr>
            <a:r>
              <a:rPr lang="it-IT" sz="2000" dirty="0"/>
              <a:t>SOCIO-CULTURAL FACTORS (Urban </a:t>
            </a:r>
            <a:r>
              <a:rPr lang="it-IT" sz="2000" dirty="0" err="1"/>
              <a:t>uses</a:t>
            </a:r>
            <a:r>
              <a:rPr lang="it-IT" sz="2000" dirty="0"/>
              <a:t> and users)</a:t>
            </a:r>
          </a:p>
          <a:p>
            <a:pPr lvl="1">
              <a:lnSpc>
                <a:spcPts val="1600"/>
              </a:lnSpc>
              <a:spcBef>
                <a:spcPts val="0"/>
              </a:spcBef>
            </a:pPr>
            <a:r>
              <a:rPr lang="it-IT" sz="2000" dirty="0"/>
              <a:t>Migration flows, n</a:t>
            </a:r>
            <a:r>
              <a:rPr lang="en-AU" sz="2000" dirty="0"/>
              <a:t>ew users and cultural perspectives</a:t>
            </a:r>
          </a:p>
          <a:p>
            <a:pPr lvl="1">
              <a:lnSpc>
                <a:spcPts val="1600"/>
              </a:lnSpc>
              <a:spcBef>
                <a:spcPts val="0"/>
              </a:spcBef>
            </a:pPr>
            <a:r>
              <a:rPr lang="en-AU" sz="2000" dirty="0"/>
              <a:t>Unpredictability/flexibility of uses</a:t>
            </a:r>
          </a:p>
          <a:p>
            <a:pPr lvl="1">
              <a:lnSpc>
                <a:spcPts val="1600"/>
              </a:lnSpc>
              <a:spcBef>
                <a:spcPts val="0"/>
              </a:spcBef>
            </a:pPr>
            <a:r>
              <a:rPr lang="en-AU" sz="2000" dirty="0"/>
              <a:t>Underused/underexploited spaces</a:t>
            </a:r>
          </a:p>
          <a:p>
            <a:pPr lvl="1">
              <a:lnSpc>
                <a:spcPts val="1600"/>
              </a:lnSpc>
              <a:spcBef>
                <a:spcPts val="0"/>
              </a:spcBef>
            </a:pPr>
            <a:r>
              <a:rPr lang="en-AU" sz="2000" dirty="0"/>
              <a:t>Overused spaces</a:t>
            </a:r>
          </a:p>
          <a:p>
            <a:pPr lvl="1">
              <a:lnSpc>
                <a:spcPts val="1600"/>
              </a:lnSpc>
              <a:spcBef>
                <a:spcPts val="0"/>
              </a:spcBef>
            </a:pPr>
            <a:r>
              <a:rPr lang="en-AU" sz="2000" dirty="0"/>
              <a:t>Etc.</a:t>
            </a:r>
          </a:p>
          <a:p>
            <a:endParaRPr lang="en-AU" dirty="0"/>
          </a:p>
        </p:txBody>
      </p:sp>
    </p:spTree>
    <p:extLst>
      <p:ext uri="{BB962C8B-B14F-4D97-AF65-F5344CB8AC3E}">
        <p14:creationId xmlns:p14="http://schemas.microsoft.com/office/powerpoint/2010/main" val="576646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4243f21dcf_0_182:notes"/>
          <p:cNvSpPr>
            <a:spLocks noGrp="1" noRot="1" noChangeAspect="1"/>
          </p:cNvSpPr>
          <p:nvPr>
            <p:ph type="sldImg" idx="2"/>
          </p:nvPr>
        </p:nvSpPr>
        <p:spPr>
          <a:xfrm>
            <a:off x="1047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4243f21dcf_0_182:notes"/>
          <p:cNvSpPr txBox="1">
            <a:spLocks noGrp="1"/>
          </p:cNvSpPr>
          <p:nvPr>
            <p:ph type="body" idx="1"/>
          </p:nvPr>
        </p:nvSpPr>
        <p:spPr>
          <a:xfrm>
            <a:off x="681990" y="4711383"/>
            <a:ext cx="5455920" cy="44634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AU" sz="1100" b="0" i="0" u="none" strike="noStrike" cap="none" dirty="0">
                <a:solidFill>
                  <a:srgbClr val="000000"/>
                </a:solidFill>
                <a:effectLst/>
                <a:latin typeface="Arial"/>
                <a:ea typeface="Arial"/>
                <a:cs typeface="Arial"/>
                <a:sym typeface="Arial"/>
              </a:rPr>
              <a:t>When each team presents, the other groups will act as the different stakeholders in the meeting (council members, progressive residents, the NYMBYs) and express their points of view, opposition, concerns etc. as per their role card ‘character’.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AU" sz="1100" b="0" i="0" u="none" strike="noStrike" cap="none" dirty="0">
                <a:solidFill>
                  <a:srgbClr val="000000"/>
                </a:solidFill>
                <a:effectLst/>
                <a:latin typeface="Arial"/>
                <a:ea typeface="Arial"/>
                <a:cs typeface="Arial"/>
                <a:sym typeface="Arial"/>
              </a:rPr>
              <a:t>The students will have to provide reasons for their POINT of view and to be able to defend their scenario proposal.</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AU" sz="1100" b="0" i="0" u="none" strike="noStrike" cap="none" dirty="0">
                <a:solidFill>
                  <a:srgbClr val="000000"/>
                </a:solidFill>
                <a:effectLst/>
                <a:latin typeface="Arial"/>
                <a:ea typeface="Arial"/>
                <a:cs typeface="Arial"/>
                <a:sym typeface="Arial"/>
              </a:rPr>
              <a:t>There is a rotation of roles for each cycle of the role play, i.e. when a new team presents, the other teams will take on a new stakeholder role. </a:t>
            </a:r>
          </a:p>
          <a:p>
            <a:endParaRPr lang="en-AU" dirty="0"/>
          </a:p>
        </p:txBody>
      </p:sp>
    </p:spTree>
    <p:extLst>
      <p:ext uri="{BB962C8B-B14F-4D97-AF65-F5344CB8AC3E}">
        <p14:creationId xmlns:p14="http://schemas.microsoft.com/office/powerpoint/2010/main" val="837119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grpSp>
        <p:nvGrpSpPr>
          <p:cNvPr id="14" name="Google Shape;14;p2"/>
          <p:cNvGrpSpPr/>
          <p:nvPr/>
        </p:nvGrpSpPr>
        <p:grpSpPr>
          <a:xfrm>
            <a:off x="-1" y="0"/>
            <a:ext cx="12192000" cy="6858055"/>
            <a:chOff x="-1" y="0"/>
            <a:chExt cx="12192000" cy="6858055"/>
          </a:xfrm>
        </p:grpSpPr>
        <p:sp>
          <p:nvSpPr>
            <p:cNvPr id="15" name="Google Shape;15;p2"/>
            <p:cNvSpPr/>
            <p:nvPr/>
          </p:nvSpPr>
          <p:spPr>
            <a:xfrm>
              <a:off x="-1" y="5652655"/>
              <a:ext cx="12192000" cy="12054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16" name="Google Shape;16;p2" descr="cover.jpg"/>
            <p:cNvPicPr preferRelativeResize="0"/>
            <p:nvPr/>
          </p:nvPicPr>
          <p:blipFill rotWithShape="1">
            <a:blip r:embed="rId2">
              <a:alphaModFix/>
            </a:blip>
            <a:srcRect t="6768"/>
            <a:stretch/>
          </p:blipFill>
          <p:spPr>
            <a:xfrm>
              <a:off x="-1" y="0"/>
              <a:ext cx="12192000" cy="6393592"/>
            </a:xfrm>
            <a:prstGeom prst="rect">
              <a:avLst/>
            </a:prstGeom>
            <a:noFill/>
            <a:ln>
              <a:noFill/>
            </a:ln>
          </p:spPr>
        </p:pic>
      </p:grpSp>
      <p:sp>
        <p:nvSpPr>
          <p:cNvPr id="17" name="Google Shape;17;p2"/>
          <p:cNvSpPr txBox="1">
            <a:spLocks noGrp="1"/>
          </p:cNvSpPr>
          <p:nvPr>
            <p:ph type="ctrTitle"/>
          </p:nvPr>
        </p:nvSpPr>
        <p:spPr>
          <a:xfrm>
            <a:off x="845127" y="4420562"/>
            <a:ext cx="9144000" cy="10287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rgbClr val="595959"/>
              </a:buClr>
              <a:buSzPts val="6000"/>
              <a:buFont typeface="Calibri"/>
              <a:buNone/>
              <a:defRPr sz="6000" b="0" i="0" u="none" strike="noStrike" cap="none">
                <a:solidFill>
                  <a:srgbClr val="595959"/>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8" name="Google Shape;18;p2"/>
          <p:cNvSpPr txBox="1">
            <a:spLocks noGrp="1"/>
          </p:cNvSpPr>
          <p:nvPr>
            <p:ph type="subTitle" idx="1"/>
          </p:nvPr>
        </p:nvSpPr>
        <p:spPr>
          <a:xfrm>
            <a:off x="838200" y="5503865"/>
            <a:ext cx="9144000" cy="4527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595959"/>
              </a:buClr>
              <a:buSzPts val="2000"/>
              <a:buFont typeface="Arial"/>
              <a:buNone/>
              <a:defRPr sz="2000" b="0" i="0" u="none" strike="noStrike" cap="none">
                <a:solidFill>
                  <a:srgbClr val="595959"/>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0" name="Google Shape;20;p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1" name="Google Shape;21;p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dirty="0"/>
          </a:p>
        </p:txBody>
      </p:sp>
      <p:pic>
        <p:nvPicPr>
          <p:cNvPr id="22" name="Google Shape;22;p2" descr="logo.png"/>
          <p:cNvPicPr preferRelativeResize="0"/>
          <p:nvPr/>
        </p:nvPicPr>
        <p:blipFill rotWithShape="1">
          <a:blip r:embed="rId3">
            <a:alphaModFix/>
          </a:blip>
          <a:srcRect/>
          <a:stretch/>
        </p:blipFill>
        <p:spPr>
          <a:xfrm>
            <a:off x="10668000" y="5292679"/>
            <a:ext cx="1283152" cy="102879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sp>
        <p:nvSpPr>
          <p:cNvPr id="77" name="Google Shape;77;p11"/>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8" name="Google Shape;78;p11"/>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 name="Google Shape;79;p11"/>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0" name="Google Shape;80;p1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1" name="Google Shape;81;p1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2" name="Google Shape;82;p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sp>
        <p:nvSpPr>
          <p:cNvPr id="84" name="Google Shape;84;p12"/>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5" name="Google Shape;85;p12"/>
          <p:cNvSpPr>
            <a:spLocks noGrp="1"/>
          </p:cNvSpPr>
          <p:nvPr>
            <p:ph type="pic" idx="2"/>
          </p:nvPr>
        </p:nvSpPr>
        <p:spPr>
          <a:xfrm>
            <a:off x="5183188" y="987425"/>
            <a:ext cx="6172200" cy="48735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86" name="Google Shape;86;p12"/>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7" name="Google Shape;87;p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8" name="Google Shape;88;p1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9" name="Google Shape;89;p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0"/>
        <p:cNvGrpSpPr/>
        <p:nvPr/>
      </p:nvGrpSpPr>
      <p:grpSpPr>
        <a:xfrm>
          <a:off x="0" y="0"/>
          <a:ext cx="0" cy="0"/>
          <a:chOff x="0" y="0"/>
          <a:chExt cx="0" cy="0"/>
        </a:xfrm>
      </p:grpSpPr>
      <p:sp>
        <p:nvSpPr>
          <p:cNvPr id="91" name="Google Shape;91;p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2" name="Google Shape;92;p13"/>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4" name="Google Shape;94;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5" name="Google Shape;95;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8" name="Google Shape;98;p14"/>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 name="Google Shape;99;p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0" name="Google Shape;100;p1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1" name="Google Shape;101;p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5" name="Google Shape;25;p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7" name="Google Shape;27;p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8" name="Google Shape;28;p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9"/>
        <p:cNvGrpSpPr/>
        <p:nvPr/>
      </p:nvGrpSpPr>
      <p:grpSpPr>
        <a:xfrm>
          <a:off x="0" y="0"/>
          <a:ext cx="0" cy="0"/>
          <a:chOff x="0" y="0"/>
          <a:chExt cx="0" cy="0"/>
        </a:xfrm>
      </p:grpSpPr>
      <p:pic>
        <p:nvPicPr>
          <p:cNvPr id="30" name="Google Shape;30;p4" descr="backpage.jpg"/>
          <p:cNvPicPr preferRelativeResize="0"/>
          <p:nvPr/>
        </p:nvPicPr>
        <p:blipFill rotWithShape="1">
          <a:blip r:embed="rId2">
            <a:alphaModFix/>
          </a:blip>
          <a:srcRect t="55925"/>
          <a:stretch/>
        </p:blipFill>
        <p:spPr>
          <a:xfrm rot="10800000">
            <a:off x="-6350" y="3843716"/>
            <a:ext cx="12192000" cy="3022598"/>
          </a:xfrm>
          <a:prstGeom prst="rect">
            <a:avLst/>
          </a:prstGeom>
          <a:noFill/>
          <a:ln>
            <a:noFill/>
          </a:ln>
        </p:spPr>
      </p:pic>
      <p:sp>
        <p:nvSpPr>
          <p:cNvPr id="31" name="Google Shape;31;p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2" name="Google Shape;32;p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4" name="Google Shape;34;p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5" name="Google Shape;35;p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pic>
        <p:nvPicPr>
          <p:cNvPr id="37" name="Google Shape;37;p5" descr="backpage.jpg"/>
          <p:cNvPicPr preferRelativeResize="0"/>
          <p:nvPr/>
        </p:nvPicPr>
        <p:blipFill rotWithShape="1">
          <a:blip r:embed="rId2">
            <a:alphaModFix/>
          </a:blip>
          <a:srcRect t="55925"/>
          <a:stretch/>
        </p:blipFill>
        <p:spPr>
          <a:xfrm rot="10800000">
            <a:off x="-6350" y="3843716"/>
            <a:ext cx="12192000" cy="3022598"/>
          </a:xfrm>
          <a:prstGeom prst="rect">
            <a:avLst/>
          </a:prstGeom>
          <a:noFill/>
          <a:ln>
            <a:noFill/>
          </a:ln>
        </p:spPr>
      </p:pic>
      <p:sp>
        <p:nvSpPr>
          <p:cNvPr id="38" name="Google Shape;38;p5"/>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9" name="Google Shape;39;p5"/>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40" name="Google Shape;40;p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1" name="Google Shape;41;p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2" name="Google Shape;42;p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43"/>
        <p:cNvGrpSpPr/>
        <p:nvPr/>
      </p:nvGrpSpPr>
      <p:grpSpPr>
        <a:xfrm>
          <a:off x="0" y="0"/>
          <a:ext cx="0" cy="0"/>
          <a:chOff x="0" y="0"/>
          <a:chExt cx="0" cy="0"/>
        </a:xfrm>
      </p:grpSpPr>
      <p:pic>
        <p:nvPicPr>
          <p:cNvPr id="44" name="Google Shape;44;p6" descr="backpage.jpg"/>
          <p:cNvPicPr preferRelativeResize="0"/>
          <p:nvPr/>
        </p:nvPicPr>
        <p:blipFill rotWithShape="1">
          <a:blip r:embed="rId2">
            <a:alphaModFix/>
          </a:blip>
          <a:srcRect b="53325"/>
          <a:stretch/>
        </p:blipFill>
        <p:spPr>
          <a:xfrm>
            <a:off x="0" y="3657138"/>
            <a:ext cx="12192000" cy="3200861"/>
          </a:xfrm>
          <a:prstGeom prst="rect">
            <a:avLst/>
          </a:prstGeom>
          <a:noFill/>
          <a:ln>
            <a:noFill/>
          </a:ln>
        </p:spPr>
      </p:pic>
      <p:sp>
        <p:nvSpPr>
          <p:cNvPr id="45" name="Google Shape;45;p6"/>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6" name="Google Shape;46;p6"/>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47" name="Google Shape;47;p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8" name="Google Shape;48;p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9" name="Google Shape;49;p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2" name="Google Shape;52;p7"/>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7"/>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5" name="Google Shape;55;p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6" name="Google Shape;56;p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
        <p:cNvGrpSpPr/>
        <p:nvPr/>
      </p:nvGrpSpPr>
      <p:grpSpPr>
        <a:xfrm>
          <a:off x="0" y="0"/>
          <a:ext cx="0" cy="0"/>
          <a:chOff x="0" y="0"/>
          <a:chExt cx="0" cy="0"/>
        </a:xfrm>
      </p:grpSpPr>
      <p:sp>
        <p:nvSpPr>
          <p:cNvPr id="58" name="Google Shape;58;p8"/>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9" name="Google Shape;59;p8"/>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0" name="Google Shape;60;p8"/>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p8"/>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2" name="Google Shape;62;p8"/>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64" name="Google Shape;64;p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65" name="Google Shape;65;p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8" name="Google Shape;68;p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69" name="Google Shape;69;p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0" name="Google Shape;70;p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pic>
        <p:nvPicPr>
          <p:cNvPr id="72" name="Google Shape;72;p10" descr="backpage.jpg"/>
          <p:cNvPicPr preferRelativeResize="0"/>
          <p:nvPr/>
        </p:nvPicPr>
        <p:blipFill rotWithShape="1">
          <a:blip r:embed="rId2">
            <a:alphaModFix/>
          </a:blip>
          <a:srcRect/>
          <a:stretch/>
        </p:blipFill>
        <p:spPr>
          <a:xfrm>
            <a:off x="0" y="0"/>
            <a:ext cx="12192000" cy="6858001"/>
          </a:xfrm>
          <a:prstGeom prst="rect">
            <a:avLst/>
          </a:prstGeom>
          <a:noFill/>
          <a:ln>
            <a:noFill/>
          </a:ln>
        </p:spPr>
      </p:pic>
      <p:sp>
        <p:nvSpPr>
          <p:cNvPr id="73" name="Google Shape;73;p1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4" name="Google Shape;74;p1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5" name="Google Shape;75;p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descr="general.jpg"/>
          <p:cNvPicPr preferRelativeResize="0"/>
          <p:nvPr/>
        </p:nvPicPr>
        <p:blipFill rotWithShape="1">
          <a:blip r:embed="rId15">
            <a:alphaModFix/>
          </a:blip>
          <a:srcRect/>
          <a:stretch/>
        </p:blipFill>
        <p:spPr>
          <a:xfrm>
            <a:off x="0" y="0"/>
            <a:ext cx="12192000" cy="6858001"/>
          </a:xfrm>
          <a:prstGeom prst="rect">
            <a:avLst/>
          </a:prstGeom>
          <a:noFill/>
          <a:ln>
            <a:noFill/>
          </a:ln>
        </p:spPr>
      </p:pic>
      <p:sp>
        <p:nvSpPr>
          <p:cNvPr id="7" name="Google Shape;7;p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1" name="Google Shape;11;p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dirty="0"/>
          </a:p>
        </p:txBody>
      </p:sp>
      <p:pic>
        <p:nvPicPr>
          <p:cNvPr id="12" name="Google Shape;12;p1" descr="logo.png"/>
          <p:cNvPicPr preferRelativeResize="0"/>
          <p:nvPr/>
        </p:nvPicPr>
        <p:blipFill rotWithShape="1">
          <a:blip r:embed="rId16">
            <a:alphaModFix/>
          </a:blip>
          <a:srcRect/>
          <a:stretch/>
        </p:blipFill>
        <p:spPr>
          <a:xfrm>
            <a:off x="11061032" y="136524"/>
            <a:ext cx="1022042" cy="81944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greenway.org.a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urbanacupuncture.network/tag/florence/" TargetMode="External"/><Relationship Id="rId4" Type="http://schemas.openxmlformats.org/officeDocument/2006/relationships/hyperlink" Target="http://www.landezine.com/index.php/2013/02/urban-revitalization-superkilen-by-topotek1-big-superflex/"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B2B2EB-9BD4-4C6F-A82C-4E9EC0D8969A}"/>
              </a:ext>
            </a:extLst>
          </p:cNvPr>
          <p:cNvSpPr>
            <a:spLocks noGrp="1"/>
          </p:cNvSpPr>
          <p:nvPr>
            <p:ph type="title"/>
          </p:nvPr>
        </p:nvSpPr>
        <p:spPr>
          <a:xfrm>
            <a:off x="838200" y="365125"/>
            <a:ext cx="10515600" cy="6161405"/>
          </a:xfrm>
        </p:spPr>
        <p:txBody>
          <a:bodyPr>
            <a:normAutofit/>
          </a:bodyPr>
          <a:lstStyle/>
          <a:p>
            <a:pPr algn="ctr"/>
            <a:r>
              <a:rPr lang="en-AU" dirty="0">
                <a:solidFill>
                  <a:srgbClr val="FF0000"/>
                </a:solidFill>
              </a:rPr>
              <a:t>Disclaimer: </a:t>
            </a:r>
            <a:br>
              <a:rPr lang="en-AU" dirty="0">
                <a:solidFill>
                  <a:srgbClr val="FF0000"/>
                </a:solidFill>
              </a:rPr>
            </a:br>
            <a:br>
              <a:rPr lang="en-AU" dirty="0">
                <a:solidFill>
                  <a:srgbClr val="FF0000"/>
                </a:solidFill>
              </a:rPr>
            </a:br>
            <a:r>
              <a:rPr lang="en-AU" dirty="0">
                <a:solidFill>
                  <a:srgbClr val="FF0000"/>
                </a:solidFill>
              </a:rPr>
              <a:t>The following slides were intentionally left text based to allow you to personalise and contextualise with your own images. </a:t>
            </a:r>
          </a:p>
        </p:txBody>
      </p:sp>
    </p:spTree>
    <p:extLst>
      <p:ext uri="{BB962C8B-B14F-4D97-AF65-F5344CB8AC3E}">
        <p14:creationId xmlns:p14="http://schemas.microsoft.com/office/powerpoint/2010/main" val="2180387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62F8E-CBAF-4661-92CE-EC862FC602FE}"/>
              </a:ext>
            </a:extLst>
          </p:cNvPr>
          <p:cNvSpPr>
            <a:spLocks noGrp="1"/>
          </p:cNvSpPr>
          <p:nvPr>
            <p:ph type="title"/>
          </p:nvPr>
        </p:nvSpPr>
        <p:spPr/>
        <p:txBody>
          <a:bodyPr/>
          <a:lstStyle/>
          <a:p>
            <a:r>
              <a:rPr lang="en-AU" dirty="0"/>
              <a:t>Approach B - Multifunctionality</a:t>
            </a:r>
            <a:br>
              <a:rPr lang="en-AU" dirty="0"/>
            </a:br>
            <a:endParaRPr lang="en-AU" dirty="0"/>
          </a:p>
        </p:txBody>
      </p:sp>
      <p:sp>
        <p:nvSpPr>
          <p:cNvPr id="3" name="Text Placeholder 2">
            <a:extLst>
              <a:ext uri="{FF2B5EF4-FFF2-40B4-BE49-F238E27FC236}">
                <a16:creationId xmlns:a16="http://schemas.microsoft.com/office/drawing/2014/main" id="{EEF4B77B-B674-447E-B904-7BD4A96FB9DE}"/>
              </a:ext>
            </a:extLst>
          </p:cNvPr>
          <p:cNvSpPr>
            <a:spLocks noGrp="1"/>
          </p:cNvSpPr>
          <p:nvPr>
            <p:ph type="body" idx="1"/>
          </p:nvPr>
        </p:nvSpPr>
        <p:spPr>
          <a:xfrm>
            <a:off x="838200" y="1281793"/>
            <a:ext cx="10515600" cy="4895032"/>
          </a:xfrm>
        </p:spPr>
        <p:txBody>
          <a:bodyPr/>
          <a:lstStyle/>
          <a:p>
            <a:pPr marL="50800" indent="0">
              <a:buNone/>
            </a:pPr>
            <a:r>
              <a:rPr lang="en-AU" sz="2000" dirty="0"/>
              <a:t>Growing urbanization processes have determined an increasing complexity and congestion of cities open space. Higher densities objectives and optimal functionality call for multifunctional approaches to land development in urban areas.</a:t>
            </a:r>
          </a:p>
          <a:p>
            <a:pPr marL="50800" indent="0">
              <a:buNone/>
            </a:pPr>
            <a:endParaRPr lang="en-AU" sz="2000" dirty="0"/>
          </a:p>
          <a:p>
            <a:pPr marL="50800" indent="0">
              <a:buNone/>
            </a:pPr>
            <a:r>
              <a:rPr lang="en-AU" sz="2000" u="sng" dirty="0"/>
              <a:t>Key themes:</a:t>
            </a:r>
            <a:endParaRPr lang="en-AU" sz="2000" dirty="0"/>
          </a:p>
          <a:p>
            <a:pPr lvl="0"/>
            <a:r>
              <a:rPr lang="en-AU" sz="2000" dirty="0"/>
              <a:t>Design for all: age/gender/children friendly design</a:t>
            </a:r>
          </a:p>
          <a:p>
            <a:pPr lvl="0"/>
            <a:r>
              <a:rPr lang="en-AU" sz="2000" dirty="0"/>
              <a:t>User friendly design </a:t>
            </a:r>
          </a:p>
          <a:p>
            <a:pPr lvl="0"/>
            <a:r>
              <a:rPr lang="en-AU" sz="2000" dirty="0"/>
              <a:t>Responsive design</a:t>
            </a:r>
          </a:p>
          <a:p>
            <a:pPr lvl="0"/>
            <a:r>
              <a:rPr lang="en-AU" sz="2000" dirty="0"/>
              <a:t>Design Ergonomics principles</a:t>
            </a:r>
          </a:p>
          <a:p>
            <a:pPr lvl="0"/>
            <a:r>
              <a:rPr lang="en-AU" sz="2000" dirty="0"/>
              <a:t>Product adaptability and life cycles</a:t>
            </a:r>
          </a:p>
          <a:p>
            <a:pPr lvl="0"/>
            <a:r>
              <a:rPr lang="en-AU" sz="2000" dirty="0"/>
              <a:t>Adaptive reuse</a:t>
            </a:r>
          </a:p>
          <a:p>
            <a:pPr lvl="0"/>
            <a:r>
              <a:rPr lang="en-AU" sz="2000" dirty="0"/>
              <a:t>Multifunctional landscapes</a:t>
            </a:r>
          </a:p>
          <a:p>
            <a:pPr lvl="0"/>
            <a:r>
              <a:rPr lang="en-AU" sz="2000" dirty="0"/>
              <a:t>Time/use patterns in planning </a:t>
            </a:r>
          </a:p>
          <a:p>
            <a:pPr marL="50800" indent="0">
              <a:buNone/>
            </a:pPr>
            <a:endParaRPr lang="en-AU" dirty="0"/>
          </a:p>
        </p:txBody>
      </p:sp>
    </p:spTree>
    <p:extLst>
      <p:ext uri="{BB962C8B-B14F-4D97-AF65-F5344CB8AC3E}">
        <p14:creationId xmlns:p14="http://schemas.microsoft.com/office/powerpoint/2010/main" val="4261929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437D3-8B1B-4355-8058-45802498F606}"/>
              </a:ext>
            </a:extLst>
          </p:cNvPr>
          <p:cNvSpPr>
            <a:spLocks noGrp="1"/>
          </p:cNvSpPr>
          <p:nvPr>
            <p:ph type="title"/>
          </p:nvPr>
        </p:nvSpPr>
        <p:spPr/>
        <p:txBody>
          <a:bodyPr/>
          <a:lstStyle/>
          <a:p>
            <a:r>
              <a:rPr lang="en-AU" dirty="0"/>
              <a:t>Approach C - Incremental transformation</a:t>
            </a:r>
            <a:br>
              <a:rPr lang="en-AU" dirty="0"/>
            </a:br>
            <a:endParaRPr lang="en-AU" dirty="0"/>
          </a:p>
        </p:txBody>
      </p:sp>
      <p:sp>
        <p:nvSpPr>
          <p:cNvPr id="3" name="Text Placeholder 2">
            <a:extLst>
              <a:ext uri="{FF2B5EF4-FFF2-40B4-BE49-F238E27FC236}">
                <a16:creationId xmlns:a16="http://schemas.microsoft.com/office/drawing/2014/main" id="{C6666743-D7BD-43A6-8ABF-B2135EF681C4}"/>
              </a:ext>
            </a:extLst>
          </p:cNvPr>
          <p:cNvSpPr>
            <a:spLocks noGrp="1"/>
          </p:cNvSpPr>
          <p:nvPr>
            <p:ph type="body" idx="1"/>
          </p:nvPr>
        </p:nvSpPr>
        <p:spPr>
          <a:xfrm>
            <a:off x="838200" y="1494064"/>
            <a:ext cx="10515600" cy="4682761"/>
          </a:xfrm>
        </p:spPr>
        <p:txBody>
          <a:bodyPr/>
          <a:lstStyle/>
          <a:p>
            <a:pPr marL="50800" indent="0">
              <a:buNone/>
            </a:pPr>
            <a:r>
              <a:rPr lang="en-AU" sz="2000" dirty="0"/>
              <a:t>The slow and composite processes that generated cities in the past could be reconsidered in contemporary planning discussions on how to manage and develop places gradually according to small scale strategic interventions and incremental transformations.</a:t>
            </a:r>
          </a:p>
          <a:p>
            <a:pPr marL="50800" indent="0">
              <a:buNone/>
            </a:pPr>
            <a:endParaRPr lang="en-AU" sz="2000" dirty="0"/>
          </a:p>
          <a:p>
            <a:pPr marL="50800" indent="0">
              <a:buNone/>
            </a:pPr>
            <a:r>
              <a:rPr lang="en-AU" sz="2000" u="sng" dirty="0"/>
              <a:t>Key themes:</a:t>
            </a:r>
            <a:endParaRPr lang="en-AU" sz="2000" dirty="0"/>
          </a:p>
          <a:p>
            <a:pPr lvl="0"/>
            <a:r>
              <a:rPr lang="en-AU" sz="2000" dirty="0"/>
              <a:t>Urban Acupuncture</a:t>
            </a:r>
          </a:p>
          <a:p>
            <a:pPr lvl="0"/>
            <a:r>
              <a:rPr lang="en-AU" sz="2000" dirty="0"/>
              <a:t>Project by points</a:t>
            </a:r>
          </a:p>
          <a:p>
            <a:pPr lvl="0"/>
            <a:r>
              <a:rPr lang="en-AU" sz="2000" dirty="0"/>
              <a:t>Decentralised systems</a:t>
            </a:r>
          </a:p>
          <a:p>
            <a:pPr lvl="0"/>
            <a:r>
              <a:rPr lang="en-AU" sz="2000" dirty="0"/>
              <a:t>Tactical urbanism</a:t>
            </a:r>
          </a:p>
          <a:p>
            <a:pPr lvl="0"/>
            <a:r>
              <a:rPr lang="en-AU" sz="2000" dirty="0"/>
              <a:t>Guerrilla urbanism</a:t>
            </a:r>
          </a:p>
          <a:p>
            <a:pPr lvl="0"/>
            <a:r>
              <a:rPr lang="en-AU" sz="2000" dirty="0"/>
              <a:t>Guerrilla gardening</a:t>
            </a:r>
          </a:p>
          <a:p>
            <a:endParaRPr lang="en-AU" dirty="0"/>
          </a:p>
        </p:txBody>
      </p:sp>
    </p:spTree>
    <p:extLst>
      <p:ext uri="{BB962C8B-B14F-4D97-AF65-F5344CB8AC3E}">
        <p14:creationId xmlns:p14="http://schemas.microsoft.com/office/powerpoint/2010/main" val="872648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92E0A-2DCE-467F-98E8-B2A05616220F}"/>
              </a:ext>
            </a:extLst>
          </p:cNvPr>
          <p:cNvSpPr>
            <a:spLocks noGrp="1"/>
          </p:cNvSpPr>
          <p:nvPr>
            <p:ph type="title"/>
          </p:nvPr>
        </p:nvSpPr>
        <p:spPr/>
        <p:txBody>
          <a:bodyPr/>
          <a:lstStyle/>
          <a:p>
            <a:r>
              <a:rPr lang="en-AU" dirty="0"/>
              <a:t>Approach D - Resilience</a:t>
            </a:r>
            <a:br>
              <a:rPr lang="en-AU" dirty="0"/>
            </a:br>
            <a:endParaRPr lang="en-AU" dirty="0"/>
          </a:p>
        </p:txBody>
      </p:sp>
      <p:sp>
        <p:nvSpPr>
          <p:cNvPr id="3" name="Text Placeholder 2">
            <a:extLst>
              <a:ext uri="{FF2B5EF4-FFF2-40B4-BE49-F238E27FC236}">
                <a16:creationId xmlns:a16="http://schemas.microsoft.com/office/drawing/2014/main" id="{54C7F9BD-E845-4EC7-91E9-B51B329D667D}"/>
              </a:ext>
            </a:extLst>
          </p:cNvPr>
          <p:cNvSpPr>
            <a:spLocks noGrp="1"/>
          </p:cNvSpPr>
          <p:nvPr>
            <p:ph type="body" idx="1"/>
          </p:nvPr>
        </p:nvSpPr>
        <p:spPr>
          <a:xfrm>
            <a:off x="838200" y="1314450"/>
            <a:ext cx="10515600" cy="4862375"/>
          </a:xfrm>
        </p:spPr>
        <p:txBody>
          <a:bodyPr/>
          <a:lstStyle/>
          <a:p>
            <a:pPr marL="0" lvl="0" indent="0">
              <a:buClr>
                <a:srgbClr val="000000"/>
              </a:buClr>
              <a:buNone/>
            </a:pPr>
            <a:r>
              <a:rPr lang="en-AU" sz="2000" dirty="0">
                <a:solidFill>
                  <a:srgbClr val="000000"/>
                </a:solidFill>
              </a:rPr>
              <a:t>The understanding of cities as an interdependent system of people and nature has changed the way we approach change in urban areas. Green approaches to urban design support adaptive capacity (the capacity of a systems to reorganize and recover from change and disturbance without changing to other states). </a:t>
            </a:r>
          </a:p>
          <a:p>
            <a:pPr marL="0" lvl="0" indent="0">
              <a:buClr>
                <a:srgbClr val="000000"/>
              </a:buClr>
              <a:buNone/>
            </a:pPr>
            <a:endParaRPr lang="en-AU" sz="2000" dirty="0">
              <a:solidFill>
                <a:srgbClr val="000000"/>
              </a:solidFill>
            </a:endParaRPr>
          </a:p>
          <a:p>
            <a:pPr marL="50800" indent="0">
              <a:buNone/>
            </a:pPr>
            <a:r>
              <a:rPr lang="en-AU" sz="2000" u="sng" dirty="0"/>
              <a:t>key themes:</a:t>
            </a:r>
            <a:endParaRPr lang="en-AU" sz="2000" dirty="0"/>
          </a:p>
          <a:p>
            <a:pPr lvl="0"/>
            <a:r>
              <a:rPr lang="en-AU" sz="2000" dirty="0"/>
              <a:t>Nature based solutions</a:t>
            </a:r>
          </a:p>
          <a:p>
            <a:pPr lvl="0"/>
            <a:r>
              <a:rPr lang="en-AU" sz="2000" dirty="0"/>
              <a:t>Ecological infrastructures</a:t>
            </a:r>
          </a:p>
          <a:p>
            <a:pPr lvl="0"/>
            <a:r>
              <a:rPr lang="en-AU" sz="2000" dirty="0"/>
              <a:t>Designed ecologies</a:t>
            </a:r>
          </a:p>
          <a:p>
            <a:pPr lvl="0"/>
            <a:r>
              <a:rPr lang="en-AU" sz="2000" dirty="0"/>
              <a:t>Understanding natural processes and nature cycles</a:t>
            </a:r>
          </a:p>
          <a:p>
            <a:pPr lvl="0"/>
            <a:r>
              <a:rPr lang="en-AU" sz="2000" dirty="0"/>
              <a:t>Ecological dynamics / seasonal changes</a:t>
            </a:r>
          </a:p>
          <a:p>
            <a:pPr lvl="0"/>
            <a:r>
              <a:rPr lang="en-AU" sz="2000" dirty="0"/>
              <a:t>Ecosystem services</a:t>
            </a:r>
          </a:p>
          <a:p>
            <a:pPr lvl="0"/>
            <a:r>
              <a:rPr lang="en-AU" sz="2000" dirty="0"/>
              <a:t>Biophilic cities</a:t>
            </a:r>
          </a:p>
          <a:p>
            <a:endParaRPr lang="en-AU" dirty="0"/>
          </a:p>
        </p:txBody>
      </p:sp>
    </p:spTree>
    <p:extLst>
      <p:ext uri="{BB962C8B-B14F-4D97-AF65-F5344CB8AC3E}">
        <p14:creationId xmlns:p14="http://schemas.microsoft.com/office/powerpoint/2010/main" val="3271844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AU" b="1" dirty="0">
                <a:latin typeface="Helvetica Neue"/>
                <a:ea typeface="Helvetica Neue"/>
                <a:cs typeface="Helvetica Neue"/>
                <a:sym typeface="Helvetica Neue"/>
              </a:rPr>
              <a:t>Case studies</a:t>
            </a:r>
            <a:endParaRPr b="1" dirty="0">
              <a:latin typeface="Helvetica Neue"/>
              <a:ea typeface="Helvetica Neue"/>
              <a:cs typeface="Helvetica Neue"/>
              <a:sym typeface="Helvetica Neue"/>
            </a:endParaRPr>
          </a:p>
        </p:txBody>
      </p:sp>
      <p:sp>
        <p:nvSpPr>
          <p:cNvPr id="243" name="Google Shape;243;p26"/>
          <p:cNvSpPr txBox="1">
            <a:spLocks noGrp="1"/>
          </p:cNvSpPr>
          <p:nvPr>
            <p:ph type="body" idx="1"/>
          </p:nvPr>
        </p:nvSpPr>
        <p:spPr>
          <a:xfrm>
            <a:off x="838200" y="1945688"/>
            <a:ext cx="10515600" cy="4351200"/>
          </a:xfrm>
          <a:prstGeom prst="rect">
            <a:avLst/>
          </a:prstGeom>
        </p:spPr>
        <p:txBody>
          <a:bodyPr spcFirstLastPara="1" wrap="square" lIns="91425" tIns="45700" rIns="91425" bIns="45700" anchor="t" anchorCtr="0">
            <a:noAutofit/>
          </a:bodyPr>
          <a:lstStyle/>
          <a:p>
            <a:pPr lvl="0" indent="-304800">
              <a:spcBef>
                <a:spcPts val="0"/>
              </a:spcBef>
              <a:buSzPts val="1200"/>
              <a:buFont typeface="Lato"/>
              <a:buChar char="●"/>
            </a:pPr>
            <a:r>
              <a:rPr lang="en-AU" sz="1800" dirty="0">
                <a:latin typeface="Lato"/>
                <a:ea typeface="Lato"/>
                <a:cs typeface="Lato"/>
                <a:sym typeface="Lato"/>
              </a:rPr>
              <a:t>A - CO-DESIGNING (Transdisciplinarity): The GreenWay in Inner West Council, Sydney</a:t>
            </a:r>
          </a:p>
          <a:p>
            <a:pPr marL="152400" lvl="0" indent="0">
              <a:spcBef>
                <a:spcPts val="0"/>
              </a:spcBef>
              <a:buSzPts val="1200"/>
              <a:buNone/>
            </a:pPr>
            <a:r>
              <a:rPr lang="en-AU" sz="1200" dirty="0">
                <a:latin typeface="Lato"/>
                <a:ea typeface="Lato"/>
                <a:cs typeface="Lato"/>
                <a:sym typeface="Lato"/>
                <a:hlinkClick r:id="rId3"/>
              </a:rPr>
              <a:t>https://www.greenway.org.au/</a:t>
            </a:r>
            <a:endParaRPr lang="en-AU" sz="1200" dirty="0">
              <a:latin typeface="Lato"/>
              <a:ea typeface="Lato"/>
              <a:cs typeface="Lato"/>
              <a:sym typeface="Lato"/>
            </a:endParaRPr>
          </a:p>
          <a:p>
            <a:pPr marL="152400" lvl="0" indent="0">
              <a:spcBef>
                <a:spcPts val="0"/>
              </a:spcBef>
              <a:buSzPts val="1200"/>
              <a:buNone/>
            </a:pPr>
            <a:endParaRPr lang="en-AU" sz="1200" dirty="0">
              <a:latin typeface="Lato"/>
              <a:ea typeface="Lato"/>
              <a:cs typeface="Lato"/>
              <a:sym typeface="Lato"/>
            </a:endParaRPr>
          </a:p>
          <a:p>
            <a:pPr marL="152400" lvl="0" indent="0">
              <a:spcBef>
                <a:spcPts val="0"/>
              </a:spcBef>
              <a:buSzPts val="1200"/>
              <a:buNone/>
            </a:pPr>
            <a:br>
              <a:rPr lang="en-AU" sz="1200" dirty="0">
                <a:latin typeface="Lato"/>
                <a:ea typeface="Lato"/>
                <a:cs typeface="Lato"/>
                <a:sym typeface="Lato"/>
              </a:rPr>
            </a:br>
            <a:endParaRPr sz="1200" dirty="0">
              <a:latin typeface="Lato"/>
              <a:ea typeface="Lato"/>
              <a:cs typeface="Lato"/>
              <a:sym typeface="Lato"/>
            </a:endParaRPr>
          </a:p>
          <a:p>
            <a:pPr lvl="0" indent="-304800">
              <a:spcBef>
                <a:spcPts val="0"/>
              </a:spcBef>
              <a:buSzPts val="1200"/>
              <a:buFont typeface="Lato"/>
              <a:buChar char="●"/>
            </a:pPr>
            <a:r>
              <a:rPr lang="en-AU" sz="1800" dirty="0">
                <a:latin typeface="Lato"/>
                <a:ea typeface="Lato"/>
                <a:cs typeface="Lato"/>
                <a:sym typeface="Lato"/>
              </a:rPr>
              <a:t>B - DESIGN FOR ALL (Multifunctionality): by BIG Bjarke Ingels Group in Copenhagen</a:t>
            </a:r>
          </a:p>
          <a:p>
            <a:pPr marL="152400" lvl="0" indent="0">
              <a:spcBef>
                <a:spcPts val="0"/>
              </a:spcBef>
              <a:buSzPts val="1200"/>
              <a:buNone/>
            </a:pPr>
            <a:r>
              <a:rPr lang="en-AU" sz="1200" u="sng" dirty="0">
                <a:solidFill>
                  <a:schemeClr val="hlink"/>
                </a:solidFill>
                <a:latin typeface="Lato"/>
                <a:ea typeface="Lato"/>
                <a:cs typeface="Lato"/>
                <a:sym typeface="Lato"/>
                <a:hlinkClick r:id="rId4"/>
              </a:rPr>
              <a:t>http://www.landezine.com/index.php/2013/02/urban-revitalization-superkilen-by-topotek1-big-superflex/</a:t>
            </a:r>
            <a:endParaRPr lang="en-AU" sz="1200" u="sng" dirty="0">
              <a:solidFill>
                <a:schemeClr val="hlink"/>
              </a:solidFill>
              <a:latin typeface="Lato"/>
              <a:ea typeface="Lato"/>
              <a:cs typeface="Lato"/>
              <a:sym typeface="Lato"/>
            </a:endParaRPr>
          </a:p>
          <a:p>
            <a:pPr marL="152400" lvl="0" indent="0">
              <a:spcBef>
                <a:spcPts val="0"/>
              </a:spcBef>
              <a:buSzPts val="1200"/>
              <a:buNone/>
            </a:pPr>
            <a:endParaRPr lang="en-AU" sz="1200" u="sng" dirty="0">
              <a:solidFill>
                <a:schemeClr val="hlink"/>
              </a:solidFill>
              <a:latin typeface="Lato"/>
              <a:ea typeface="Lato"/>
              <a:cs typeface="Lato"/>
              <a:sym typeface="Lato"/>
            </a:endParaRPr>
          </a:p>
          <a:p>
            <a:pPr marL="152400" lvl="0" indent="0">
              <a:spcBef>
                <a:spcPts val="0"/>
              </a:spcBef>
              <a:buSzPts val="1200"/>
              <a:buNone/>
            </a:pPr>
            <a:br>
              <a:rPr lang="en-AU" sz="1200" dirty="0">
                <a:latin typeface="Lato"/>
                <a:ea typeface="Lato"/>
                <a:cs typeface="Lato"/>
                <a:sym typeface="Lato"/>
              </a:rPr>
            </a:br>
            <a:endParaRPr sz="1200" dirty="0">
              <a:latin typeface="Lato"/>
              <a:ea typeface="Lato"/>
              <a:cs typeface="Lato"/>
              <a:sym typeface="Lato"/>
            </a:endParaRPr>
          </a:p>
          <a:p>
            <a:pPr lvl="0" indent="-304800">
              <a:spcBef>
                <a:spcPts val="0"/>
              </a:spcBef>
              <a:buSzPts val="1200"/>
              <a:buFont typeface="Lato"/>
              <a:buChar char="●"/>
            </a:pPr>
            <a:r>
              <a:rPr lang="en-AU" sz="1800" dirty="0">
                <a:latin typeface="Lato"/>
                <a:ea typeface="Lato"/>
                <a:cs typeface="Lato"/>
                <a:sym typeface="Lato"/>
              </a:rPr>
              <a:t>C - URBAN ACUPUNCTURE (Incremental transformation): Urban Acupuncture project in Florence by Studiostudio</a:t>
            </a:r>
            <a:endParaRPr lang="en-AU" sz="1200" dirty="0">
              <a:latin typeface="Lato"/>
              <a:ea typeface="Lato"/>
              <a:cs typeface="Lato"/>
              <a:sym typeface="Lato"/>
            </a:endParaRPr>
          </a:p>
          <a:p>
            <a:pPr marL="152400" lvl="0" indent="0">
              <a:spcBef>
                <a:spcPts val="0"/>
              </a:spcBef>
              <a:buSzPts val="1200"/>
              <a:buNone/>
            </a:pPr>
            <a:r>
              <a:rPr lang="en-AU" sz="1200" u="sng" dirty="0">
                <a:solidFill>
                  <a:schemeClr val="hlink"/>
                </a:solidFill>
                <a:latin typeface="Lato"/>
                <a:ea typeface="Lato"/>
                <a:cs typeface="Lato"/>
                <a:sym typeface="Lato"/>
                <a:hlinkClick r:id="rId5"/>
              </a:rPr>
              <a:t>http://www.urbanacupuncture.network/tag/florence/</a:t>
            </a:r>
            <a:endParaRPr lang="en-AU" sz="1200" u="sng" dirty="0">
              <a:solidFill>
                <a:schemeClr val="hlink"/>
              </a:solidFill>
              <a:latin typeface="Lato"/>
              <a:ea typeface="Lato"/>
              <a:cs typeface="Lato"/>
              <a:sym typeface="Lato"/>
            </a:endParaRPr>
          </a:p>
          <a:p>
            <a:pPr marL="152400" lvl="0" indent="0">
              <a:spcBef>
                <a:spcPts val="0"/>
              </a:spcBef>
              <a:buSzPts val="1200"/>
              <a:buNone/>
            </a:pPr>
            <a:br>
              <a:rPr lang="en-AU" sz="1200" dirty="0">
                <a:latin typeface="Lato"/>
                <a:ea typeface="Lato"/>
                <a:cs typeface="Lato"/>
                <a:sym typeface="Lato"/>
              </a:rPr>
            </a:br>
            <a:br>
              <a:rPr lang="en-AU" sz="1200" dirty="0">
                <a:latin typeface="Lato"/>
                <a:ea typeface="Lato"/>
                <a:cs typeface="Lato"/>
                <a:sym typeface="Lato"/>
              </a:rPr>
            </a:br>
            <a:endParaRPr sz="1200" dirty="0">
              <a:latin typeface="Lato"/>
              <a:ea typeface="Lato"/>
              <a:cs typeface="Lato"/>
              <a:sym typeface="Lato"/>
            </a:endParaRPr>
          </a:p>
          <a:p>
            <a:pPr lvl="0" indent="-304800">
              <a:spcBef>
                <a:spcPts val="0"/>
              </a:spcBef>
              <a:buSzPts val="1200"/>
              <a:buFont typeface="Lato"/>
              <a:buChar char="●"/>
            </a:pPr>
            <a:r>
              <a:rPr lang="en-AU" sz="1800" dirty="0">
                <a:latin typeface="Lato"/>
                <a:ea typeface="Lato"/>
                <a:cs typeface="Lato"/>
                <a:sym typeface="Lato"/>
              </a:rPr>
              <a:t>D - A GREEN SPONGE (Resilience): Stormwater park in Qunli, Harbin by Turenscape</a:t>
            </a:r>
            <a:endParaRPr lang="en-AU" sz="1200" dirty="0">
              <a:latin typeface="Lato"/>
              <a:ea typeface="Lato"/>
              <a:cs typeface="Lato"/>
              <a:sym typeface="Lato"/>
            </a:endParaRPr>
          </a:p>
          <a:p>
            <a:pPr marL="152400" lvl="0" indent="0">
              <a:spcBef>
                <a:spcPts val="0"/>
              </a:spcBef>
              <a:buSzPts val="1200"/>
              <a:buNone/>
            </a:pPr>
            <a:r>
              <a:rPr lang="en-AU" sz="1200" u="sng" dirty="0">
                <a:solidFill>
                  <a:schemeClr val="hlink"/>
                </a:solidFill>
                <a:latin typeface="Lato"/>
                <a:sym typeface="Lato"/>
              </a:rPr>
              <a:t>https://www.turenscape.com/paper/detail/387.html</a:t>
            </a:r>
            <a:br>
              <a:rPr lang="en-AU" sz="1200" dirty="0">
                <a:latin typeface="Lato"/>
                <a:ea typeface="Lato"/>
                <a:cs typeface="Lato"/>
                <a:sym typeface="Lato"/>
              </a:rPr>
            </a:br>
            <a:endParaRPr sz="1200" dirty="0">
              <a:latin typeface="Lato"/>
              <a:ea typeface="Lato"/>
              <a:cs typeface="Lato"/>
              <a:sym typeface="Lato"/>
            </a:endParaRPr>
          </a:p>
          <a:p>
            <a:pPr marL="0" lvl="0" indent="0" algn="l" rtl="0">
              <a:spcBef>
                <a:spcPts val="1000"/>
              </a:spcBef>
              <a:spcAft>
                <a:spcPts val="0"/>
              </a:spcAft>
              <a:buNone/>
            </a:pPr>
            <a:endParaRPr sz="1400" dirty="0">
              <a:solidFill>
                <a:srgbClr val="000000"/>
              </a:solidFill>
              <a:latin typeface="Lato"/>
              <a:ea typeface="Lato"/>
              <a:cs typeface="Lato"/>
              <a:sym typeface="Lato"/>
            </a:endParaRPr>
          </a:p>
          <a:p>
            <a:pPr marL="0" lvl="0" indent="0" algn="l" rtl="0">
              <a:spcBef>
                <a:spcPts val="1000"/>
              </a:spcBef>
              <a:spcAft>
                <a:spcPts val="0"/>
              </a:spcAft>
              <a:buNone/>
            </a:pPr>
            <a:endParaRPr sz="1800" dirty="0">
              <a:latin typeface="Lato"/>
              <a:ea typeface="Lato"/>
              <a:cs typeface="Lato"/>
              <a:sym typeface="Lato"/>
            </a:endParaRPr>
          </a:p>
          <a:p>
            <a:pPr marL="0" lvl="0" indent="0" algn="l" rtl="0">
              <a:spcBef>
                <a:spcPts val="1000"/>
              </a:spcBef>
              <a:spcAft>
                <a:spcPts val="0"/>
              </a:spcAft>
              <a:buNone/>
            </a:pPr>
            <a:endParaRPr sz="1800" dirty="0">
              <a:latin typeface="Lato"/>
              <a:ea typeface="Lato"/>
              <a:cs typeface="Lato"/>
              <a:sym typeface="Lato"/>
            </a:endParaRPr>
          </a:p>
          <a:p>
            <a:pPr marL="0" lvl="0" indent="0" algn="l" rtl="0">
              <a:spcBef>
                <a:spcPts val="1000"/>
              </a:spcBef>
              <a:spcAft>
                <a:spcPts val="1000"/>
              </a:spcAft>
              <a:buNone/>
            </a:pPr>
            <a:r>
              <a:rPr lang="en-AU" sz="1800" dirty="0">
                <a:latin typeface="Lato"/>
                <a:ea typeface="Lato"/>
                <a:cs typeface="Lato"/>
                <a:sym typeface="Lato"/>
              </a:rPr>
              <a:t> </a:t>
            </a:r>
            <a:endParaRPr sz="1800" dirty="0">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9E18D-894E-42C6-92D8-44923CB7BACF}"/>
              </a:ext>
            </a:extLst>
          </p:cNvPr>
          <p:cNvSpPr>
            <a:spLocks noGrp="1"/>
          </p:cNvSpPr>
          <p:nvPr>
            <p:ph type="title"/>
          </p:nvPr>
        </p:nvSpPr>
        <p:spPr/>
        <p:txBody>
          <a:bodyPr/>
          <a:lstStyle/>
          <a:p>
            <a:r>
              <a:rPr lang="en-AU" dirty="0"/>
              <a:t>Structuring a persuasive proposal</a:t>
            </a:r>
          </a:p>
        </p:txBody>
      </p:sp>
      <p:sp>
        <p:nvSpPr>
          <p:cNvPr id="3" name="Text Placeholder 2">
            <a:extLst>
              <a:ext uri="{FF2B5EF4-FFF2-40B4-BE49-F238E27FC236}">
                <a16:creationId xmlns:a16="http://schemas.microsoft.com/office/drawing/2014/main" id="{48063D7B-1FF0-4C40-8639-C55DFFB29F07}"/>
              </a:ext>
            </a:extLst>
          </p:cNvPr>
          <p:cNvSpPr>
            <a:spLocks noGrp="1"/>
          </p:cNvSpPr>
          <p:nvPr>
            <p:ph type="body" idx="1"/>
          </p:nvPr>
        </p:nvSpPr>
        <p:spPr/>
        <p:txBody>
          <a:bodyPr/>
          <a:lstStyle/>
          <a:p>
            <a:r>
              <a:rPr lang="en-AU" dirty="0"/>
              <a:t>Keep the audience in mind</a:t>
            </a:r>
          </a:p>
          <a:p>
            <a:r>
              <a:rPr lang="en-AU" dirty="0"/>
              <a:t>Consider the potential support and/or opposition such a proposal would attract</a:t>
            </a:r>
          </a:p>
          <a:p>
            <a:r>
              <a:rPr lang="en-AU" dirty="0"/>
              <a:t>Consider how to defend your design proposal</a:t>
            </a:r>
          </a:p>
          <a:p>
            <a:r>
              <a:rPr lang="en-AU" dirty="0"/>
              <a:t>Develop a clear logical line of reasoning</a:t>
            </a:r>
          </a:p>
          <a:p>
            <a:r>
              <a:rPr lang="en-AU" dirty="0"/>
              <a:t>Select evidence to support logic</a:t>
            </a:r>
          </a:p>
          <a:p>
            <a:r>
              <a:rPr lang="en-AU" dirty="0"/>
              <a:t>Critically evaluate content</a:t>
            </a:r>
          </a:p>
        </p:txBody>
      </p:sp>
    </p:spTree>
    <p:extLst>
      <p:ext uri="{BB962C8B-B14F-4D97-AF65-F5344CB8AC3E}">
        <p14:creationId xmlns:p14="http://schemas.microsoft.com/office/powerpoint/2010/main" val="3614845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19E6A-AFAE-42C7-B790-649ADFFA1F92}"/>
              </a:ext>
            </a:extLst>
          </p:cNvPr>
          <p:cNvSpPr>
            <a:spLocks noGrp="1"/>
          </p:cNvSpPr>
          <p:nvPr>
            <p:ph type="title"/>
          </p:nvPr>
        </p:nvSpPr>
        <p:spPr/>
        <p:txBody>
          <a:bodyPr/>
          <a:lstStyle/>
          <a:p>
            <a:r>
              <a:rPr lang="en-AU" dirty="0"/>
              <a:t>A successful design proposal presentation needs to</a:t>
            </a:r>
          </a:p>
        </p:txBody>
      </p:sp>
      <p:sp>
        <p:nvSpPr>
          <p:cNvPr id="3" name="Text Placeholder 2">
            <a:extLst>
              <a:ext uri="{FF2B5EF4-FFF2-40B4-BE49-F238E27FC236}">
                <a16:creationId xmlns:a16="http://schemas.microsoft.com/office/drawing/2014/main" id="{AD515539-993B-4EB0-8052-A0CCFA075CC1}"/>
              </a:ext>
            </a:extLst>
          </p:cNvPr>
          <p:cNvSpPr>
            <a:spLocks noGrp="1"/>
          </p:cNvSpPr>
          <p:nvPr>
            <p:ph type="body" idx="1"/>
          </p:nvPr>
        </p:nvSpPr>
        <p:spPr/>
        <p:txBody>
          <a:bodyPr/>
          <a:lstStyle/>
          <a:p>
            <a:r>
              <a:rPr lang="en-AU" dirty="0"/>
              <a:t>Capture attention</a:t>
            </a:r>
          </a:p>
          <a:p>
            <a:r>
              <a:rPr lang="en-AU" dirty="0"/>
              <a:t>Address needs</a:t>
            </a:r>
          </a:p>
          <a:p>
            <a:r>
              <a:rPr lang="en-AU" dirty="0"/>
              <a:t>Hold attention</a:t>
            </a:r>
          </a:p>
          <a:p>
            <a:r>
              <a:rPr lang="en-AU" dirty="0"/>
              <a:t>Persuade opponent</a:t>
            </a:r>
          </a:p>
          <a:p>
            <a:r>
              <a:rPr lang="en-AU" dirty="0"/>
              <a:t>Deliver a dynamic vision</a:t>
            </a:r>
          </a:p>
        </p:txBody>
      </p:sp>
    </p:spTree>
    <p:extLst>
      <p:ext uri="{BB962C8B-B14F-4D97-AF65-F5344CB8AC3E}">
        <p14:creationId xmlns:p14="http://schemas.microsoft.com/office/powerpoint/2010/main" val="2267730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7678E-F2A4-48DC-BE4D-04E194773A9E}"/>
              </a:ext>
            </a:extLst>
          </p:cNvPr>
          <p:cNvSpPr>
            <a:spLocks noGrp="1"/>
          </p:cNvSpPr>
          <p:nvPr>
            <p:ph type="title"/>
          </p:nvPr>
        </p:nvSpPr>
        <p:spPr/>
        <p:txBody>
          <a:bodyPr/>
          <a:lstStyle/>
          <a:p>
            <a:r>
              <a:rPr lang="en-AU" dirty="0"/>
              <a:t>Adaptive Knowledge Cycle</a:t>
            </a:r>
          </a:p>
        </p:txBody>
      </p:sp>
      <p:pic>
        <p:nvPicPr>
          <p:cNvPr id="4" name="Picture 2" descr="Image result for adaptive management cycle diagram in urban design">
            <a:extLst>
              <a:ext uri="{FF2B5EF4-FFF2-40B4-BE49-F238E27FC236}">
                <a16:creationId xmlns:a16="http://schemas.microsoft.com/office/drawing/2014/main" id="{6DB55194-732D-4136-A2D5-E6C6CE9EA79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80" r="2323"/>
          <a:stretch/>
        </p:blipFill>
        <p:spPr bwMode="auto">
          <a:xfrm>
            <a:off x="1758863" y="1478553"/>
            <a:ext cx="8674274" cy="4459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409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D1E980-D710-444A-AEE0-4815D994726E}"/>
              </a:ext>
            </a:extLst>
          </p:cNvPr>
          <p:cNvSpPr>
            <a:spLocks noGrp="1"/>
          </p:cNvSpPr>
          <p:nvPr>
            <p:ph type="title"/>
          </p:nvPr>
        </p:nvSpPr>
        <p:spPr/>
        <p:txBody>
          <a:bodyPr/>
          <a:lstStyle/>
          <a:p>
            <a:r>
              <a:rPr lang="en-AU" dirty="0"/>
              <a:t>The roleplay on adaptive design</a:t>
            </a:r>
          </a:p>
        </p:txBody>
      </p:sp>
      <p:sp>
        <p:nvSpPr>
          <p:cNvPr id="2" name="Text Placeholder 1">
            <a:extLst>
              <a:ext uri="{FF2B5EF4-FFF2-40B4-BE49-F238E27FC236}">
                <a16:creationId xmlns:a16="http://schemas.microsoft.com/office/drawing/2014/main" id="{F0B0A81D-C274-4F78-8AE9-59BDF9C454F6}"/>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71488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E25C0-AD12-4845-81BA-892D97CBD3EB}"/>
              </a:ext>
            </a:extLst>
          </p:cNvPr>
          <p:cNvSpPr>
            <a:spLocks noGrp="1"/>
          </p:cNvSpPr>
          <p:nvPr>
            <p:ph type="title"/>
          </p:nvPr>
        </p:nvSpPr>
        <p:spPr/>
        <p:txBody>
          <a:bodyPr/>
          <a:lstStyle/>
          <a:p>
            <a:r>
              <a:rPr lang="en-AU" dirty="0"/>
              <a:t>What you should have done from home</a:t>
            </a:r>
          </a:p>
        </p:txBody>
      </p:sp>
      <p:sp>
        <p:nvSpPr>
          <p:cNvPr id="3" name="Text Placeholder 2">
            <a:extLst>
              <a:ext uri="{FF2B5EF4-FFF2-40B4-BE49-F238E27FC236}">
                <a16:creationId xmlns:a16="http://schemas.microsoft.com/office/drawing/2014/main" id="{B4E4697A-6BAE-4197-A789-7D8E2A211B6A}"/>
              </a:ext>
            </a:extLst>
          </p:cNvPr>
          <p:cNvSpPr>
            <a:spLocks noGrp="1"/>
          </p:cNvSpPr>
          <p:nvPr>
            <p:ph type="body" idx="1"/>
          </p:nvPr>
        </p:nvSpPr>
        <p:spPr/>
        <p:txBody>
          <a:bodyPr/>
          <a:lstStyle/>
          <a:p>
            <a:pPr marL="0" lvl="0" indent="0">
              <a:lnSpc>
                <a:spcPct val="107916"/>
              </a:lnSpc>
              <a:spcBef>
                <a:spcPts val="0"/>
              </a:spcBef>
              <a:buNone/>
            </a:pPr>
            <a:r>
              <a:rPr lang="en-AU" sz="2000" dirty="0">
                <a:latin typeface="Helvetica Neue"/>
                <a:ea typeface="Helvetica Neue"/>
                <a:cs typeface="Helvetica Neue"/>
                <a:sym typeface="Helvetica Neue"/>
              </a:rPr>
              <a:t>Applying the elements of the adaptive design framework to the case study by defining a new urban scenario  able to </a:t>
            </a:r>
            <a:r>
              <a:rPr lang="en-AU" sz="2000" dirty="0">
                <a:solidFill>
                  <a:srgbClr val="FF0000"/>
                </a:solidFill>
                <a:latin typeface="Helvetica Neue"/>
                <a:ea typeface="Helvetica Neue"/>
                <a:cs typeface="Helvetica Neue"/>
                <a:sym typeface="Helvetica Neue"/>
              </a:rPr>
              <a:t>regenerate this urban area, optimise the quality of open space for the public and integrate public transports into the new city scapes</a:t>
            </a:r>
            <a:r>
              <a:rPr lang="en-AU" sz="2000" dirty="0">
                <a:latin typeface="Helvetica Neue"/>
                <a:ea typeface="Helvetica Neue"/>
                <a:cs typeface="Helvetica Neue"/>
                <a:sym typeface="Helvetica Neue"/>
              </a:rPr>
              <a:t>. (AT HOME)</a:t>
            </a:r>
          </a:p>
          <a:p>
            <a:pPr marL="0" lvl="0" indent="0">
              <a:lnSpc>
                <a:spcPct val="107916"/>
              </a:lnSpc>
              <a:spcBef>
                <a:spcPts val="0"/>
              </a:spcBef>
              <a:buNone/>
            </a:pPr>
            <a:endParaRPr lang="en-AU" sz="2000" dirty="0">
              <a:latin typeface="Helvetica Neue"/>
              <a:ea typeface="Helvetica Neue"/>
              <a:cs typeface="Helvetica Neue"/>
              <a:sym typeface="Helvetica Neue"/>
            </a:endParaRPr>
          </a:p>
          <a:p>
            <a:pPr marL="0" lvl="0" indent="0">
              <a:lnSpc>
                <a:spcPct val="107916"/>
              </a:lnSpc>
              <a:spcBef>
                <a:spcPts val="0"/>
              </a:spcBef>
              <a:buNone/>
            </a:pPr>
            <a:r>
              <a:rPr lang="en-AU" sz="2000" dirty="0">
                <a:latin typeface="Helvetica Neue"/>
                <a:ea typeface="Helvetica Neue"/>
                <a:cs typeface="Helvetica Neue"/>
                <a:sym typeface="Helvetica Neue"/>
              </a:rPr>
              <a:t>Given four different possible urban scenarios (one for each adaptive design strategy) the scope is to agree on just one proposal shared by the whole tutorial class. (IN CLASS)</a:t>
            </a:r>
          </a:p>
          <a:p>
            <a:pPr marL="0" lvl="0" indent="0">
              <a:lnSpc>
                <a:spcPct val="107916"/>
              </a:lnSpc>
              <a:spcBef>
                <a:spcPts val="0"/>
              </a:spcBef>
              <a:buNone/>
            </a:pPr>
            <a:endParaRPr lang="en-AU" sz="2000" dirty="0">
              <a:latin typeface="Helvetica Neue"/>
              <a:ea typeface="Helvetica Neue"/>
              <a:cs typeface="Helvetica Neue"/>
              <a:sym typeface="Helvetica Neue"/>
            </a:endParaRPr>
          </a:p>
          <a:p>
            <a:pPr marL="0" lvl="0" indent="0">
              <a:lnSpc>
                <a:spcPct val="107916"/>
              </a:lnSpc>
              <a:spcBef>
                <a:spcPts val="0"/>
              </a:spcBef>
              <a:buNone/>
            </a:pPr>
            <a:r>
              <a:rPr lang="en-AU" sz="2000" dirty="0">
                <a:latin typeface="Helvetica Neue"/>
                <a:ea typeface="Helvetica Neue"/>
                <a:cs typeface="Helvetica Neue"/>
                <a:sym typeface="Helvetica Neue"/>
              </a:rPr>
              <a:t>The activity in class will be structured in four phases:</a:t>
            </a:r>
          </a:p>
          <a:p>
            <a:pPr lvl="0" indent="-457200">
              <a:lnSpc>
                <a:spcPct val="107916"/>
              </a:lnSpc>
              <a:spcBef>
                <a:spcPts val="0"/>
              </a:spcBef>
              <a:buFont typeface="+mj-lt"/>
              <a:buAutoNum type="arabicPeriod"/>
            </a:pPr>
            <a:r>
              <a:rPr lang="en-AU" sz="2000" dirty="0">
                <a:latin typeface="Helvetica Neue"/>
                <a:ea typeface="Helvetica Neue"/>
                <a:cs typeface="Helvetica Neue"/>
                <a:sym typeface="Helvetica Neue"/>
              </a:rPr>
              <a:t>Role Play (providing feedback)</a:t>
            </a:r>
          </a:p>
          <a:p>
            <a:pPr lvl="0" indent="-457200">
              <a:lnSpc>
                <a:spcPct val="107916"/>
              </a:lnSpc>
              <a:spcBef>
                <a:spcPts val="0"/>
              </a:spcBef>
              <a:buFont typeface="+mj-lt"/>
              <a:buAutoNum type="arabicPeriod"/>
            </a:pPr>
            <a:r>
              <a:rPr lang="en-AU" sz="2000" dirty="0">
                <a:latin typeface="Helvetica Neue"/>
                <a:ea typeface="Helvetica Neue"/>
                <a:cs typeface="Helvetica Neue"/>
                <a:sym typeface="Helvetica Neue"/>
              </a:rPr>
              <a:t>Applying an adaptive knowledge cycle (Including feedback)</a:t>
            </a:r>
          </a:p>
          <a:p>
            <a:pPr lvl="0" indent="-457200">
              <a:lnSpc>
                <a:spcPct val="107916"/>
              </a:lnSpc>
              <a:spcBef>
                <a:spcPts val="0"/>
              </a:spcBef>
              <a:buFont typeface="+mj-lt"/>
              <a:buAutoNum type="arabicPeriod"/>
            </a:pPr>
            <a:r>
              <a:rPr lang="en-AU" sz="2000" dirty="0">
                <a:latin typeface="Helvetica Neue"/>
                <a:ea typeface="Helvetica Neue"/>
                <a:cs typeface="Helvetica Neue"/>
                <a:sym typeface="Helvetica Neue"/>
              </a:rPr>
              <a:t>Voting</a:t>
            </a:r>
          </a:p>
          <a:p>
            <a:pPr lvl="0" indent="-457200">
              <a:lnSpc>
                <a:spcPct val="107916"/>
              </a:lnSpc>
              <a:spcBef>
                <a:spcPts val="0"/>
              </a:spcBef>
              <a:buFont typeface="+mj-lt"/>
              <a:buAutoNum type="arabicPeriod"/>
            </a:pPr>
            <a:r>
              <a:rPr lang="en-AU" sz="2000" dirty="0">
                <a:latin typeface="Helvetica Neue"/>
                <a:ea typeface="Helvetica Neue"/>
                <a:cs typeface="Helvetica Neue"/>
                <a:sym typeface="Helvetica Neue"/>
              </a:rPr>
              <a:t>Negotiating</a:t>
            </a:r>
          </a:p>
          <a:p>
            <a:pPr marL="50800" indent="0">
              <a:buNone/>
            </a:pPr>
            <a:endParaRPr lang="en-AU" sz="2000" dirty="0"/>
          </a:p>
        </p:txBody>
      </p:sp>
    </p:spTree>
    <p:extLst>
      <p:ext uri="{BB962C8B-B14F-4D97-AF65-F5344CB8AC3E}">
        <p14:creationId xmlns:p14="http://schemas.microsoft.com/office/powerpoint/2010/main" val="3752165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E9F07A-CFE3-4BAE-B250-6A20B8DACE34}"/>
              </a:ext>
            </a:extLst>
          </p:cNvPr>
          <p:cNvSpPr>
            <a:spLocks noGrp="1"/>
          </p:cNvSpPr>
          <p:nvPr>
            <p:ph type="title"/>
          </p:nvPr>
        </p:nvSpPr>
        <p:spPr/>
        <p:txBody>
          <a:bodyPr/>
          <a:lstStyle/>
          <a:p>
            <a:r>
              <a:rPr lang="en-AU" dirty="0"/>
              <a:t>Getting to know your persona (stakeholder roles) </a:t>
            </a:r>
          </a:p>
        </p:txBody>
      </p:sp>
      <p:sp>
        <p:nvSpPr>
          <p:cNvPr id="5" name="Text Placeholder 4">
            <a:extLst>
              <a:ext uri="{FF2B5EF4-FFF2-40B4-BE49-F238E27FC236}">
                <a16:creationId xmlns:a16="http://schemas.microsoft.com/office/drawing/2014/main" id="{3FDE928F-2610-45E8-A29B-DF49553C8AFC}"/>
              </a:ext>
            </a:extLst>
          </p:cNvPr>
          <p:cNvSpPr>
            <a:spLocks noGrp="1"/>
          </p:cNvSpPr>
          <p:nvPr>
            <p:ph type="body" idx="1"/>
          </p:nvPr>
        </p:nvSpPr>
        <p:spPr/>
        <p:txBody>
          <a:bodyPr/>
          <a:lstStyle/>
          <a:p>
            <a:pPr lvl="0"/>
            <a:r>
              <a:rPr lang="en-AU" dirty="0"/>
              <a:t>Hand out different roles: </a:t>
            </a:r>
          </a:p>
          <a:p>
            <a:pPr lvl="1" fontAlgn="t"/>
            <a:r>
              <a:rPr lang="en-AU" dirty="0"/>
              <a:t>Council</a:t>
            </a:r>
            <a:endParaRPr lang="en-AU" sz="2000" dirty="0"/>
          </a:p>
          <a:p>
            <a:pPr lvl="1" fontAlgn="t"/>
            <a:r>
              <a:rPr lang="en-AU" dirty="0"/>
              <a:t>Design team </a:t>
            </a:r>
            <a:endParaRPr lang="en-AU" sz="2000" dirty="0"/>
          </a:p>
          <a:p>
            <a:pPr lvl="1" fontAlgn="t"/>
            <a:r>
              <a:rPr lang="en-AU" dirty="0"/>
              <a:t>Progressive resident </a:t>
            </a:r>
            <a:endParaRPr lang="en-AU" sz="2000" dirty="0"/>
          </a:p>
          <a:p>
            <a:pPr lvl="1" fontAlgn="t"/>
            <a:r>
              <a:rPr lang="en-AU" dirty="0"/>
              <a:t>NIMBY</a:t>
            </a:r>
            <a:endParaRPr lang="en-AU" sz="2000" dirty="0"/>
          </a:p>
          <a:p>
            <a:pPr lvl="1"/>
            <a:r>
              <a:rPr lang="en-AU" dirty="0"/>
              <a:t>Each role will have various representatives. The roles will shift after each presentation as the presenting team takes the ‘design team’ role. </a:t>
            </a:r>
          </a:p>
          <a:p>
            <a:pPr lvl="0"/>
            <a:r>
              <a:rPr lang="en-AU" dirty="0"/>
              <a:t>Students will have a few minutes to get familiarised with the information. </a:t>
            </a:r>
          </a:p>
          <a:p>
            <a:pPr lvl="1"/>
            <a:endParaRPr lang="en-AU" dirty="0"/>
          </a:p>
          <a:p>
            <a:endParaRPr lang="en-AU" dirty="0"/>
          </a:p>
        </p:txBody>
      </p:sp>
    </p:spTree>
    <p:extLst>
      <p:ext uri="{BB962C8B-B14F-4D97-AF65-F5344CB8AC3E}">
        <p14:creationId xmlns:p14="http://schemas.microsoft.com/office/powerpoint/2010/main" val="644450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5"/>
        <p:cNvGrpSpPr/>
        <p:nvPr/>
      </p:nvGrpSpPr>
      <p:grpSpPr>
        <a:xfrm>
          <a:off x="0" y="0"/>
          <a:ext cx="0" cy="0"/>
          <a:chOff x="0" y="0"/>
          <a:chExt cx="0" cy="0"/>
        </a:xfrm>
      </p:grpSpPr>
      <p:sp>
        <p:nvSpPr>
          <p:cNvPr id="107" name="Google Shape;107;p15"/>
          <p:cNvSpPr txBox="1">
            <a:spLocks noGrp="1"/>
          </p:cNvSpPr>
          <p:nvPr>
            <p:ph type="ctrTitle"/>
          </p:nvPr>
        </p:nvSpPr>
        <p:spPr>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595959"/>
              </a:buClr>
              <a:buSzPts val="6000"/>
              <a:buFont typeface="Calibri"/>
              <a:buNone/>
            </a:pPr>
            <a:r>
              <a:rPr lang="en-AU" b="1" dirty="0">
                <a:latin typeface="Helvetica Neue"/>
                <a:ea typeface="Helvetica Neue"/>
                <a:cs typeface="Helvetica Neue"/>
                <a:sym typeface="Helvetica Neue"/>
              </a:rPr>
              <a:t>Design for Adaptability</a:t>
            </a:r>
            <a:endParaRPr sz="6000" b="1" i="0" u="none" strike="noStrike" cap="none" dirty="0">
              <a:latin typeface="Helvetica Neue"/>
              <a:ea typeface="Helvetica Neue"/>
              <a:cs typeface="Helvetica Neue"/>
              <a:sym typeface="Helvetica Neue"/>
            </a:endParaRPr>
          </a:p>
        </p:txBody>
      </p:sp>
      <p:sp>
        <p:nvSpPr>
          <p:cNvPr id="108" name="Google Shape;108;p15"/>
          <p:cNvSpPr txBox="1">
            <a:spLocks noGrp="1"/>
          </p:cNvSpPr>
          <p:nvPr>
            <p:ph type="subTitle" idx="1"/>
          </p:nvPr>
        </p:nvSpPr>
        <p:spPr>
          <a:prstGeom prst="rect">
            <a:avLst/>
          </a:prstGeom>
          <a:noFill/>
          <a:ln>
            <a:noFill/>
          </a:ln>
        </p:spPr>
        <p:txBody>
          <a:bodyPr spcFirstLastPara="1" wrap="square" lIns="91425" tIns="45700" rIns="91425" bIns="45700" anchor="t" anchorCtr="0">
            <a:noAutofit/>
          </a:bodyPr>
          <a:lstStyle/>
          <a:p>
            <a:pPr marL="0" indent="0">
              <a:spcBef>
                <a:spcPts val="0"/>
              </a:spcBef>
            </a:pPr>
            <a:r>
              <a:rPr lang="en-AU"/>
              <a:t>These </a:t>
            </a:r>
            <a:r>
              <a:rPr lang="en-AU" dirty="0"/>
              <a:t>slides are based on material prepared by Palazzo</a:t>
            </a:r>
            <a:r>
              <a:rPr lang="de-DE" dirty="0"/>
              <a:t> (2019)</a:t>
            </a:r>
            <a:r>
              <a:rPr lang="en-AU" dirty="0"/>
              <a:t>, The University of New South Wales for the Place Agency program for placemaking pedagogy.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4894F-463A-4B2B-A9D2-C1D5D70F51FB}"/>
              </a:ext>
            </a:extLst>
          </p:cNvPr>
          <p:cNvSpPr>
            <a:spLocks noGrp="1"/>
          </p:cNvSpPr>
          <p:nvPr>
            <p:ph type="title"/>
          </p:nvPr>
        </p:nvSpPr>
        <p:spPr/>
        <p:txBody>
          <a:bodyPr/>
          <a:lstStyle/>
          <a:p>
            <a:r>
              <a:rPr lang="en-AU" dirty="0"/>
              <a:t>Role play – 60 mins </a:t>
            </a:r>
          </a:p>
        </p:txBody>
      </p:sp>
      <p:sp>
        <p:nvSpPr>
          <p:cNvPr id="3" name="Text Placeholder 2">
            <a:extLst>
              <a:ext uri="{FF2B5EF4-FFF2-40B4-BE49-F238E27FC236}">
                <a16:creationId xmlns:a16="http://schemas.microsoft.com/office/drawing/2014/main" id="{053975BD-9874-41AF-ACCE-7AA6B1C86350}"/>
              </a:ext>
            </a:extLst>
          </p:cNvPr>
          <p:cNvSpPr>
            <a:spLocks noGrp="1"/>
          </p:cNvSpPr>
          <p:nvPr>
            <p:ph type="body" idx="1"/>
          </p:nvPr>
        </p:nvSpPr>
        <p:spPr>
          <a:xfrm>
            <a:off x="838200" y="1518966"/>
            <a:ext cx="6178617" cy="4351200"/>
          </a:xfrm>
        </p:spPr>
        <p:txBody>
          <a:bodyPr/>
          <a:lstStyle/>
          <a:p>
            <a:pPr marL="50800" indent="0">
              <a:buNone/>
            </a:pPr>
            <a:r>
              <a:rPr lang="en-AU" dirty="0"/>
              <a:t>Council engagement session to hear four new urban scenarios to regenerate this urban area.   </a:t>
            </a:r>
          </a:p>
          <a:p>
            <a:r>
              <a:rPr lang="en-AU" dirty="0"/>
              <a:t>Each team present their scenario (5 min) and receives 10 min of feedback.</a:t>
            </a:r>
          </a:p>
          <a:p>
            <a:r>
              <a:rPr lang="en-AU" dirty="0"/>
              <a:t>Each team if focused only on one element of the adaptive design framework: transdisciplinary, multifunctionality, incremental transformation and resilience</a:t>
            </a:r>
          </a:p>
        </p:txBody>
      </p:sp>
      <p:sp>
        <p:nvSpPr>
          <p:cNvPr id="4" name="Rectangle 3">
            <a:extLst>
              <a:ext uri="{FF2B5EF4-FFF2-40B4-BE49-F238E27FC236}">
                <a16:creationId xmlns:a16="http://schemas.microsoft.com/office/drawing/2014/main" id="{BAE04BFA-EE4C-4765-8CA8-A8B6BF1972B5}"/>
              </a:ext>
            </a:extLst>
          </p:cNvPr>
          <p:cNvSpPr/>
          <p:nvPr/>
        </p:nvSpPr>
        <p:spPr>
          <a:xfrm>
            <a:off x="7613584" y="1724696"/>
            <a:ext cx="4186990" cy="4022640"/>
          </a:xfrm>
          <a:prstGeom prst="rect">
            <a:avLst/>
          </a:prstGeom>
          <a:solidFill>
            <a:schemeClr val="accent4">
              <a:lumMod val="20000"/>
              <a:lumOff val="80000"/>
            </a:schemeClr>
          </a:solidFill>
        </p:spPr>
        <p:txBody>
          <a:bodyPr wrap="square">
            <a:spAutoFit/>
          </a:bodyPr>
          <a:lstStyle/>
          <a:p>
            <a:pPr>
              <a:lnSpc>
                <a:spcPct val="107000"/>
              </a:lnSpc>
            </a:pPr>
            <a:r>
              <a:rPr lang="en-AU" sz="2000" dirty="0">
                <a:latin typeface="Lato" panose="020B0604020202020204" charset="0"/>
                <a:ea typeface="Calibri" panose="020F0502020204030204" pitchFamily="34" charset="0"/>
                <a:cs typeface="Times New Roman" panose="02020603050405020304" pitchFamily="18" charset="0"/>
              </a:rPr>
              <a:t>The discussion and feedback may include the following topics: </a:t>
            </a:r>
            <a:endParaRPr lang="en-AU" sz="2800" dirty="0">
              <a:latin typeface="Lato" panose="020B060402020202020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AU" sz="2000" dirty="0">
                <a:latin typeface="Lato" panose="020B0604020202020204" charset="0"/>
                <a:ea typeface="Calibri" panose="020F0502020204030204" pitchFamily="34" charset="0"/>
                <a:cs typeface="Times New Roman" panose="02020603050405020304" pitchFamily="18" charset="0"/>
              </a:rPr>
              <a:t>Community liveability</a:t>
            </a:r>
            <a:endParaRPr lang="en-AU" sz="2800" dirty="0">
              <a:latin typeface="Lato" panose="020B060402020202020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AU" sz="2000" dirty="0">
                <a:latin typeface="Lato" panose="020B0604020202020204" charset="0"/>
                <a:ea typeface="Calibri" panose="020F0502020204030204" pitchFamily="34" charset="0"/>
                <a:cs typeface="Times New Roman" panose="02020603050405020304" pitchFamily="18" charset="0"/>
              </a:rPr>
              <a:t>Water management</a:t>
            </a:r>
            <a:endParaRPr lang="en-AU" sz="2800" dirty="0">
              <a:latin typeface="Lato" panose="020B060402020202020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AU" sz="2000" dirty="0">
                <a:latin typeface="Lato" panose="020B0604020202020204" charset="0"/>
                <a:ea typeface="Calibri" panose="020F0502020204030204" pitchFamily="34" charset="0"/>
                <a:cs typeface="Times New Roman" panose="02020603050405020304" pitchFamily="18" charset="0"/>
              </a:rPr>
              <a:t>Local economic development</a:t>
            </a:r>
            <a:endParaRPr lang="en-AU" sz="2800" dirty="0">
              <a:latin typeface="Lato" panose="020B060402020202020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AU" sz="2000" dirty="0">
                <a:latin typeface="Lato" panose="020B0604020202020204" charset="0"/>
                <a:ea typeface="Calibri" panose="020F0502020204030204" pitchFamily="34" charset="0"/>
                <a:cs typeface="Times New Roman" panose="02020603050405020304" pitchFamily="18" charset="0"/>
              </a:rPr>
              <a:t>Climate change</a:t>
            </a:r>
            <a:endParaRPr lang="en-AU" sz="2800" dirty="0">
              <a:latin typeface="Lato" panose="020B060402020202020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AU" sz="2000" dirty="0">
                <a:latin typeface="Lato" panose="020B0604020202020204" charset="0"/>
                <a:ea typeface="Calibri" panose="020F0502020204030204" pitchFamily="34" charset="0"/>
                <a:cs typeface="Times New Roman" panose="02020603050405020304" pitchFamily="18" charset="0"/>
              </a:rPr>
              <a:t>Energy transition</a:t>
            </a:r>
            <a:endParaRPr lang="en-AU" sz="2800" dirty="0">
              <a:latin typeface="Lato" panose="020B060402020202020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AU" sz="2000" dirty="0">
                <a:latin typeface="Lato" panose="020B0604020202020204" charset="0"/>
                <a:ea typeface="Calibri" panose="020F0502020204030204" pitchFamily="34" charset="0"/>
                <a:cs typeface="Times New Roman" panose="02020603050405020304" pitchFamily="18" charset="0"/>
              </a:rPr>
              <a:t>Human health</a:t>
            </a:r>
            <a:endParaRPr lang="en-AU" sz="2800" dirty="0">
              <a:latin typeface="Lato" panose="020B060402020202020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AU" sz="2000" dirty="0">
                <a:latin typeface="Lato" panose="020B0604020202020204" charset="0"/>
                <a:ea typeface="Calibri" panose="020F0502020204030204" pitchFamily="34" charset="0"/>
                <a:cs typeface="Times New Roman" panose="02020603050405020304" pitchFamily="18" charset="0"/>
              </a:rPr>
              <a:t>Urban ecology and biodiversity</a:t>
            </a:r>
            <a:endParaRPr lang="en-AU" sz="2800" dirty="0">
              <a:latin typeface="Lato" panose="020B060402020202020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AU" sz="2000" dirty="0">
                <a:latin typeface="Lato" panose="020B0604020202020204" charset="0"/>
                <a:ea typeface="Calibri" panose="020F0502020204030204" pitchFamily="34" charset="0"/>
                <a:cs typeface="Times New Roman" panose="02020603050405020304" pitchFamily="18" charset="0"/>
              </a:rPr>
              <a:t>Urban mobility</a:t>
            </a:r>
            <a:endParaRPr lang="en-AU" sz="2800" dirty="0">
              <a:latin typeface="Lato" panose="020B060402020202020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AU" sz="2000" dirty="0">
                <a:latin typeface="Lato" panose="020B0604020202020204" charset="0"/>
                <a:ea typeface="Calibri" panose="020F0502020204030204" pitchFamily="34" charset="0"/>
                <a:cs typeface="Times New Roman" panose="02020603050405020304" pitchFamily="18" charset="0"/>
              </a:rPr>
              <a:t>Food production</a:t>
            </a:r>
            <a:endParaRPr lang="en-AU" sz="2800" dirty="0">
              <a:latin typeface="Lato" panose="020B060402020202020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AU" sz="2000" dirty="0">
                <a:latin typeface="Lato" panose="020B0604020202020204" charset="0"/>
                <a:ea typeface="Calibri" panose="020F0502020204030204" pitchFamily="34" charset="0"/>
                <a:cs typeface="Times New Roman" panose="02020603050405020304" pitchFamily="18" charset="0"/>
              </a:rPr>
              <a:t>Cultural diversity</a:t>
            </a:r>
            <a:endParaRPr lang="en-AU" sz="2000" dirty="0"/>
          </a:p>
        </p:txBody>
      </p:sp>
    </p:spTree>
    <p:extLst>
      <p:ext uri="{BB962C8B-B14F-4D97-AF65-F5344CB8AC3E}">
        <p14:creationId xmlns:p14="http://schemas.microsoft.com/office/powerpoint/2010/main" val="2071698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4894F-463A-4B2B-A9D2-C1D5D70F51FB}"/>
              </a:ext>
            </a:extLst>
          </p:cNvPr>
          <p:cNvSpPr>
            <a:spLocks noGrp="1"/>
          </p:cNvSpPr>
          <p:nvPr>
            <p:ph type="title"/>
          </p:nvPr>
        </p:nvSpPr>
        <p:spPr/>
        <p:txBody>
          <a:bodyPr/>
          <a:lstStyle/>
          <a:p>
            <a:r>
              <a:rPr lang="en-AU" dirty="0"/>
              <a:t>Capturing feedback. </a:t>
            </a:r>
          </a:p>
        </p:txBody>
      </p:sp>
      <p:sp>
        <p:nvSpPr>
          <p:cNvPr id="4" name="Rectangle 3">
            <a:extLst>
              <a:ext uri="{FF2B5EF4-FFF2-40B4-BE49-F238E27FC236}">
                <a16:creationId xmlns:a16="http://schemas.microsoft.com/office/drawing/2014/main" id="{BAE04BFA-EE4C-4765-8CA8-A8B6BF1972B5}"/>
              </a:ext>
            </a:extLst>
          </p:cNvPr>
          <p:cNvSpPr/>
          <p:nvPr/>
        </p:nvSpPr>
        <p:spPr>
          <a:xfrm>
            <a:off x="7613584" y="1724696"/>
            <a:ext cx="4186990" cy="4022640"/>
          </a:xfrm>
          <a:prstGeom prst="rect">
            <a:avLst/>
          </a:prstGeom>
          <a:solidFill>
            <a:schemeClr val="accent4">
              <a:lumMod val="20000"/>
              <a:lumOff val="80000"/>
            </a:schemeClr>
          </a:solidFill>
        </p:spPr>
        <p:txBody>
          <a:bodyPr wrap="square">
            <a:spAutoFit/>
          </a:bodyPr>
          <a:lstStyle/>
          <a:p>
            <a:pPr>
              <a:lnSpc>
                <a:spcPct val="107000"/>
              </a:lnSpc>
            </a:pPr>
            <a:r>
              <a:rPr lang="en-AU" sz="2000" dirty="0">
                <a:latin typeface="Lato" panose="020B0604020202020204" charset="0"/>
                <a:ea typeface="Calibri" panose="020F0502020204030204" pitchFamily="34" charset="0"/>
                <a:cs typeface="Times New Roman" panose="02020603050405020304" pitchFamily="18" charset="0"/>
              </a:rPr>
              <a:t>The discussion and feedback may include the following topics: </a:t>
            </a:r>
            <a:endParaRPr lang="en-AU" sz="2800" dirty="0">
              <a:latin typeface="Lato" panose="020B060402020202020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AU" sz="2000" dirty="0">
                <a:latin typeface="Lato" panose="020B0604020202020204" charset="0"/>
                <a:ea typeface="Calibri" panose="020F0502020204030204" pitchFamily="34" charset="0"/>
                <a:cs typeface="Times New Roman" panose="02020603050405020304" pitchFamily="18" charset="0"/>
              </a:rPr>
              <a:t>Community liveability</a:t>
            </a:r>
            <a:endParaRPr lang="en-AU" sz="2800" dirty="0">
              <a:latin typeface="Lato" panose="020B060402020202020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AU" sz="2000" dirty="0">
                <a:latin typeface="Lato" panose="020B0604020202020204" charset="0"/>
                <a:ea typeface="Calibri" panose="020F0502020204030204" pitchFamily="34" charset="0"/>
                <a:cs typeface="Times New Roman" panose="02020603050405020304" pitchFamily="18" charset="0"/>
              </a:rPr>
              <a:t>Water management</a:t>
            </a:r>
            <a:endParaRPr lang="en-AU" sz="2800" dirty="0">
              <a:latin typeface="Lato" panose="020B060402020202020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AU" sz="2000" dirty="0">
                <a:latin typeface="Lato" panose="020B0604020202020204" charset="0"/>
                <a:ea typeface="Calibri" panose="020F0502020204030204" pitchFamily="34" charset="0"/>
                <a:cs typeface="Times New Roman" panose="02020603050405020304" pitchFamily="18" charset="0"/>
              </a:rPr>
              <a:t>Local economic development</a:t>
            </a:r>
            <a:endParaRPr lang="en-AU" sz="2800" dirty="0">
              <a:latin typeface="Lato" panose="020B060402020202020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AU" sz="2000" dirty="0">
                <a:latin typeface="Lato" panose="020B0604020202020204" charset="0"/>
                <a:ea typeface="Calibri" panose="020F0502020204030204" pitchFamily="34" charset="0"/>
                <a:cs typeface="Times New Roman" panose="02020603050405020304" pitchFamily="18" charset="0"/>
              </a:rPr>
              <a:t>Climate change</a:t>
            </a:r>
            <a:endParaRPr lang="en-AU" sz="2800" dirty="0">
              <a:latin typeface="Lato" panose="020B060402020202020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AU" sz="2000" dirty="0">
                <a:latin typeface="Lato" panose="020B0604020202020204" charset="0"/>
                <a:ea typeface="Calibri" panose="020F0502020204030204" pitchFamily="34" charset="0"/>
                <a:cs typeface="Times New Roman" panose="02020603050405020304" pitchFamily="18" charset="0"/>
              </a:rPr>
              <a:t>Energy transition</a:t>
            </a:r>
            <a:endParaRPr lang="en-AU" sz="2800" dirty="0">
              <a:latin typeface="Lato" panose="020B060402020202020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AU" sz="2000" dirty="0">
                <a:latin typeface="Lato" panose="020B0604020202020204" charset="0"/>
                <a:ea typeface="Calibri" panose="020F0502020204030204" pitchFamily="34" charset="0"/>
                <a:cs typeface="Times New Roman" panose="02020603050405020304" pitchFamily="18" charset="0"/>
              </a:rPr>
              <a:t>Human health</a:t>
            </a:r>
            <a:endParaRPr lang="en-AU" sz="2800" dirty="0">
              <a:latin typeface="Lato" panose="020B060402020202020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AU" sz="2000" dirty="0">
                <a:latin typeface="Lato" panose="020B0604020202020204" charset="0"/>
                <a:ea typeface="Calibri" panose="020F0502020204030204" pitchFamily="34" charset="0"/>
                <a:cs typeface="Times New Roman" panose="02020603050405020304" pitchFamily="18" charset="0"/>
              </a:rPr>
              <a:t>Urban ecology and biodiversity</a:t>
            </a:r>
            <a:endParaRPr lang="en-AU" sz="2800" dirty="0">
              <a:latin typeface="Lato" panose="020B060402020202020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AU" sz="2000" dirty="0">
                <a:latin typeface="Lato" panose="020B0604020202020204" charset="0"/>
                <a:ea typeface="Calibri" panose="020F0502020204030204" pitchFamily="34" charset="0"/>
                <a:cs typeface="Times New Roman" panose="02020603050405020304" pitchFamily="18" charset="0"/>
              </a:rPr>
              <a:t>Urban mobility</a:t>
            </a:r>
            <a:endParaRPr lang="en-AU" sz="2800" dirty="0">
              <a:latin typeface="Lato" panose="020B060402020202020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AU" sz="2000" dirty="0">
                <a:latin typeface="Lato" panose="020B0604020202020204" charset="0"/>
                <a:ea typeface="Calibri" panose="020F0502020204030204" pitchFamily="34" charset="0"/>
                <a:cs typeface="Times New Roman" panose="02020603050405020304" pitchFamily="18" charset="0"/>
              </a:rPr>
              <a:t>Food production</a:t>
            </a:r>
            <a:endParaRPr lang="en-AU" sz="2800" dirty="0">
              <a:latin typeface="Lato" panose="020B060402020202020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AU" sz="2000" dirty="0">
                <a:latin typeface="Lato" panose="020B0604020202020204" charset="0"/>
                <a:ea typeface="Calibri" panose="020F0502020204030204" pitchFamily="34" charset="0"/>
                <a:cs typeface="Times New Roman" panose="02020603050405020304" pitchFamily="18" charset="0"/>
              </a:rPr>
              <a:t>Cultural diversity</a:t>
            </a:r>
            <a:endParaRPr lang="en-AU" sz="2000" dirty="0"/>
          </a:p>
        </p:txBody>
      </p:sp>
      <p:graphicFrame>
        <p:nvGraphicFramePr>
          <p:cNvPr id="7" name="Table 6">
            <a:extLst>
              <a:ext uri="{FF2B5EF4-FFF2-40B4-BE49-F238E27FC236}">
                <a16:creationId xmlns:a16="http://schemas.microsoft.com/office/drawing/2014/main" id="{3B4F23F2-9F52-4348-8F49-A59798926352}"/>
              </a:ext>
            </a:extLst>
          </p:cNvPr>
          <p:cNvGraphicFramePr>
            <a:graphicFrameLocks noGrp="1"/>
          </p:cNvGraphicFramePr>
          <p:nvPr>
            <p:extLst>
              <p:ext uri="{D42A27DB-BD31-4B8C-83A1-F6EECF244321}">
                <p14:modId xmlns:p14="http://schemas.microsoft.com/office/powerpoint/2010/main" val="2222077146"/>
              </p:ext>
            </p:extLst>
          </p:nvPr>
        </p:nvGraphicFramePr>
        <p:xfrm>
          <a:off x="838199" y="1690825"/>
          <a:ext cx="6409623" cy="4233274"/>
        </p:xfrm>
        <a:graphic>
          <a:graphicData uri="http://schemas.openxmlformats.org/drawingml/2006/table">
            <a:tbl>
              <a:tblPr firstRow="1" bandRow="1">
                <a:tableStyleId>{B9787E55-B1F7-4D56-BCD2-D9CA58559F44}</a:tableStyleId>
              </a:tblPr>
              <a:tblGrid>
                <a:gridCol w="2303346">
                  <a:extLst>
                    <a:ext uri="{9D8B030D-6E8A-4147-A177-3AD203B41FA5}">
                      <a16:colId xmlns:a16="http://schemas.microsoft.com/office/drawing/2014/main" val="3962075779"/>
                    </a:ext>
                  </a:extLst>
                </a:gridCol>
                <a:gridCol w="4106277">
                  <a:extLst>
                    <a:ext uri="{9D8B030D-6E8A-4147-A177-3AD203B41FA5}">
                      <a16:colId xmlns:a16="http://schemas.microsoft.com/office/drawing/2014/main" val="3121330266"/>
                    </a:ext>
                  </a:extLst>
                </a:gridCol>
              </a:tblGrid>
              <a:tr h="770287">
                <a:tc>
                  <a:txBody>
                    <a:bodyPr/>
                    <a:lstStyle/>
                    <a:p>
                      <a:r>
                        <a:rPr lang="en-AU" sz="2000" dirty="0"/>
                        <a:t>Type of person </a:t>
                      </a:r>
                    </a:p>
                  </a:txBody>
                  <a:tcPr>
                    <a:solidFill>
                      <a:schemeClr val="tx2"/>
                    </a:solidFill>
                  </a:tcPr>
                </a:tc>
                <a:tc>
                  <a:txBody>
                    <a:bodyPr/>
                    <a:lstStyle/>
                    <a:p>
                      <a:r>
                        <a:rPr lang="en-AU" sz="2000" dirty="0"/>
                        <a:t>Main points </a:t>
                      </a:r>
                    </a:p>
                  </a:txBody>
                  <a:tcPr>
                    <a:solidFill>
                      <a:schemeClr val="tx2"/>
                    </a:solidFill>
                  </a:tcPr>
                </a:tc>
                <a:extLst>
                  <a:ext uri="{0D108BD9-81ED-4DB2-BD59-A6C34878D82A}">
                    <a16:rowId xmlns:a16="http://schemas.microsoft.com/office/drawing/2014/main" val="1109129532"/>
                  </a:ext>
                </a:extLst>
              </a:tr>
              <a:tr h="673175">
                <a:tc>
                  <a:txBody>
                    <a:bodyPr/>
                    <a:lstStyle/>
                    <a:p>
                      <a:r>
                        <a:rPr lang="en-AU" sz="2000" dirty="0"/>
                        <a:t>Council</a:t>
                      </a:r>
                    </a:p>
                  </a:txBody>
                  <a:tcPr/>
                </a:tc>
                <a:tc>
                  <a:txBody>
                    <a:bodyPr/>
                    <a:lstStyle/>
                    <a:p>
                      <a:endParaRPr lang="en-AU" sz="2000" dirty="0"/>
                    </a:p>
                  </a:txBody>
                  <a:tcPr/>
                </a:tc>
                <a:extLst>
                  <a:ext uri="{0D108BD9-81ED-4DB2-BD59-A6C34878D82A}">
                    <a16:rowId xmlns:a16="http://schemas.microsoft.com/office/drawing/2014/main" val="1805717920"/>
                  </a:ext>
                </a:extLst>
              </a:tr>
              <a:tr h="673175">
                <a:tc>
                  <a:txBody>
                    <a:bodyPr/>
                    <a:lstStyle/>
                    <a:p>
                      <a:r>
                        <a:rPr lang="en-AU" sz="2000" dirty="0"/>
                        <a:t>Design team </a:t>
                      </a:r>
                    </a:p>
                  </a:txBody>
                  <a:tcPr/>
                </a:tc>
                <a:tc>
                  <a:txBody>
                    <a:bodyPr/>
                    <a:lstStyle/>
                    <a:p>
                      <a:endParaRPr lang="en-AU" sz="2000" dirty="0"/>
                    </a:p>
                  </a:txBody>
                  <a:tcPr/>
                </a:tc>
                <a:extLst>
                  <a:ext uri="{0D108BD9-81ED-4DB2-BD59-A6C34878D82A}">
                    <a16:rowId xmlns:a16="http://schemas.microsoft.com/office/drawing/2014/main" val="3540614577"/>
                  </a:ext>
                </a:extLst>
              </a:tr>
              <a:tr h="770287">
                <a:tc>
                  <a:txBody>
                    <a:bodyPr/>
                    <a:lstStyle/>
                    <a:p>
                      <a:r>
                        <a:rPr lang="en-AU" sz="2000" dirty="0"/>
                        <a:t>Progressive resident </a:t>
                      </a:r>
                    </a:p>
                  </a:txBody>
                  <a:tcPr/>
                </a:tc>
                <a:tc>
                  <a:txBody>
                    <a:bodyPr/>
                    <a:lstStyle/>
                    <a:p>
                      <a:endParaRPr lang="en-AU" sz="2000" dirty="0"/>
                    </a:p>
                  </a:txBody>
                  <a:tcPr/>
                </a:tc>
                <a:extLst>
                  <a:ext uri="{0D108BD9-81ED-4DB2-BD59-A6C34878D82A}">
                    <a16:rowId xmlns:a16="http://schemas.microsoft.com/office/drawing/2014/main" val="3640908872"/>
                  </a:ext>
                </a:extLst>
              </a:tr>
              <a:tr h="673175">
                <a:tc>
                  <a:txBody>
                    <a:bodyPr/>
                    <a:lstStyle/>
                    <a:p>
                      <a:r>
                        <a:rPr lang="en-AU" sz="2000" dirty="0"/>
                        <a:t>NIMBY</a:t>
                      </a:r>
                    </a:p>
                  </a:txBody>
                  <a:tcPr/>
                </a:tc>
                <a:tc>
                  <a:txBody>
                    <a:bodyPr/>
                    <a:lstStyle/>
                    <a:p>
                      <a:endParaRPr lang="en-AU" sz="2000" dirty="0"/>
                    </a:p>
                  </a:txBody>
                  <a:tcPr/>
                </a:tc>
                <a:extLst>
                  <a:ext uri="{0D108BD9-81ED-4DB2-BD59-A6C34878D82A}">
                    <a16:rowId xmlns:a16="http://schemas.microsoft.com/office/drawing/2014/main" val="2756160695"/>
                  </a:ext>
                </a:extLst>
              </a:tr>
              <a:tr h="673175">
                <a:tc>
                  <a:txBody>
                    <a:bodyPr/>
                    <a:lstStyle/>
                    <a:p>
                      <a:r>
                        <a:rPr lang="en-AU" sz="2000" dirty="0"/>
                        <a:t>(other?)</a:t>
                      </a:r>
                    </a:p>
                  </a:txBody>
                  <a:tcPr/>
                </a:tc>
                <a:tc>
                  <a:txBody>
                    <a:bodyPr/>
                    <a:lstStyle/>
                    <a:p>
                      <a:endParaRPr lang="en-AU" sz="2000" dirty="0"/>
                    </a:p>
                  </a:txBody>
                  <a:tcPr/>
                </a:tc>
                <a:extLst>
                  <a:ext uri="{0D108BD9-81ED-4DB2-BD59-A6C34878D82A}">
                    <a16:rowId xmlns:a16="http://schemas.microsoft.com/office/drawing/2014/main" val="559736323"/>
                  </a:ext>
                </a:extLst>
              </a:tr>
            </a:tbl>
          </a:graphicData>
        </a:graphic>
      </p:graphicFrame>
    </p:spTree>
    <p:extLst>
      <p:ext uri="{BB962C8B-B14F-4D97-AF65-F5344CB8AC3E}">
        <p14:creationId xmlns:p14="http://schemas.microsoft.com/office/powerpoint/2010/main" val="2521598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4894F-463A-4B2B-A9D2-C1D5D70F51FB}"/>
              </a:ext>
            </a:extLst>
          </p:cNvPr>
          <p:cNvSpPr>
            <a:spLocks noGrp="1"/>
          </p:cNvSpPr>
          <p:nvPr>
            <p:ph type="title"/>
          </p:nvPr>
        </p:nvSpPr>
        <p:spPr/>
        <p:txBody>
          <a:bodyPr/>
          <a:lstStyle/>
          <a:p>
            <a:r>
              <a:rPr lang="en-AU" dirty="0"/>
              <a:t>Adaptive knowledge cycle (40 min)</a:t>
            </a:r>
          </a:p>
        </p:txBody>
      </p:sp>
      <p:sp>
        <p:nvSpPr>
          <p:cNvPr id="3" name="Text Placeholder 2">
            <a:extLst>
              <a:ext uri="{FF2B5EF4-FFF2-40B4-BE49-F238E27FC236}">
                <a16:creationId xmlns:a16="http://schemas.microsoft.com/office/drawing/2014/main" id="{053975BD-9874-41AF-ACCE-7AA6B1C86350}"/>
              </a:ext>
            </a:extLst>
          </p:cNvPr>
          <p:cNvSpPr>
            <a:spLocks noGrp="1"/>
          </p:cNvSpPr>
          <p:nvPr>
            <p:ph type="body" idx="1"/>
          </p:nvPr>
        </p:nvSpPr>
        <p:spPr>
          <a:xfrm>
            <a:off x="838200" y="1518966"/>
            <a:ext cx="10515600" cy="4351200"/>
          </a:xfrm>
        </p:spPr>
        <p:txBody>
          <a:bodyPr/>
          <a:lstStyle/>
          <a:p>
            <a:r>
              <a:rPr lang="en-AU" dirty="0"/>
              <a:t>The four “designer teams” discuss a strategy on how to respond to feedback from the audience (25 mins). </a:t>
            </a:r>
          </a:p>
          <a:p>
            <a:pPr lvl="1"/>
            <a:r>
              <a:rPr lang="en-AU" dirty="0"/>
              <a:t>How will the feedback impact the design?</a:t>
            </a:r>
          </a:p>
          <a:p>
            <a:pPr lvl="1"/>
            <a:r>
              <a:rPr lang="en-AU" dirty="0"/>
              <a:t>Change things on PPT and your A2 poster (sketching, bullet points, etc.)</a:t>
            </a:r>
          </a:p>
          <a:p>
            <a:pPr lvl="1"/>
            <a:endParaRPr lang="en-AU" dirty="0"/>
          </a:p>
          <a:p>
            <a:r>
              <a:rPr lang="en-AU" dirty="0"/>
              <a:t>Each team will have 2-3 min to share how they are responding to feedback.</a:t>
            </a:r>
          </a:p>
          <a:p>
            <a:pPr lvl="1"/>
            <a:r>
              <a:rPr lang="en-AU" dirty="0"/>
              <a:t>Convince the audience that you have done the best to ADAPT your proposal to their requirements/comments.</a:t>
            </a:r>
          </a:p>
          <a:p>
            <a:endParaRPr lang="en-AU" dirty="0"/>
          </a:p>
        </p:txBody>
      </p:sp>
    </p:spTree>
    <p:extLst>
      <p:ext uri="{BB962C8B-B14F-4D97-AF65-F5344CB8AC3E}">
        <p14:creationId xmlns:p14="http://schemas.microsoft.com/office/powerpoint/2010/main" val="2972906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58697-B5AB-47EF-8B43-D59046201995}"/>
              </a:ext>
            </a:extLst>
          </p:cNvPr>
          <p:cNvSpPr>
            <a:spLocks noGrp="1"/>
          </p:cNvSpPr>
          <p:nvPr>
            <p:ph type="title"/>
          </p:nvPr>
        </p:nvSpPr>
        <p:spPr/>
        <p:txBody>
          <a:bodyPr/>
          <a:lstStyle/>
          <a:p>
            <a:r>
              <a:rPr lang="en-AU" dirty="0"/>
              <a:t>Voting (20 mins)  </a:t>
            </a:r>
          </a:p>
        </p:txBody>
      </p:sp>
      <p:sp>
        <p:nvSpPr>
          <p:cNvPr id="3" name="Text Placeholder 2">
            <a:extLst>
              <a:ext uri="{FF2B5EF4-FFF2-40B4-BE49-F238E27FC236}">
                <a16:creationId xmlns:a16="http://schemas.microsoft.com/office/drawing/2014/main" id="{93DB0C32-DA65-4FA0-BCC5-71FCF9CD16F5}"/>
              </a:ext>
            </a:extLst>
          </p:cNvPr>
          <p:cNvSpPr>
            <a:spLocks noGrp="1"/>
          </p:cNvSpPr>
          <p:nvPr>
            <p:ph type="body" idx="1"/>
          </p:nvPr>
        </p:nvSpPr>
        <p:spPr/>
        <p:txBody>
          <a:bodyPr/>
          <a:lstStyle/>
          <a:p>
            <a:r>
              <a:rPr lang="en-AU" dirty="0"/>
              <a:t>The four urban scenarios are pinned up in the studio.</a:t>
            </a:r>
          </a:p>
          <a:p>
            <a:endParaRPr lang="en-AU" dirty="0"/>
          </a:p>
          <a:p>
            <a:r>
              <a:rPr lang="en-AU" dirty="0"/>
              <a:t>Each student is given two stickers. The students circulate, consider each design ‘scenario’ and use the stickers to vote for two designs. </a:t>
            </a:r>
          </a:p>
          <a:p>
            <a:endParaRPr lang="en-AU" dirty="0"/>
          </a:p>
          <a:p>
            <a:r>
              <a:rPr lang="en-AU" dirty="0"/>
              <a:t>The two scenarios that score the higher number of stickers will be the object of further negotiation.    </a:t>
            </a:r>
          </a:p>
          <a:p>
            <a:endParaRPr lang="en-AU" dirty="0"/>
          </a:p>
        </p:txBody>
      </p:sp>
    </p:spTree>
    <p:extLst>
      <p:ext uri="{BB962C8B-B14F-4D97-AF65-F5344CB8AC3E}">
        <p14:creationId xmlns:p14="http://schemas.microsoft.com/office/powerpoint/2010/main" val="4034746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2565E-ADDA-4AAD-940F-B32A3BC3A925}"/>
              </a:ext>
            </a:extLst>
          </p:cNvPr>
          <p:cNvSpPr>
            <a:spLocks noGrp="1"/>
          </p:cNvSpPr>
          <p:nvPr>
            <p:ph type="title"/>
          </p:nvPr>
        </p:nvSpPr>
        <p:spPr/>
        <p:txBody>
          <a:bodyPr/>
          <a:lstStyle/>
          <a:p>
            <a:r>
              <a:rPr lang="en-AU" dirty="0"/>
              <a:t>Negotiation (40 minutes)</a:t>
            </a:r>
          </a:p>
        </p:txBody>
      </p:sp>
      <p:sp>
        <p:nvSpPr>
          <p:cNvPr id="3" name="Text Placeholder 2">
            <a:extLst>
              <a:ext uri="{FF2B5EF4-FFF2-40B4-BE49-F238E27FC236}">
                <a16:creationId xmlns:a16="http://schemas.microsoft.com/office/drawing/2014/main" id="{B2AEDB95-CC38-484A-A9FA-0272E62C6BBE}"/>
              </a:ext>
            </a:extLst>
          </p:cNvPr>
          <p:cNvSpPr>
            <a:spLocks noGrp="1"/>
          </p:cNvSpPr>
          <p:nvPr>
            <p:ph type="body" idx="1"/>
          </p:nvPr>
        </p:nvSpPr>
        <p:spPr/>
        <p:txBody>
          <a:bodyPr/>
          <a:lstStyle/>
          <a:p>
            <a:r>
              <a:rPr lang="en-AU" dirty="0"/>
              <a:t>The students from each of the proposals now change groups – so if 4 groups of 5 students now it will be 5 groups of 4 students. </a:t>
            </a:r>
          </a:p>
          <a:p>
            <a:pPr lvl="1"/>
            <a:r>
              <a:rPr lang="en-AU" dirty="0"/>
              <a:t>You will not seat in a group with members from your own “design team”.</a:t>
            </a:r>
          </a:p>
          <a:p>
            <a:endParaRPr lang="en-AU" dirty="0"/>
          </a:p>
          <a:p>
            <a:r>
              <a:rPr lang="en-AU" dirty="0"/>
              <a:t>Of the two proposals from the voting stage – negotiate which one your new group thinks is the best – 10 mins</a:t>
            </a:r>
          </a:p>
          <a:p>
            <a:pPr marL="533400" lvl="1" indent="0">
              <a:buNone/>
            </a:pPr>
            <a:r>
              <a:rPr lang="en-AU" dirty="0"/>
              <a:t>– first each student for 1 minute choose one of the two and write down the main reason. </a:t>
            </a:r>
          </a:p>
          <a:p>
            <a:pPr marL="533400" lvl="1" indent="0">
              <a:buNone/>
            </a:pPr>
            <a:r>
              <a:rPr lang="en-AU" dirty="0"/>
              <a:t>– Then briefly tell each other which you have chosen and your main reason </a:t>
            </a:r>
          </a:p>
          <a:p>
            <a:pPr marL="533400" lvl="1" indent="0">
              <a:buNone/>
            </a:pPr>
            <a:r>
              <a:rPr lang="en-AU" dirty="0"/>
              <a:t>– Negotiate/vote as a group which one you will go forward with</a:t>
            </a:r>
          </a:p>
          <a:p>
            <a:pPr marL="50800" indent="0">
              <a:buNone/>
            </a:pPr>
            <a:r>
              <a:rPr lang="en-AU" dirty="0"/>
              <a:t> </a:t>
            </a:r>
          </a:p>
        </p:txBody>
      </p:sp>
    </p:spTree>
    <p:extLst>
      <p:ext uri="{BB962C8B-B14F-4D97-AF65-F5344CB8AC3E}">
        <p14:creationId xmlns:p14="http://schemas.microsoft.com/office/powerpoint/2010/main" val="968490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2565E-ADDA-4AAD-940F-B32A3BC3A925}"/>
              </a:ext>
            </a:extLst>
          </p:cNvPr>
          <p:cNvSpPr>
            <a:spLocks noGrp="1"/>
          </p:cNvSpPr>
          <p:nvPr>
            <p:ph type="title"/>
          </p:nvPr>
        </p:nvSpPr>
        <p:spPr/>
        <p:txBody>
          <a:bodyPr/>
          <a:lstStyle/>
          <a:p>
            <a:r>
              <a:rPr lang="en-AU" dirty="0"/>
              <a:t>Negotiation (40 minutes)</a:t>
            </a:r>
          </a:p>
        </p:txBody>
      </p:sp>
      <p:sp>
        <p:nvSpPr>
          <p:cNvPr id="3" name="Text Placeholder 2">
            <a:extLst>
              <a:ext uri="{FF2B5EF4-FFF2-40B4-BE49-F238E27FC236}">
                <a16:creationId xmlns:a16="http://schemas.microsoft.com/office/drawing/2014/main" id="{B2AEDB95-CC38-484A-A9FA-0272E62C6BBE}"/>
              </a:ext>
            </a:extLst>
          </p:cNvPr>
          <p:cNvSpPr>
            <a:spLocks noGrp="1"/>
          </p:cNvSpPr>
          <p:nvPr>
            <p:ph type="body" idx="1"/>
          </p:nvPr>
        </p:nvSpPr>
        <p:spPr/>
        <p:txBody>
          <a:bodyPr/>
          <a:lstStyle/>
          <a:p>
            <a:r>
              <a:rPr lang="en-AU" dirty="0"/>
              <a:t>Next work as a group to develop a short report to the class about why you have chosen the project, giving your top reasons – 10 mins </a:t>
            </a:r>
          </a:p>
          <a:p>
            <a:r>
              <a:rPr lang="en-AU" dirty="0"/>
              <a:t>Each group present their final decision for 2 minutes – 10 mins </a:t>
            </a:r>
          </a:p>
          <a:p>
            <a:r>
              <a:rPr lang="en-AU" dirty="0"/>
              <a:t>Out of the five groups recommendation’s the Winner is announced!</a:t>
            </a:r>
          </a:p>
          <a:p>
            <a:endParaRPr lang="en-AU" dirty="0"/>
          </a:p>
          <a:p>
            <a:r>
              <a:rPr lang="en-AU" dirty="0"/>
              <a:t>Q&amp;A and debriefing – 10 mins. </a:t>
            </a:r>
          </a:p>
          <a:p>
            <a:pPr marL="50800" indent="0">
              <a:buNone/>
            </a:pPr>
            <a:r>
              <a:rPr lang="en-AU" dirty="0"/>
              <a:t> </a:t>
            </a:r>
          </a:p>
        </p:txBody>
      </p:sp>
    </p:spTree>
    <p:extLst>
      <p:ext uri="{BB962C8B-B14F-4D97-AF65-F5344CB8AC3E}">
        <p14:creationId xmlns:p14="http://schemas.microsoft.com/office/powerpoint/2010/main" val="2658329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A17DD3-57FE-4319-B56A-082E7A642E7C}"/>
              </a:ext>
            </a:extLst>
          </p:cNvPr>
          <p:cNvSpPr/>
          <p:nvPr/>
        </p:nvSpPr>
        <p:spPr>
          <a:xfrm>
            <a:off x="636529" y="17757"/>
            <a:ext cx="3248025" cy="2713472"/>
          </a:xfrm>
          <a:prstGeom prst="rect">
            <a:avLst/>
          </a:prstGeom>
          <a:solidFill>
            <a:srgbClr val="404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a16="http://schemas.microsoft.com/office/drawing/2014/main" id="{82BF2F16-CE9C-45AE-AAB3-DB4AB84B500A}"/>
              </a:ext>
            </a:extLst>
          </p:cNvPr>
          <p:cNvSpPr/>
          <p:nvPr/>
        </p:nvSpPr>
        <p:spPr>
          <a:xfrm rot="10800000" flipV="1">
            <a:off x="638176" y="2559586"/>
            <a:ext cx="3246378" cy="4434547"/>
          </a:xfrm>
          <a:prstGeom prst="rect">
            <a:avLst/>
          </a:prstGeom>
          <a:solidFill>
            <a:srgbClr val="FFD300"/>
          </a:solidFill>
        </p:spPr>
        <p:txBody>
          <a:bodyPr wrap="square">
            <a:spAutoFit/>
          </a:bodyPr>
          <a:lstStyle/>
          <a:p>
            <a:pPr>
              <a:spcBef>
                <a:spcPts val="488"/>
              </a:spcBef>
              <a:spcAft>
                <a:spcPts val="488"/>
              </a:spcAft>
            </a:pPr>
            <a:endParaRPr lang="en-AU" sz="1950" b="1" dirty="0"/>
          </a:p>
          <a:p>
            <a:pPr>
              <a:spcBef>
                <a:spcPts val="488"/>
              </a:spcBef>
              <a:spcAft>
                <a:spcPts val="488"/>
              </a:spcAft>
            </a:pPr>
            <a:r>
              <a:rPr lang="en-AU" sz="1950" b="1" dirty="0"/>
              <a:t>Designing for adaptability includes two aspects:</a:t>
            </a:r>
          </a:p>
          <a:p>
            <a:pPr marL="342900" indent="-342900">
              <a:spcBef>
                <a:spcPts val="488"/>
              </a:spcBef>
              <a:spcAft>
                <a:spcPts val="488"/>
              </a:spcAft>
              <a:buFont typeface="+mj-lt"/>
              <a:buAutoNum type="arabicPeriod"/>
            </a:pPr>
            <a:r>
              <a:rPr lang="en-AU" dirty="0"/>
              <a:t>Product: That the outcomes of the design exercise responds to changing conditions. I.e. adapting to climate change, multiuse areas, etc. </a:t>
            </a:r>
          </a:p>
          <a:p>
            <a:pPr marL="342900" indent="-342900">
              <a:spcBef>
                <a:spcPts val="488"/>
              </a:spcBef>
              <a:spcAft>
                <a:spcPts val="488"/>
              </a:spcAft>
              <a:buFont typeface="+mj-lt"/>
              <a:buAutoNum type="arabicPeriod"/>
            </a:pPr>
            <a:r>
              <a:rPr lang="en-AU" dirty="0"/>
              <a:t>Process: Responding to feedback and creative design thinking to address issues</a:t>
            </a:r>
          </a:p>
          <a:p>
            <a:pPr>
              <a:spcBef>
                <a:spcPts val="488"/>
              </a:spcBef>
              <a:spcAft>
                <a:spcPts val="488"/>
              </a:spcAft>
            </a:pPr>
            <a:r>
              <a:rPr lang="en-AU" dirty="0"/>
              <a:t>This module focuses in the adaptable design thinking as relevant for point 2. In placemaking, taking in feedback from the community is critical.</a:t>
            </a:r>
          </a:p>
          <a:p>
            <a:pPr>
              <a:spcBef>
                <a:spcPts val="488"/>
              </a:spcBef>
              <a:spcAft>
                <a:spcPts val="488"/>
              </a:spcAft>
            </a:pPr>
            <a:r>
              <a:rPr lang="en-AU" dirty="0"/>
              <a:t> </a:t>
            </a:r>
            <a:endParaRPr lang="en-AU" b="1" dirty="0"/>
          </a:p>
        </p:txBody>
      </p:sp>
      <p:sp>
        <p:nvSpPr>
          <p:cNvPr id="3" name="Title 2">
            <a:extLst>
              <a:ext uri="{FF2B5EF4-FFF2-40B4-BE49-F238E27FC236}">
                <a16:creationId xmlns:a16="http://schemas.microsoft.com/office/drawing/2014/main" id="{C86EC6B5-B9D5-4C63-9E10-82BE9A51ED1D}"/>
              </a:ext>
            </a:extLst>
          </p:cNvPr>
          <p:cNvSpPr>
            <a:spLocks noGrp="1"/>
          </p:cNvSpPr>
          <p:nvPr>
            <p:ph type="title"/>
          </p:nvPr>
        </p:nvSpPr>
        <p:spPr>
          <a:xfrm>
            <a:off x="636529" y="171162"/>
            <a:ext cx="3248025" cy="2371148"/>
          </a:xfrm>
          <a:prstGeom prst="ellipse">
            <a:avLst/>
          </a:prstGeom>
        </p:spPr>
        <p:txBody>
          <a:bodyPr vert="horz" lIns="91440" tIns="45720" rIns="91440" bIns="45720" rtlCol="0" anchor="ctr">
            <a:noAutofit/>
          </a:bodyPr>
          <a:lstStyle/>
          <a:p>
            <a:r>
              <a:rPr lang="en-US" sz="2400" b="1" i="1" kern="1200" dirty="0">
                <a:solidFill>
                  <a:srgbClr val="FFFFFF"/>
                </a:solidFill>
                <a:latin typeface="+mj-lt"/>
                <a:ea typeface="+mj-ea"/>
                <a:cs typeface="+mj-cs"/>
              </a:rPr>
              <a:t>Context: </a:t>
            </a:r>
            <a:br>
              <a:rPr lang="en-US" sz="2400" b="1" i="1" kern="1200" dirty="0">
                <a:solidFill>
                  <a:srgbClr val="FFFFFF"/>
                </a:solidFill>
                <a:latin typeface="+mj-lt"/>
                <a:ea typeface="+mj-ea"/>
                <a:cs typeface="+mj-cs"/>
              </a:rPr>
            </a:br>
            <a:r>
              <a:rPr lang="en-US" sz="2400" b="1" i="1" kern="1200" dirty="0">
                <a:solidFill>
                  <a:srgbClr val="FFFFFF"/>
                </a:solidFill>
                <a:latin typeface="+mj-lt"/>
                <a:ea typeface="+mj-ea"/>
                <a:cs typeface="+mj-cs"/>
              </a:rPr>
              <a:t>Why do we need adaptable design?</a:t>
            </a:r>
          </a:p>
        </p:txBody>
      </p:sp>
      <p:pic>
        <p:nvPicPr>
          <p:cNvPr id="4" name="Picture 3">
            <a:extLst>
              <a:ext uri="{FF2B5EF4-FFF2-40B4-BE49-F238E27FC236}">
                <a16:creationId xmlns:a16="http://schemas.microsoft.com/office/drawing/2014/main" id="{B1F550EC-BBD4-CE44-B6E0-181C0FED1D35}"/>
              </a:ext>
            </a:extLst>
          </p:cNvPr>
          <p:cNvPicPr>
            <a:picLocks noChangeAspect="1"/>
          </p:cNvPicPr>
          <p:nvPr/>
        </p:nvPicPr>
        <p:blipFill>
          <a:blip r:embed="rId3"/>
          <a:stretch>
            <a:fillRect/>
          </a:stretch>
        </p:blipFill>
        <p:spPr>
          <a:xfrm>
            <a:off x="4430231" y="796404"/>
            <a:ext cx="7103813" cy="5510127"/>
          </a:xfrm>
          <a:prstGeom prst="rect">
            <a:avLst/>
          </a:prstGeom>
        </p:spPr>
      </p:pic>
      <p:sp>
        <p:nvSpPr>
          <p:cNvPr id="2" name="TextBox 1">
            <a:extLst>
              <a:ext uri="{FF2B5EF4-FFF2-40B4-BE49-F238E27FC236}">
                <a16:creationId xmlns:a16="http://schemas.microsoft.com/office/drawing/2014/main" id="{C6B1F9AD-970F-4FBB-8F70-B6179B53B62B}"/>
              </a:ext>
            </a:extLst>
          </p:cNvPr>
          <p:cNvSpPr txBox="1"/>
          <p:nvPr/>
        </p:nvSpPr>
        <p:spPr>
          <a:xfrm>
            <a:off x="336884" y="6124074"/>
            <a:ext cx="184731" cy="369332"/>
          </a:xfrm>
          <a:prstGeom prst="rect">
            <a:avLst/>
          </a:prstGeom>
          <a:noFill/>
        </p:spPr>
        <p:txBody>
          <a:bodyPr wrap="none" rtlCol="0">
            <a:spAutoFit/>
          </a:bodyPr>
          <a:lstStyle/>
          <a:p>
            <a:endParaRPr lang="en-AU" dirty="0"/>
          </a:p>
        </p:txBody>
      </p:sp>
      <p:sp>
        <p:nvSpPr>
          <p:cNvPr id="5" name="Rectangle 4">
            <a:extLst>
              <a:ext uri="{FF2B5EF4-FFF2-40B4-BE49-F238E27FC236}">
                <a16:creationId xmlns:a16="http://schemas.microsoft.com/office/drawing/2014/main" id="{290EFCFD-047E-44B1-AA56-B790D7576E10}"/>
              </a:ext>
            </a:extLst>
          </p:cNvPr>
          <p:cNvSpPr/>
          <p:nvPr/>
        </p:nvSpPr>
        <p:spPr>
          <a:xfrm>
            <a:off x="395347" y="4892511"/>
            <a:ext cx="3792056" cy="77299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694547617"/>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E3A49-B150-4270-A8AF-3F83ACF360B6}"/>
              </a:ext>
            </a:extLst>
          </p:cNvPr>
          <p:cNvSpPr>
            <a:spLocks noGrp="1"/>
          </p:cNvSpPr>
          <p:nvPr>
            <p:ph type="title"/>
          </p:nvPr>
        </p:nvSpPr>
        <p:spPr/>
        <p:txBody>
          <a:bodyPr>
            <a:normAutofit/>
          </a:bodyPr>
          <a:lstStyle/>
          <a:p>
            <a:r>
              <a:rPr lang="en-AU" b="1" dirty="0"/>
              <a:t>Learning outcomes</a:t>
            </a:r>
          </a:p>
        </p:txBody>
      </p:sp>
      <p:sp>
        <p:nvSpPr>
          <p:cNvPr id="3" name="Content Placeholder 2">
            <a:extLst>
              <a:ext uri="{FF2B5EF4-FFF2-40B4-BE49-F238E27FC236}">
                <a16:creationId xmlns:a16="http://schemas.microsoft.com/office/drawing/2014/main" id="{AAE68CA0-9BC6-42D3-84B3-EDCFB06ED62C}"/>
              </a:ext>
            </a:extLst>
          </p:cNvPr>
          <p:cNvSpPr>
            <a:spLocks noGrp="1"/>
          </p:cNvSpPr>
          <p:nvPr>
            <p:ph idx="1"/>
          </p:nvPr>
        </p:nvSpPr>
        <p:spPr>
          <a:xfrm>
            <a:off x="838200" y="1825625"/>
            <a:ext cx="10926452" cy="4351338"/>
          </a:xfrm>
        </p:spPr>
        <p:txBody>
          <a:bodyPr>
            <a:normAutofit/>
          </a:bodyPr>
          <a:lstStyle/>
          <a:p>
            <a:pPr lvl="0"/>
            <a:r>
              <a:rPr lang="en-AU" dirty="0"/>
              <a:t>Identify the theoretical dimensions of adaptive design</a:t>
            </a:r>
          </a:p>
          <a:p>
            <a:pPr lvl="0"/>
            <a:r>
              <a:rPr lang="en-AU" dirty="0"/>
              <a:t>Critically evaluate the theoretical dimensions of adaptive design</a:t>
            </a:r>
          </a:p>
          <a:p>
            <a:r>
              <a:rPr lang="en-AU" dirty="0"/>
              <a:t>Apply the theoretical dimensions of adaptive design to a case study</a:t>
            </a:r>
          </a:p>
          <a:p>
            <a:pPr lvl="0"/>
            <a:r>
              <a:rPr lang="en-AU" dirty="0"/>
              <a:t>Develop an appropriate adaptive strategy to respond to a design problem   </a:t>
            </a:r>
          </a:p>
          <a:p>
            <a:pPr lvl="0">
              <a:lnSpc>
                <a:spcPct val="100000"/>
              </a:lnSpc>
              <a:spcBef>
                <a:spcPts val="600"/>
              </a:spcBef>
              <a:spcAft>
                <a:spcPts val="600"/>
              </a:spcAft>
            </a:pPr>
            <a:endParaRPr lang="en-US" dirty="0"/>
          </a:p>
        </p:txBody>
      </p:sp>
    </p:spTree>
    <p:extLst>
      <p:ext uri="{BB962C8B-B14F-4D97-AF65-F5344CB8AC3E}">
        <p14:creationId xmlns:p14="http://schemas.microsoft.com/office/powerpoint/2010/main" val="183368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DFB04-2C55-47E3-B701-A661F17A8943}"/>
              </a:ext>
            </a:extLst>
          </p:cNvPr>
          <p:cNvSpPr>
            <a:spLocks noGrp="1"/>
          </p:cNvSpPr>
          <p:nvPr>
            <p:ph type="title"/>
          </p:nvPr>
        </p:nvSpPr>
        <p:spPr/>
        <p:txBody>
          <a:bodyPr/>
          <a:lstStyle/>
          <a:p>
            <a:r>
              <a:rPr lang="en-AU" b="1" dirty="0"/>
              <a:t>Outline </a:t>
            </a:r>
          </a:p>
        </p:txBody>
      </p:sp>
      <p:sp>
        <p:nvSpPr>
          <p:cNvPr id="3" name="Content Placeholder 2">
            <a:extLst>
              <a:ext uri="{FF2B5EF4-FFF2-40B4-BE49-F238E27FC236}">
                <a16:creationId xmlns:a16="http://schemas.microsoft.com/office/drawing/2014/main" id="{9477AC1E-EE7B-424E-8FB6-2642C62A9005}"/>
              </a:ext>
            </a:extLst>
          </p:cNvPr>
          <p:cNvSpPr>
            <a:spLocks noGrp="1"/>
          </p:cNvSpPr>
          <p:nvPr>
            <p:ph idx="1"/>
          </p:nvPr>
        </p:nvSpPr>
        <p:spPr>
          <a:solidFill>
            <a:srgbClr val="FFF4C2"/>
          </a:solidFill>
        </p:spPr>
        <p:txBody>
          <a:bodyPr/>
          <a:lstStyle/>
          <a:p>
            <a:pPr lvl="0"/>
            <a:r>
              <a:rPr lang="en-AU" dirty="0"/>
              <a:t>Why we need adaptive design</a:t>
            </a:r>
          </a:p>
          <a:p>
            <a:pPr lvl="0"/>
            <a:r>
              <a:rPr lang="en-AU" dirty="0"/>
              <a:t>The four strategies of adaptive design</a:t>
            </a:r>
          </a:p>
          <a:p>
            <a:pPr lvl="0"/>
            <a:r>
              <a:rPr lang="en-AU" dirty="0"/>
              <a:t>The roleplay on adaptive design</a:t>
            </a:r>
          </a:p>
          <a:p>
            <a:pPr lvl="1"/>
            <a:r>
              <a:rPr lang="en-AU" dirty="0"/>
              <a:t>Getting to know your persona </a:t>
            </a:r>
          </a:p>
          <a:p>
            <a:pPr lvl="1"/>
            <a:r>
              <a:rPr lang="en-AU" dirty="0"/>
              <a:t>Sharing the urban design scenarios</a:t>
            </a:r>
          </a:p>
          <a:p>
            <a:pPr lvl="1"/>
            <a:r>
              <a:rPr lang="en-AU" dirty="0">
                <a:latin typeface="Calibri" panose="020F0502020204030204" pitchFamily="34" charset="0"/>
                <a:cs typeface="Calibri" panose="020F0502020204030204" pitchFamily="34" charset="0"/>
              </a:rPr>
              <a:t>Listening and interpretative skills development </a:t>
            </a:r>
          </a:p>
          <a:p>
            <a:pPr lvl="1"/>
            <a:r>
              <a:rPr lang="en-AU" dirty="0">
                <a:latin typeface="Calibri" panose="020F0502020204030204" pitchFamily="34" charset="0"/>
                <a:cs typeface="Calibri" panose="020F0502020204030204" pitchFamily="34" charset="0"/>
              </a:rPr>
              <a:t>Applying an adaptive knowledge cycle in an urban design case study</a:t>
            </a:r>
          </a:p>
          <a:p>
            <a:pPr lvl="1"/>
            <a:r>
              <a:rPr lang="en-AU" dirty="0">
                <a:latin typeface="Calibri" panose="020F0502020204030204" pitchFamily="34" charset="0"/>
                <a:ea typeface="Helvetica Neue"/>
                <a:cs typeface="Calibri" panose="020F0502020204030204" pitchFamily="34" charset="0"/>
                <a:sym typeface="Helvetica Neue"/>
              </a:rPr>
              <a:t>Voting</a:t>
            </a:r>
          </a:p>
          <a:p>
            <a:pPr lvl="1"/>
            <a:r>
              <a:rPr lang="en-AU" dirty="0">
                <a:latin typeface="Calibri" panose="020F0502020204030204" pitchFamily="34" charset="0"/>
                <a:ea typeface="Helvetica Neue"/>
                <a:cs typeface="Calibri" panose="020F0502020204030204" pitchFamily="34" charset="0"/>
                <a:sym typeface="Helvetica Neue"/>
              </a:rPr>
              <a:t>Negotiating</a:t>
            </a:r>
          </a:p>
          <a:p>
            <a:pPr lvl="1"/>
            <a:endParaRPr lang="en-AU" dirty="0"/>
          </a:p>
          <a:p>
            <a:endParaRPr lang="en-AU" dirty="0"/>
          </a:p>
        </p:txBody>
      </p:sp>
    </p:spTree>
    <p:extLst>
      <p:ext uri="{BB962C8B-B14F-4D97-AF65-F5344CB8AC3E}">
        <p14:creationId xmlns:p14="http://schemas.microsoft.com/office/powerpoint/2010/main" val="1397886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C0116-CBC5-41C7-A179-E1B92076280E}"/>
              </a:ext>
            </a:extLst>
          </p:cNvPr>
          <p:cNvSpPr>
            <a:spLocks noGrp="1"/>
          </p:cNvSpPr>
          <p:nvPr>
            <p:ph type="title"/>
          </p:nvPr>
        </p:nvSpPr>
        <p:spPr/>
        <p:txBody>
          <a:bodyPr/>
          <a:lstStyle/>
          <a:p>
            <a:r>
              <a:rPr lang="en-AU" dirty="0"/>
              <a:t>Our changing socio-ecological systems</a:t>
            </a:r>
          </a:p>
        </p:txBody>
      </p:sp>
      <p:sp>
        <p:nvSpPr>
          <p:cNvPr id="3" name="Text Placeholder 2">
            <a:extLst>
              <a:ext uri="{FF2B5EF4-FFF2-40B4-BE49-F238E27FC236}">
                <a16:creationId xmlns:a16="http://schemas.microsoft.com/office/drawing/2014/main" id="{47291613-E46B-4140-BFA6-1B4E1B918C2A}"/>
              </a:ext>
            </a:extLst>
          </p:cNvPr>
          <p:cNvSpPr>
            <a:spLocks noGrp="1"/>
          </p:cNvSpPr>
          <p:nvPr>
            <p:ph type="body" idx="1"/>
          </p:nvPr>
        </p:nvSpPr>
        <p:spPr>
          <a:xfrm>
            <a:off x="838200" y="1625513"/>
            <a:ext cx="10515600" cy="4486000"/>
          </a:xfrm>
        </p:spPr>
        <p:txBody>
          <a:bodyPr/>
          <a:lstStyle/>
          <a:p>
            <a:pPr marL="50800" indent="0">
              <a:buNone/>
            </a:pPr>
            <a:r>
              <a:rPr lang="en-AU" sz="2000" dirty="0"/>
              <a:t>Cities are complex socio-ecological systems, shaped over time by the collective effort of their inhabitants in adapting to the geo-physical context. Top down approaches in spatial planning have often overlooked the capacity of the local communities to generate resilient and equitable urban spaces. </a:t>
            </a:r>
          </a:p>
          <a:p>
            <a:pPr marL="50800" indent="0">
              <a:buNone/>
            </a:pPr>
            <a:r>
              <a:rPr lang="en-AU" sz="2000" dirty="0"/>
              <a:t>On the other hand, urban environments are now rapidly changing, Unpredictable global dynamics, including environmental, economic and socio-demographic transformations.</a:t>
            </a:r>
          </a:p>
          <a:p>
            <a:pPr marL="50800" indent="0">
              <a:buNone/>
            </a:pPr>
            <a:r>
              <a:rPr lang="en-AU" sz="2000" dirty="0"/>
              <a:t>These changes may refer to:</a:t>
            </a:r>
          </a:p>
          <a:p>
            <a:pPr lvl="0"/>
            <a:r>
              <a:rPr lang="en-AU" sz="2000" dirty="0"/>
              <a:t>Climate/Environmental change</a:t>
            </a:r>
          </a:p>
          <a:p>
            <a:pPr lvl="0"/>
            <a:r>
              <a:rPr lang="en-AU" sz="2000" dirty="0"/>
              <a:t>Urban densification </a:t>
            </a:r>
          </a:p>
          <a:p>
            <a:pPr lvl="0"/>
            <a:r>
              <a:rPr lang="en-AU" sz="2000" dirty="0"/>
              <a:t>Demographic changes and mass immigration phenomena </a:t>
            </a:r>
          </a:p>
          <a:p>
            <a:pPr lvl="0"/>
            <a:r>
              <a:rPr lang="en-AU" sz="2000" dirty="0"/>
              <a:t>Economic unpredictability</a:t>
            </a:r>
          </a:p>
          <a:p>
            <a:endParaRPr lang="en-AU" dirty="0"/>
          </a:p>
        </p:txBody>
      </p:sp>
    </p:spTree>
    <p:extLst>
      <p:ext uri="{BB962C8B-B14F-4D97-AF65-F5344CB8AC3E}">
        <p14:creationId xmlns:p14="http://schemas.microsoft.com/office/powerpoint/2010/main" val="2358411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C0116-CBC5-41C7-A179-E1B92076280E}"/>
              </a:ext>
            </a:extLst>
          </p:cNvPr>
          <p:cNvSpPr>
            <a:spLocks noGrp="1"/>
          </p:cNvSpPr>
          <p:nvPr>
            <p:ph type="title"/>
          </p:nvPr>
        </p:nvSpPr>
        <p:spPr/>
        <p:txBody>
          <a:bodyPr/>
          <a:lstStyle/>
          <a:p>
            <a:r>
              <a:rPr lang="en-AU" b="1" dirty="0"/>
              <a:t>Why we need an adaptive design approach?</a:t>
            </a:r>
            <a:endParaRPr lang="en-AU" dirty="0"/>
          </a:p>
        </p:txBody>
      </p:sp>
      <p:sp>
        <p:nvSpPr>
          <p:cNvPr id="3" name="Text Placeholder 2">
            <a:extLst>
              <a:ext uri="{FF2B5EF4-FFF2-40B4-BE49-F238E27FC236}">
                <a16:creationId xmlns:a16="http://schemas.microsoft.com/office/drawing/2014/main" id="{47291613-E46B-4140-BFA6-1B4E1B918C2A}"/>
              </a:ext>
            </a:extLst>
          </p:cNvPr>
          <p:cNvSpPr>
            <a:spLocks noGrp="1"/>
          </p:cNvSpPr>
          <p:nvPr>
            <p:ph type="body" idx="1"/>
          </p:nvPr>
        </p:nvSpPr>
        <p:spPr>
          <a:xfrm>
            <a:off x="838200" y="2108164"/>
            <a:ext cx="10515600" cy="1827005"/>
          </a:xfrm>
        </p:spPr>
        <p:txBody>
          <a:bodyPr/>
          <a:lstStyle/>
          <a:p>
            <a:pPr marL="50800" indent="0">
              <a:buNone/>
            </a:pPr>
            <a:r>
              <a:rPr lang="en-AU" dirty="0"/>
              <a:t>The methods traditionally implemented in space management may no longer be appropriate to places in rapid transformation and demand the introduction of novel theories, strategies, and skills that require to introduce adaptability to change in the management and transformation of urban areas. </a:t>
            </a:r>
          </a:p>
        </p:txBody>
      </p:sp>
    </p:spTree>
    <p:extLst>
      <p:ext uri="{BB962C8B-B14F-4D97-AF65-F5344CB8AC3E}">
        <p14:creationId xmlns:p14="http://schemas.microsoft.com/office/powerpoint/2010/main" val="2590139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6B32B-EE39-4A83-ACEE-C57774803458}"/>
              </a:ext>
            </a:extLst>
          </p:cNvPr>
          <p:cNvSpPr>
            <a:spLocks noGrp="1"/>
          </p:cNvSpPr>
          <p:nvPr>
            <p:ph type="title"/>
          </p:nvPr>
        </p:nvSpPr>
        <p:spPr/>
        <p:txBody>
          <a:bodyPr/>
          <a:lstStyle/>
          <a:p>
            <a:r>
              <a:rPr lang="en-AU" dirty="0"/>
              <a:t>The four dimensions of adaptability</a:t>
            </a:r>
          </a:p>
        </p:txBody>
      </p:sp>
      <p:sp>
        <p:nvSpPr>
          <p:cNvPr id="3" name="Text Placeholder 2">
            <a:extLst>
              <a:ext uri="{FF2B5EF4-FFF2-40B4-BE49-F238E27FC236}">
                <a16:creationId xmlns:a16="http://schemas.microsoft.com/office/drawing/2014/main" id="{CFBD60BE-B86D-409E-BCE1-F4B43DFFCA23}"/>
              </a:ext>
            </a:extLst>
          </p:cNvPr>
          <p:cNvSpPr>
            <a:spLocks noGrp="1"/>
          </p:cNvSpPr>
          <p:nvPr>
            <p:ph type="body" idx="1"/>
          </p:nvPr>
        </p:nvSpPr>
        <p:spPr>
          <a:xfrm>
            <a:off x="838200" y="1408242"/>
            <a:ext cx="10515600" cy="2319998"/>
          </a:xfrm>
        </p:spPr>
        <p:txBody>
          <a:bodyPr/>
          <a:lstStyle/>
          <a:p>
            <a:pPr marL="50800" indent="0">
              <a:buNone/>
            </a:pPr>
            <a:r>
              <a:rPr lang="en-AU" sz="2000" dirty="0"/>
              <a:t>In Placemaking and urban design processes adaptability may refer to four distinct and intersected strategies:  </a:t>
            </a:r>
          </a:p>
          <a:p>
            <a:r>
              <a:rPr lang="en-AU" sz="2000" dirty="0"/>
              <a:t>Transdisciplinarity</a:t>
            </a:r>
          </a:p>
          <a:p>
            <a:r>
              <a:rPr lang="en-AU" sz="2000" dirty="0"/>
              <a:t>Multifunctionality</a:t>
            </a:r>
          </a:p>
          <a:p>
            <a:r>
              <a:rPr lang="en-AU" sz="2000" dirty="0"/>
              <a:t>Incremental transformation</a:t>
            </a:r>
          </a:p>
          <a:p>
            <a:r>
              <a:rPr lang="en-AU" sz="2000" dirty="0"/>
              <a:t>Resilience</a:t>
            </a:r>
          </a:p>
          <a:p>
            <a:endParaRPr lang="en-AU" dirty="0"/>
          </a:p>
          <a:p>
            <a:endParaRPr lang="en-AU" dirty="0"/>
          </a:p>
        </p:txBody>
      </p:sp>
      <p:graphicFrame>
        <p:nvGraphicFramePr>
          <p:cNvPr id="4" name="Table 3">
            <a:extLst>
              <a:ext uri="{FF2B5EF4-FFF2-40B4-BE49-F238E27FC236}">
                <a16:creationId xmlns:a16="http://schemas.microsoft.com/office/drawing/2014/main" id="{2FA158C8-1B32-4F94-A8E3-43476A5A2C60}"/>
              </a:ext>
            </a:extLst>
          </p:cNvPr>
          <p:cNvGraphicFramePr>
            <a:graphicFrameLocks noGrp="1"/>
          </p:cNvGraphicFramePr>
          <p:nvPr>
            <p:extLst>
              <p:ext uri="{D42A27DB-BD31-4B8C-83A1-F6EECF244321}">
                <p14:modId xmlns:p14="http://schemas.microsoft.com/office/powerpoint/2010/main" val="1083817032"/>
              </p:ext>
            </p:extLst>
          </p:nvPr>
        </p:nvGraphicFramePr>
        <p:xfrm>
          <a:off x="851807" y="4129238"/>
          <a:ext cx="10195824" cy="1962104"/>
        </p:xfrm>
        <a:graphic>
          <a:graphicData uri="http://schemas.openxmlformats.org/drawingml/2006/table">
            <a:tbl>
              <a:tblPr firstRow="1" firstCol="1" bandRow="1" bandCol="1">
                <a:tableStyleId>{B9787E55-B1F7-4D56-BCD2-D9CA58559F44}</a:tableStyleId>
              </a:tblPr>
              <a:tblGrid>
                <a:gridCol w="407599">
                  <a:extLst>
                    <a:ext uri="{9D8B030D-6E8A-4147-A177-3AD203B41FA5}">
                      <a16:colId xmlns:a16="http://schemas.microsoft.com/office/drawing/2014/main" val="1091781473"/>
                    </a:ext>
                  </a:extLst>
                </a:gridCol>
                <a:gridCol w="1939185">
                  <a:extLst>
                    <a:ext uri="{9D8B030D-6E8A-4147-A177-3AD203B41FA5}">
                      <a16:colId xmlns:a16="http://schemas.microsoft.com/office/drawing/2014/main" val="2836067017"/>
                    </a:ext>
                  </a:extLst>
                </a:gridCol>
                <a:gridCol w="1583424">
                  <a:extLst>
                    <a:ext uri="{9D8B030D-6E8A-4147-A177-3AD203B41FA5}">
                      <a16:colId xmlns:a16="http://schemas.microsoft.com/office/drawing/2014/main" val="614650999"/>
                    </a:ext>
                  </a:extLst>
                </a:gridCol>
                <a:gridCol w="1779104">
                  <a:extLst>
                    <a:ext uri="{9D8B030D-6E8A-4147-A177-3AD203B41FA5}">
                      <a16:colId xmlns:a16="http://schemas.microsoft.com/office/drawing/2014/main" val="2716765241"/>
                    </a:ext>
                  </a:extLst>
                </a:gridCol>
                <a:gridCol w="4486512">
                  <a:extLst>
                    <a:ext uri="{9D8B030D-6E8A-4147-A177-3AD203B41FA5}">
                      <a16:colId xmlns:a16="http://schemas.microsoft.com/office/drawing/2014/main" val="634411680"/>
                    </a:ext>
                  </a:extLst>
                </a:gridCol>
              </a:tblGrid>
              <a:tr h="323831">
                <a:tc>
                  <a:txBody>
                    <a:bodyPr/>
                    <a:lstStyle/>
                    <a:p>
                      <a:pPr algn="ctr" hangingPunct="0">
                        <a:lnSpc>
                          <a:spcPts val="1000"/>
                        </a:lnSpc>
                        <a:spcBef>
                          <a:spcPts val="300"/>
                        </a:spcBef>
                        <a:spcAft>
                          <a:spcPts val="0"/>
                        </a:spcAft>
                      </a:pPr>
                      <a:r>
                        <a:rPr lang="en-GB" sz="1200" dirty="0">
                          <a:effectLst/>
                        </a:rPr>
                        <a:t> </a:t>
                      </a:r>
                      <a:endParaRPr lang="en-AU" sz="12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36000" marR="36000" marT="36000" marB="36000" anchor="ctr"/>
                </a:tc>
                <a:tc>
                  <a:txBody>
                    <a:bodyPr/>
                    <a:lstStyle/>
                    <a:p>
                      <a:pPr hangingPunct="0">
                        <a:lnSpc>
                          <a:spcPts val="1000"/>
                        </a:lnSpc>
                        <a:spcBef>
                          <a:spcPts val="300"/>
                        </a:spcBef>
                        <a:spcAft>
                          <a:spcPts val="0"/>
                        </a:spcAft>
                      </a:pPr>
                      <a:r>
                        <a:rPr lang="en-GB" sz="1200" b="1" dirty="0">
                          <a:effectLst/>
                        </a:rPr>
                        <a:t>Adaptive design strategies</a:t>
                      </a:r>
                      <a:endParaRPr lang="en-AU" sz="120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36000" marR="36000" marT="36000" marB="36000" anchor="ctr"/>
                </a:tc>
                <a:tc>
                  <a:txBody>
                    <a:bodyPr/>
                    <a:lstStyle/>
                    <a:p>
                      <a:pPr marL="46990" hangingPunct="0">
                        <a:lnSpc>
                          <a:spcPts val="1000"/>
                        </a:lnSpc>
                        <a:spcBef>
                          <a:spcPts val="300"/>
                        </a:spcBef>
                        <a:spcAft>
                          <a:spcPts val="0"/>
                        </a:spcAft>
                      </a:pPr>
                      <a:r>
                        <a:rPr lang="en-GB" sz="1200" b="1" dirty="0">
                          <a:effectLst/>
                        </a:rPr>
                        <a:t>Planning dimensions</a:t>
                      </a:r>
                      <a:endParaRPr lang="en-AU" sz="120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36000" marR="36000" marT="36000" marB="36000" anchor="ctr"/>
                </a:tc>
                <a:tc>
                  <a:txBody>
                    <a:bodyPr/>
                    <a:lstStyle/>
                    <a:p>
                      <a:pPr hangingPunct="0">
                        <a:lnSpc>
                          <a:spcPts val="1000"/>
                        </a:lnSpc>
                        <a:spcBef>
                          <a:spcPts val="300"/>
                        </a:spcBef>
                        <a:spcAft>
                          <a:spcPts val="0"/>
                        </a:spcAft>
                      </a:pPr>
                      <a:r>
                        <a:rPr lang="en-GB" sz="1200" b="1" dirty="0">
                          <a:effectLst/>
                        </a:rPr>
                        <a:t>Urban places dimensions</a:t>
                      </a:r>
                      <a:endParaRPr lang="en-AU" sz="120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36000" marR="36000" marT="36000" marB="36000" anchor="ctr"/>
                </a:tc>
                <a:tc>
                  <a:txBody>
                    <a:bodyPr/>
                    <a:lstStyle/>
                    <a:p>
                      <a:pPr hangingPunct="0">
                        <a:lnSpc>
                          <a:spcPts val="1000"/>
                        </a:lnSpc>
                        <a:spcBef>
                          <a:spcPts val="300"/>
                        </a:spcBef>
                        <a:spcAft>
                          <a:spcPts val="0"/>
                        </a:spcAft>
                      </a:pPr>
                      <a:r>
                        <a:rPr lang="en-GB" sz="1200" b="1" dirty="0">
                          <a:effectLst/>
                        </a:rPr>
                        <a:t>Practices</a:t>
                      </a:r>
                      <a:endParaRPr lang="en-AU" sz="120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36000" marR="36000" marT="36000" marB="36000" anchor="ctr"/>
                </a:tc>
                <a:extLst>
                  <a:ext uri="{0D108BD9-81ED-4DB2-BD59-A6C34878D82A}">
                    <a16:rowId xmlns:a16="http://schemas.microsoft.com/office/drawing/2014/main" val="567875904"/>
                  </a:ext>
                </a:extLst>
              </a:tr>
              <a:tr h="409026">
                <a:tc>
                  <a:txBody>
                    <a:bodyPr/>
                    <a:lstStyle/>
                    <a:p>
                      <a:pPr algn="ctr" hangingPunct="0">
                        <a:lnSpc>
                          <a:spcPts val="1000"/>
                        </a:lnSpc>
                        <a:spcBef>
                          <a:spcPts val="300"/>
                        </a:spcBef>
                        <a:spcAft>
                          <a:spcPts val="0"/>
                        </a:spcAft>
                      </a:pPr>
                      <a:r>
                        <a:rPr lang="en-GB" sz="1200" dirty="0">
                          <a:effectLst/>
                        </a:rPr>
                        <a:t>A</a:t>
                      </a:r>
                      <a:endParaRPr lang="en-AU" sz="12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36000" marR="36000" marT="36000" marB="36000" anchor="ctr"/>
                </a:tc>
                <a:tc>
                  <a:txBody>
                    <a:bodyPr/>
                    <a:lstStyle/>
                    <a:p>
                      <a:pPr hangingPunct="0">
                        <a:lnSpc>
                          <a:spcPts val="1000"/>
                        </a:lnSpc>
                        <a:spcBef>
                          <a:spcPts val="300"/>
                        </a:spcBef>
                        <a:spcAft>
                          <a:spcPts val="0"/>
                        </a:spcAft>
                      </a:pPr>
                      <a:r>
                        <a:rPr lang="en-GB" sz="1200" dirty="0">
                          <a:effectLst/>
                        </a:rPr>
                        <a:t>Transdisciplinarity</a:t>
                      </a:r>
                      <a:endParaRPr lang="en-AU" sz="12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36000" marR="36000" marT="36000" marB="36000" anchor="ctr"/>
                </a:tc>
                <a:tc>
                  <a:txBody>
                    <a:bodyPr/>
                    <a:lstStyle/>
                    <a:p>
                      <a:pPr marL="46990" hangingPunct="0">
                        <a:lnSpc>
                          <a:spcPts val="1000"/>
                        </a:lnSpc>
                        <a:spcBef>
                          <a:spcPts val="300"/>
                        </a:spcBef>
                        <a:spcAft>
                          <a:spcPts val="0"/>
                        </a:spcAft>
                      </a:pPr>
                      <a:r>
                        <a:rPr lang="en-GB" sz="1200" dirty="0">
                          <a:effectLst/>
                        </a:rPr>
                        <a:t>governance</a:t>
                      </a:r>
                      <a:endParaRPr lang="en-AU" sz="12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36000" marR="36000" marT="36000" marB="36000" anchor="ctr"/>
                </a:tc>
                <a:tc>
                  <a:txBody>
                    <a:bodyPr/>
                    <a:lstStyle/>
                    <a:p>
                      <a:pPr hangingPunct="0">
                        <a:lnSpc>
                          <a:spcPts val="1000"/>
                        </a:lnSpc>
                        <a:spcBef>
                          <a:spcPts val="300"/>
                        </a:spcBef>
                        <a:spcAft>
                          <a:spcPts val="0"/>
                        </a:spcAft>
                      </a:pPr>
                      <a:r>
                        <a:rPr lang="en-GB" sz="1200" dirty="0">
                          <a:effectLst/>
                        </a:rPr>
                        <a:t>socio-political</a:t>
                      </a:r>
                      <a:endParaRPr lang="en-AU" sz="12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36000" marR="36000" marT="36000" marB="36000" anchor="ctr"/>
                </a:tc>
                <a:tc>
                  <a:txBody>
                    <a:bodyPr/>
                    <a:lstStyle/>
                    <a:p>
                      <a:pPr hangingPunct="0">
                        <a:lnSpc>
                          <a:spcPts val="1000"/>
                        </a:lnSpc>
                        <a:spcBef>
                          <a:spcPts val="300"/>
                        </a:spcBef>
                        <a:spcAft>
                          <a:spcPts val="0"/>
                        </a:spcAft>
                      </a:pPr>
                      <a:r>
                        <a:rPr lang="en-GB" sz="1200" dirty="0">
                          <a:effectLst/>
                        </a:rPr>
                        <a:t>Inclusiveness / engagement / co-design / traditional knowledge / open process </a:t>
                      </a:r>
                      <a:endParaRPr lang="en-AU" sz="12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36000" marR="36000" marT="36000" marB="36000" anchor="ctr"/>
                </a:tc>
                <a:extLst>
                  <a:ext uri="{0D108BD9-81ED-4DB2-BD59-A6C34878D82A}">
                    <a16:rowId xmlns:a16="http://schemas.microsoft.com/office/drawing/2014/main" val="3958139750"/>
                  </a:ext>
                </a:extLst>
              </a:tr>
              <a:tr h="207486">
                <a:tc>
                  <a:txBody>
                    <a:bodyPr/>
                    <a:lstStyle/>
                    <a:p>
                      <a:pPr algn="ctr" hangingPunct="0">
                        <a:lnSpc>
                          <a:spcPts val="1000"/>
                        </a:lnSpc>
                        <a:spcBef>
                          <a:spcPts val="300"/>
                        </a:spcBef>
                        <a:spcAft>
                          <a:spcPts val="0"/>
                        </a:spcAft>
                      </a:pPr>
                      <a:r>
                        <a:rPr lang="en-GB" sz="1200" dirty="0">
                          <a:effectLst/>
                        </a:rPr>
                        <a:t>B</a:t>
                      </a:r>
                      <a:endParaRPr lang="en-AU" sz="12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36000" marR="36000" marT="36000" marB="36000" anchor="ctr"/>
                </a:tc>
                <a:tc>
                  <a:txBody>
                    <a:bodyPr/>
                    <a:lstStyle/>
                    <a:p>
                      <a:pPr hangingPunct="0">
                        <a:lnSpc>
                          <a:spcPts val="1000"/>
                        </a:lnSpc>
                        <a:spcBef>
                          <a:spcPts val="300"/>
                        </a:spcBef>
                        <a:spcAft>
                          <a:spcPts val="0"/>
                        </a:spcAft>
                      </a:pPr>
                      <a:r>
                        <a:rPr lang="en-GB" sz="1200" dirty="0">
                          <a:effectLst/>
                        </a:rPr>
                        <a:t>Multifunctionality</a:t>
                      </a:r>
                      <a:endParaRPr lang="en-AU" sz="12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36000" marR="36000" marT="36000" marB="36000" anchor="ctr"/>
                </a:tc>
                <a:tc>
                  <a:txBody>
                    <a:bodyPr/>
                    <a:lstStyle/>
                    <a:p>
                      <a:pPr marL="46990" hangingPunct="0">
                        <a:lnSpc>
                          <a:spcPts val="1000"/>
                        </a:lnSpc>
                        <a:spcBef>
                          <a:spcPts val="300"/>
                        </a:spcBef>
                        <a:spcAft>
                          <a:spcPts val="0"/>
                        </a:spcAft>
                      </a:pPr>
                      <a:r>
                        <a:rPr lang="en-GB" sz="1200" dirty="0">
                          <a:effectLst/>
                        </a:rPr>
                        <a:t>program</a:t>
                      </a:r>
                      <a:endParaRPr lang="en-AU" sz="12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36000" marR="36000" marT="36000" marB="36000" anchor="ctr"/>
                </a:tc>
                <a:tc>
                  <a:txBody>
                    <a:bodyPr/>
                    <a:lstStyle/>
                    <a:p>
                      <a:pPr hangingPunct="0">
                        <a:lnSpc>
                          <a:spcPts val="1000"/>
                        </a:lnSpc>
                        <a:spcBef>
                          <a:spcPts val="300"/>
                        </a:spcBef>
                        <a:spcAft>
                          <a:spcPts val="0"/>
                        </a:spcAft>
                      </a:pPr>
                      <a:r>
                        <a:rPr lang="en-GB" sz="1200" dirty="0">
                          <a:effectLst/>
                        </a:rPr>
                        <a:t>functional/technical</a:t>
                      </a:r>
                      <a:endParaRPr lang="en-AU" sz="12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36000" marR="36000" marT="36000" marB="36000" anchor="ctr"/>
                </a:tc>
                <a:tc>
                  <a:txBody>
                    <a:bodyPr/>
                    <a:lstStyle/>
                    <a:p>
                      <a:pPr hangingPunct="0">
                        <a:lnSpc>
                          <a:spcPts val="1000"/>
                        </a:lnSpc>
                        <a:spcBef>
                          <a:spcPts val="300"/>
                        </a:spcBef>
                        <a:spcAft>
                          <a:spcPts val="0"/>
                        </a:spcAft>
                      </a:pPr>
                      <a:r>
                        <a:rPr lang="en-GB" sz="1200" dirty="0">
                          <a:effectLst/>
                        </a:rPr>
                        <a:t>Uses / users / integration / coexistence </a:t>
                      </a:r>
                      <a:endParaRPr lang="en-AU" sz="12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36000" marR="36000" marT="36000" marB="36000" anchor="ctr"/>
                </a:tc>
                <a:extLst>
                  <a:ext uri="{0D108BD9-81ED-4DB2-BD59-A6C34878D82A}">
                    <a16:rowId xmlns:a16="http://schemas.microsoft.com/office/drawing/2014/main" val="3973484262"/>
                  </a:ext>
                </a:extLst>
              </a:tr>
              <a:tr h="610566">
                <a:tc>
                  <a:txBody>
                    <a:bodyPr/>
                    <a:lstStyle/>
                    <a:p>
                      <a:pPr algn="ctr" hangingPunct="0">
                        <a:lnSpc>
                          <a:spcPts val="1000"/>
                        </a:lnSpc>
                        <a:spcBef>
                          <a:spcPts val="300"/>
                        </a:spcBef>
                        <a:spcAft>
                          <a:spcPts val="0"/>
                        </a:spcAft>
                      </a:pPr>
                      <a:r>
                        <a:rPr lang="en-GB" sz="1200" dirty="0">
                          <a:effectLst/>
                        </a:rPr>
                        <a:t>C</a:t>
                      </a:r>
                      <a:endParaRPr lang="en-AU" sz="12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36000" marR="36000" marT="36000" marB="36000" anchor="ctr"/>
                </a:tc>
                <a:tc>
                  <a:txBody>
                    <a:bodyPr/>
                    <a:lstStyle/>
                    <a:p>
                      <a:pPr hangingPunct="0">
                        <a:lnSpc>
                          <a:spcPts val="1000"/>
                        </a:lnSpc>
                        <a:spcBef>
                          <a:spcPts val="300"/>
                        </a:spcBef>
                        <a:spcAft>
                          <a:spcPts val="0"/>
                        </a:spcAft>
                      </a:pPr>
                      <a:r>
                        <a:rPr lang="en-GB" sz="1200" dirty="0">
                          <a:effectLst/>
                        </a:rPr>
                        <a:t>Incremental change </a:t>
                      </a:r>
                      <a:endParaRPr lang="en-AU" sz="12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36000" marR="36000" marT="36000" marB="36000" anchor="ctr"/>
                </a:tc>
                <a:tc>
                  <a:txBody>
                    <a:bodyPr/>
                    <a:lstStyle/>
                    <a:p>
                      <a:pPr marL="46990" hangingPunct="0">
                        <a:lnSpc>
                          <a:spcPts val="1000"/>
                        </a:lnSpc>
                        <a:spcBef>
                          <a:spcPts val="300"/>
                        </a:spcBef>
                        <a:spcAft>
                          <a:spcPts val="0"/>
                        </a:spcAft>
                      </a:pPr>
                      <a:r>
                        <a:rPr lang="en-GB" sz="1200" dirty="0">
                          <a:effectLst/>
                        </a:rPr>
                        <a:t>method </a:t>
                      </a:r>
                      <a:endParaRPr lang="en-AU" sz="12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36000" marR="36000" marT="36000" marB="36000" anchor="ctr"/>
                </a:tc>
                <a:tc>
                  <a:txBody>
                    <a:bodyPr/>
                    <a:lstStyle/>
                    <a:p>
                      <a:pPr hangingPunct="0">
                        <a:lnSpc>
                          <a:spcPts val="1000"/>
                        </a:lnSpc>
                        <a:spcBef>
                          <a:spcPts val="300"/>
                        </a:spcBef>
                        <a:spcAft>
                          <a:spcPts val="0"/>
                        </a:spcAft>
                      </a:pPr>
                      <a:r>
                        <a:rPr lang="en-GB" sz="1200" dirty="0">
                          <a:effectLst/>
                        </a:rPr>
                        <a:t>temporal/economic</a:t>
                      </a:r>
                      <a:endParaRPr lang="en-AU" sz="12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36000" marR="36000" marT="36000" marB="36000" anchor="ctr"/>
                </a:tc>
                <a:tc>
                  <a:txBody>
                    <a:bodyPr/>
                    <a:lstStyle/>
                    <a:p>
                      <a:pPr hangingPunct="0">
                        <a:lnSpc>
                          <a:spcPts val="1000"/>
                        </a:lnSpc>
                        <a:spcBef>
                          <a:spcPts val="300"/>
                        </a:spcBef>
                        <a:spcAft>
                          <a:spcPts val="0"/>
                        </a:spcAft>
                      </a:pPr>
                      <a:r>
                        <a:rPr lang="en-AU" sz="1200" dirty="0">
                          <a:effectLst/>
                        </a:rPr>
                        <a:t>Maintenance / re-use / progressive implementation / process vs. output </a:t>
                      </a:r>
                      <a:r>
                        <a:rPr lang="en-GB" sz="1200" dirty="0">
                          <a:effectLst/>
                        </a:rPr>
                        <a:t>/ iterative learning / adaptive cycles</a:t>
                      </a:r>
                      <a:endParaRPr lang="en-AU" sz="12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36000" marR="36000" marT="36000" marB="36000" anchor="ctr"/>
                </a:tc>
                <a:extLst>
                  <a:ext uri="{0D108BD9-81ED-4DB2-BD59-A6C34878D82A}">
                    <a16:rowId xmlns:a16="http://schemas.microsoft.com/office/drawing/2014/main" val="753811841"/>
                  </a:ext>
                </a:extLst>
              </a:tr>
              <a:tr h="409026">
                <a:tc>
                  <a:txBody>
                    <a:bodyPr/>
                    <a:lstStyle/>
                    <a:p>
                      <a:pPr algn="ctr" hangingPunct="0">
                        <a:lnSpc>
                          <a:spcPts val="1000"/>
                        </a:lnSpc>
                        <a:spcBef>
                          <a:spcPts val="300"/>
                        </a:spcBef>
                        <a:spcAft>
                          <a:spcPts val="0"/>
                        </a:spcAft>
                      </a:pPr>
                      <a:r>
                        <a:rPr lang="en-GB" sz="1200" dirty="0">
                          <a:effectLst/>
                        </a:rPr>
                        <a:t>D</a:t>
                      </a:r>
                      <a:endParaRPr lang="en-AU" sz="12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36000" marR="36000" marT="36000" marB="36000" anchor="ctr"/>
                </a:tc>
                <a:tc>
                  <a:txBody>
                    <a:bodyPr/>
                    <a:lstStyle/>
                    <a:p>
                      <a:pPr hangingPunct="0">
                        <a:lnSpc>
                          <a:spcPts val="1000"/>
                        </a:lnSpc>
                        <a:spcBef>
                          <a:spcPts val="300"/>
                        </a:spcBef>
                        <a:spcAft>
                          <a:spcPts val="0"/>
                        </a:spcAft>
                      </a:pPr>
                      <a:r>
                        <a:rPr lang="en-GB" sz="1200" dirty="0">
                          <a:effectLst/>
                        </a:rPr>
                        <a:t>Resilience</a:t>
                      </a:r>
                      <a:endParaRPr lang="en-AU" sz="12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36000" marR="36000" marT="36000" marB="36000" anchor="ctr"/>
                </a:tc>
                <a:tc>
                  <a:txBody>
                    <a:bodyPr/>
                    <a:lstStyle/>
                    <a:p>
                      <a:pPr marL="46990" hangingPunct="0">
                        <a:lnSpc>
                          <a:spcPts val="1000"/>
                        </a:lnSpc>
                        <a:spcBef>
                          <a:spcPts val="300"/>
                        </a:spcBef>
                        <a:spcAft>
                          <a:spcPts val="0"/>
                        </a:spcAft>
                      </a:pPr>
                      <a:r>
                        <a:rPr lang="en-GB" sz="1200" dirty="0">
                          <a:effectLst/>
                        </a:rPr>
                        <a:t>performance</a:t>
                      </a:r>
                      <a:endParaRPr lang="en-AU" sz="12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36000" marR="36000" marT="36000" marB="36000" anchor="ctr"/>
                </a:tc>
                <a:tc>
                  <a:txBody>
                    <a:bodyPr/>
                    <a:lstStyle/>
                    <a:p>
                      <a:pPr hangingPunct="0">
                        <a:lnSpc>
                          <a:spcPts val="1000"/>
                        </a:lnSpc>
                        <a:spcBef>
                          <a:spcPts val="300"/>
                        </a:spcBef>
                        <a:spcAft>
                          <a:spcPts val="0"/>
                        </a:spcAft>
                      </a:pPr>
                      <a:r>
                        <a:rPr lang="en-GB" sz="1200" dirty="0">
                          <a:effectLst/>
                        </a:rPr>
                        <a:t>environmental</a:t>
                      </a:r>
                      <a:endParaRPr lang="en-AU" sz="12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36000" marR="36000" marT="36000" marB="36000" anchor="ctr"/>
                </a:tc>
                <a:tc>
                  <a:txBody>
                    <a:bodyPr/>
                    <a:lstStyle/>
                    <a:p>
                      <a:pPr hangingPunct="0">
                        <a:lnSpc>
                          <a:spcPts val="1000"/>
                        </a:lnSpc>
                        <a:spcBef>
                          <a:spcPts val="300"/>
                        </a:spcBef>
                        <a:spcAft>
                          <a:spcPts val="0"/>
                        </a:spcAft>
                      </a:pPr>
                      <a:r>
                        <a:rPr lang="en-GB" sz="1200" dirty="0">
                          <a:effectLst/>
                        </a:rPr>
                        <a:t>Nature-based / biodiversity / biophilic / regenerative approaches </a:t>
                      </a:r>
                      <a:endParaRPr lang="en-AU" sz="12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36000" marR="36000" marT="36000" marB="36000" anchor="ctr"/>
                </a:tc>
                <a:extLst>
                  <a:ext uri="{0D108BD9-81ED-4DB2-BD59-A6C34878D82A}">
                    <a16:rowId xmlns:a16="http://schemas.microsoft.com/office/drawing/2014/main" val="4141304721"/>
                  </a:ext>
                </a:extLst>
              </a:tr>
            </a:tbl>
          </a:graphicData>
        </a:graphic>
      </p:graphicFrame>
      <p:sp>
        <p:nvSpPr>
          <p:cNvPr id="5" name="Rectangle 4">
            <a:extLst>
              <a:ext uri="{FF2B5EF4-FFF2-40B4-BE49-F238E27FC236}">
                <a16:creationId xmlns:a16="http://schemas.microsoft.com/office/drawing/2014/main" id="{FD14DA5F-7D39-4F4D-BA75-B52AB3613C72}"/>
              </a:ext>
            </a:extLst>
          </p:cNvPr>
          <p:cNvSpPr/>
          <p:nvPr/>
        </p:nvSpPr>
        <p:spPr>
          <a:xfrm>
            <a:off x="838200" y="6187781"/>
            <a:ext cx="10322379" cy="461665"/>
          </a:xfrm>
          <a:prstGeom prst="rect">
            <a:avLst/>
          </a:prstGeom>
        </p:spPr>
        <p:txBody>
          <a:bodyPr wrap="square">
            <a:spAutoFit/>
          </a:bodyPr>
          <a:lstStyle/>
          <a:p>
            <a:r>
              <a:rPr lang="en-AU" sz="1200" dirty="0">
                <a:latin typeface="Lato" panose="020B0604020202020204" charset="0"/>
                <a:ea typeface="Times New Roman" panose="02020603050405020304" pitchFamily="18" charset="0"/>
                <a:cs typeface="Times New Roman" panose="02020603050405020304" pitchFamily="18" charset="0"/>
              </a:rPr>
              <a:t>Source: Palazzo E. (2019), Design for change: an adaptive approach to urban places in transformation, </a:t>
            </a:r>
            <a:r>
              <a:rPr lang="en-AU" sz="1200" u="sng" dirty="0">
                <a:latin typeface="Lato" panose="020B0604020202020204" charset="0"/>
                <a:ea typeface="Calibri" panose="020F0502020204030204" pitchFamily="34" charset="0"/>
                <a:cs typeface="Times New Roman" panose="02020603050405020304" pitchFamily="18" charset="0"/>
              </a:rPr>
              <a:t>Placemaking fundamentals for the built environment, </a:t>
            </a:r>
            <a:r>
              <a:rPr lang="en-AU" sz="1200" dirty="0">
                <a:latin typeface="Lato" panose="020B0604020202020204" charset="0"/>
                <a:ea typeface="Times New Roman" panose="02020603050405020304" pitchFamily="18" charset="0"/>
                <a:cs typeface="Times New Roman" panose="02020603050405020304" pitchFamily="18" charset="0"/>
              </a:rPr>
              <a:t>Hes D. and C. Hernandez editors, Palgrave/MacMillan</a:t>
            </a:r>
            <a:endParaRPr lang="en-AU" sz="1200" dirty="0"/>
          </a:p>
        </p:txBody>
      </p:sp>
    </p:spTree>
    <p:extLst>
      <p:ext uri="{BB962C8B-B14F-4D97-AF65-F5344CB8AC3E}">
        <p14:creationId xmlns:p14="http://schemas.microsoft.com/office/powerpoint/2010/main" val="3625844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15660-0ACE-49F9-85DC-09EBBC633A9A}"/>
              </a:ext>
            </a:extLst>
          </p:cNvPr>
          <p:cNvSpPr>
            <a:spLocks noGrp="1"/>
          </p:cNvSpPr>
          <p:nvPr>
            <p:ph type="title"/>
          </p:nvPr>
        </p:nvSpPr>
        <p:spPr/>
        <p:txBody>
          <a:bodyPr/>
          <a:lstStyle/>
          <a:p>
            <a:r>
              <a:rPr lang="en-AU" dirty="0"/>
              <a:t>Approach A - Transdisciplinarity</a:t>
            </a:r>
            <a:br>
              <a:rPr lang="en-AU" dirty="0"/>
            </a:br>
            <a:endParaRPr lang="en-AU" dirty="0"/>
          </a:p>
        </p:txBody>
      </p:sp>
      <p:sp>
        <p:nvSpPr>
          <p:cNvPr id="3" name="Text Placeholder 2">
            <a:extLst>
              <a:ext uri="{FF2B5EF4-FFF2-40B4-BE49-F238E27FC236}">
                <a16:creationId xmlns:a16="http://schemas.microsoft.com/office/drawing/2014/main" id="{797E94A2-6039-4F5A-B6B4-18B8939C4846}"/>
              </a:ext>
            </a:extLst>
          </p:cNvPr>
          <p:cNvSpPr>
            <a:spLocks noGrp="1"/>
          </p:cNvSpPr>
          <p:nvPr>
            <p:ph type="body" idx="1"/>
          </p:nvPr>
        </p:nvSpPr>
        <p:spPr>
          <a:xfrm>
            <a:off x="838200" y="1371600"/>
            <a:ext cx="10515600" cy="4805225"/>
          </a:xfrm>
        </p:spPr>
        <p:txBody>
          <a:bodyPr/>
          <a:lstStyle/>
          <a:p>
            <a:pPr marL="50800" indent="0">
              <a:buNone/>
            </a:pPr>
            <a:r>
              <a:rPr lang="en-AU" sz="2000" dirty="0"/>
              <a:t>The conceptualisation of cities as the result of a combination of countless human decisions over time suggests that the equitable management of public space requires a plurality of perspectives, not just specialists ones, and must include the local inhabitants.</a:t>
            </a:r>
          </a:p>
          <a:p>
            <a:pPr marL="50800" indent="0">
              <a:buNone/>
            </a:pPr>
            <a:endParaRPr lang="en-AU" sz="2000" dirty="0"/>
          </a:p>
          <a:p>
            <a:pPr marL="50800" indent="0">
              <a:buNone/>
            </a:pPr>
            <a:r>
              <a:rPr lang="en-AU" sz="2000" dirty="0"/>
              <a:t>Key themes:</a:t>
            </a:r>
          </a:p>
          <a:p>
            <a:pPr marL="50800" indent="0">
              <a:buNone/>
            </a:pPr>
            <a:r>
              <a:rPr lang="en-AU" sz="2000" dirty="0"/>
              <a:t>•	Co-management and adaptive co-management</a:t>
            </a:r>
          </a:p>
          <a:p>
            <a:pPr marL="50800" indent="0">
              <a:buNone/>
            </a:pPr>
            <a:r>
              <a:rPr lang="en-AU" sz="2000" dirty="0"/>
              <a:t>•	Co-design and co-creation</a:t>
            </a:r>
          </a:p>
          <a:p>
            <a:pPr marL="50800" indent="0">
              <a:buNone/>
            </a:pPr>
            <a:r>
              <a:rPr lang="en-AU" sz="2000" dirty="0"/>
              <a:t>•	Open knowledge system, local knowledge</a:t>
            </a:r>
          </a:p>
          <a:p>
            <a:pPr marL="50800" indent="0">
              <a:buNone/>
            </a:pPr>
            <a:r>
              <a:rPr lang="en-AU" sz="2000" dirty="0"/>
              <a:t>•	Collaborative tools</a:t>
            </a:r>
          </a:p>
          <a:p>
            <a:pPr marL="50800" indent="0">
              <a:buNone/>
            </a:pPr>
            <a:r>
              <a:rPr lang="en-AU" sz="2000" dirty="0"/>
              <a:t>•	Empathy / Flexibility / Inclusiveness</a:t>
            </a:r>
          </a:p>
          <a:p>
            <a:pPr marL="50800" indent="0">
              <a:buNone/>
            </a:pPr>
            <a:r>
              <a:rPr lang="en-AU" sz="2000" dirty="0"/>
              <a:t>•	Acceptance of others’ point of view </a:t>
            </a:r>
          </a:p>
          <a:p>
            <a:pPr marL="50800" indent="0">
              <a:buNone/>
            </a:pPr>
            <a:r>
              <a:rPr lang="en-AU" sz="2000" dirty="0"/>
              <a:t>•	Facilitating capacity to ease conflicts</a:t>
            </a:r>
          </a:p>
          <a:p>
            <a:pPr marL="50800" indent="0">
              <a:buNone/>
            </a:pPr>
            <a:endParaRPr lang="en-AU" dirty="0"/>
          </a:p>
        </p:txBody>
      </p:sp>
    </p:spTree>
    <p:extLst>
      <p:ext uri="{BB962C8B-B14F-4D97-AF65-F5344CB8AC3E}">
        <p14:creationId xmlns:p14="http://schemas.microsoft.com/office/powerpoint/2010/main" val="206058420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1998</TotalTime>
  <Words>1698</Words>
  <Application>Microsoft Office PowerPoint</Application>
  <PresentationFormat>Widescreen</PresentationFormat>
  <Paragraphs>253</Paragraphs>
  <Slides>25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Lato</vt:lpstr>
      <vt:lpstr>Calibri</vt:lpstr>
      <vt:lpstr>Helvetica Neue</vt:lpstr>
      <vt:lpstr>Times</vt:lpstr>
      <vt:lpstr>Office Theme</vt:lpstr>
      <vt:lpstr>Disclaimer:   The following slides were intentionally left text based to allow you to personalise and contextualise with your own images. </vt:lpstr>
      <vt:lpstr>Design for Adaptability</vt:lpstr>
      <vt:lpstr>Context:  Why do we need adaptable design?</vt:lpstr>
      <vt:lpstr>Learning outcomes</vt:lpstr>
      <vt:lpstr>Outline </vt:lpstr>
      <vt:lpstr>Our changing socio-ecological systems</vt:lpstr>
      <vt:lpstr>Why we need an adaptive design approach?</vt:lpstr>
      <vt:lpstr>The four dimensions of adaptability</vt:lpstr>
      <vt:lpstr>Approach A - Transdisciplinarity </vt:lpstr>
      <vt:lpstr>Approach B - Multifunctionality </vt:lpstr>
      <vt:lpstr>Approach C - Incremental transformation </vt:lpstr>
      <vt:lpstr>Approach D - Resilience </vt:lpstr>
      <vt:lpstr>Case studies</vt:lpstr>
      <vt:lpstr>Structuring a persuasive proposal</vt:lpstr>
      <vt:lpstr>A successful design proposal presentation needs to</vt:lpstr>
      <vt:lpstr>Adaptive Knowledge Cycle</vt:lpstr>
      <vt:lpstr>The roleplay on adaptive design</vt:lpstr>
      <vt:lpstr>What you should have done from home</vt:lpstr>
      <vt:lpstr>Getting to know your persona (stakeholder roles) </vt:lpstr>
      <vt:lpstr>Role play – 60 mins </vt:lpstr>
      <vt:lpstr>Capturing feedback. </vt:lpstr>
      <vt:lpstr>Adaptive knowledge cycle (40 min)</vt:lpstr>
      <vt:lpstr>Voting (20 mins)  </vt:lpstr>
      <vt:lpstr>Negotiation (40 minutes)</vt:lpstr>
      <vt:lpstr>Negotiation (40 minutes)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9 Governance, Power and Empowerment</dc:title>
  <dc:creator>Elisa Palazzo</dc:creator>
  <cp:lastModifiedBy>Dominique Hes</cp:lastModifiedBy>
  <cp:revision>15</cp:revision>
  <cp:lastPrinted>2019-04-02T04:09:31Z</cp:lastPrinted>
  <dcterms:modified xsi:type="dcterms:W3CDTF">2019-11-04T03:18:51Z</dcterms:modified>
</cp:coreProperties>
</file>