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3"/>
  </p:notesMasterIdLst>
  <p:sldIdLst>
    <p:sldId id="357" r:id="rId2"/>
    <p:sldId id="438" r:id="rId3"/>
    <p:sldId id="2760" r:id="rId4"/>
    <p:sldId id="362" r:id="rId5"/>
    <p:sldId id="2759" r:id="rId6"/>
    <p:sldId id="2761" r:id="rId7"/>
    <p:sldId id="425" r:id="rId8"/>
    <p:sldId id="2762" r:id="rId9"/>
    <p:sldId id="422" r:id="rId10"/>
    <p:sldId id="423" r:id="rId11"/>
    <p:sldId id="424" r:id="rId12"/>
    <p:sldId id="401" r:id="rId13"/>
    <p:sldId id="404" r:id="rId14"/>
    <p:sldId id="403" r:id="rId15"/>
    <p:sldId id="407" r:id="rId16"/>
    <p:sldId id="405" r:id="rId17"/>
    <p:sldId id="413" r:id="rId18"/>
    <p:sldId id="414" r:id="rId19"/>
    <p:sldId id="256" r:id="rId20"/>
    <p:sldId id="426" r:id="rId21"/>
    <p:sldId id="427" r:id="rId22"/>
    <p:sldId id="428" r:id="rId23"/>
    <p:sldId id="429" r:id="rId24"/>
    <p:sldId id="430" r:id="rId25"/>
    <p:sldId id="431" r:id="rId26"/>
    <p:sldId id="432" r:id="rId27"/>
    <p:sldId id="433" r:id="rId28"/>
    <p:sldId id="434" r:id="rId29"/>
    <p:sldId id="2763" r:id="rId30"/>
    <p:sldId id="409" r:id="rId31"/>
    <p:sldId id="415" r:id="rId32"/>
    <p:sldId id="410" r:id="rId33"/>
    <p:sldId id="418" r:id="rId34"/>
    <p:sldId id="416" r:id="rId35"/>
    <p:sldId id="417" r:id="rId36"/>
    <p:sldId id="419" r:id="rId37"/>
    <p:sldId id="420" r:id="rId38"/>
    <p:sldId id="412" r:id="rId39"/>
    <p:sldId id="411" r:id="rId40"/>
    <p:sldId id="2764" r:id="rId41"/>
    <p:sldId id="367" r:id="rId42"/>
    <p:sldId id="421" r:id="rId43"/>
    <p:sldId id="2765" r:id="rId44"/>
    <p:sldId id="371" r:id="rId45"/>
    <p:sldId id="398" r:id="rId46"/>
    <p:sldId id="373" r:id="rId47"/>
    <p:sldId id="374" r:id="rId48"/>
    <p:sldId id="375" r:id="rId49"/>
    <p:sldId id="376" r:id="rId50"/>
    <p:sldId id="383" r:id="rId51"/>
    <p:sldId id="377" r:id="rId52"/>
    <p:sldId id="378" r:id="rId53"/>
    <p:sldId id="379" r:id="rId54"/>
    <p:sldId id="380" r:id="rId55"/>
    <p:sldId id="381" r:id="rId56"/>
    <p:sldId id="382" r:id="rId57"/>
    <p:sldId id="384" r:id="rId58"/>
    <p:sldId id="385" r:id="rId59"/>
    <p:sldId id="386" r:id="rId60"/>
    <p:sldId id="387" r:id="rId61"/>
    <p:sldId id="388" r:id="rId62"/>
    <p:sldId id="389" r:id="rId63"/>
    <p:sldId id="390" r:id="rId64"/>
    <p:sldId id="391" r:id="rId65"/>
    <p:sldId id="392" r:id="rId66"/>
    <p:sldId id="393" r:id="rId67"/>
    <p:sldId id="394" r:id="rId68"/>
    <p:sldId id="395" r:id="rId69"/>
    <p:sldId id="396" r:id="rId70"/>
    <p:sldId id="397" r:id="rId71"/>
    <p:sldId id="399" r:id="rId72"/>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FFF4C2"/>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18" autoAdjust="0"/>
  </p:normalViewPr>
  <p:slideViewPr>
    <p:cSldViewPr snapToGrid="0">
      <p:cViewPr varScale="1">
        <p:scale>
          <a:sx n="85" d="100"/>
          <a:sy n="85" d="100"/>
        </p:scale>
        <p:origin x="1590" y="9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3BA4A-0AF6-4636-9714-8ADF974B3A7A}" type="doc">
      <dgm:prSet loTypeId="urn:microsoft.com/office/officeart/2005/8/layout/cycle4" loCatId="cycle" qsTypeId="urn:microsoft.com/office/officeart/2005/8/quickstyle/simple1" qsCatId="simple" csTypeId="urn:microsoft.com/office/officeart/2005/8/colors/colorful5" csCatId="colorful" phldr="1"/>
      <dgm:spPr/>
      <dgm:t>
        <a:bodyPr/>
        <a:lstStyle/>
        <a:p>
          <a:endParaRPr lang="en-AU"/>
        </a:p>
      </dgm:t>
    </dgm:pt>
    <dgm:pt modelId="{501C7854-907C-4549-B24D-AC76BF93DB5C}">
      <dgm:prSet phldrT="[Text]"/>
      <dgm:spPr/>
      <dgm:t>
        <a:bodyPr/>
        <a:lstStyle/>
        <a:p>
          <a:r>
            <a:rPr lang="en-AU" dirty="0"/>
            <a:t>Storytelling</a:t>
          </a:r>
        </a:p>
      </dgm:t>
    </dgm:pt>
    <dgm:pt modelId="{68895971-77E4-4CFF-9A15-F2B362DC15C1}" type="parTrans" cxnId="{54DC3C42-8557-42C5-B661-8E59FDE47B94}">
      <dgm:prSet/>
      <dgm:spPr/>
      <dgm:t>
        <a:bodyPr/>
        <a:lstStyle/>
        <a:p>
          <a:endParaRPr lang="en-AU"/>
        </a:p>
      </dgm:t>
    </dgm:pt>
    <dgm:pt modelId="{2F48B2A9-3752-4994-9E36-4F981BB57386}" type="sibTrans" cxnId="{54DC3C42-8557-42C5-B661-8E59FDE47B94}">
      <dgm:prSet/>
      <dgm:spPr/>
      <dgm:t>
        <a:bodyPr/>
        <a:lstStyle/>
        <a:p>
          <a:endParaRPr lang="en-AU"/>
        </a:p>
      </dgm:t>
    </dgm:pt>
    <dgm:pt modelId="{167F9663-F6FF-418F-8635-2C6145958B4D}">
      <dgm:prSet phldrT="[Text]"/>
      <dgm:spPr/>
      <dgm:t>
        <a:bodyPr/>
        <a:lstStyle/>
        <a:p>
          <a:r>
            <a:rPr lang="en-US" dirty="0"/>
            <a:t>electronic multimedia technologies physically installed or projected </a:t>
          </a:r>
          <a:r>
            <a:rPr lang="en-AU" dirty="0"/>
            <a:t>in public locations</a:t>
          </a:r>
        </a:p>
      </dgm:t>
    </dgm:pt>
    <dgm:pt modelId="{6C4C0737-6750-40E2-A6CD-914CD1B7F67B}" type="parTrans" cxnId="{799FE777-C0EA-4B7B-97DB-AFDF000F3BA1}">
      <dgm:prSet/>
      <dgm:spPr/>
      <dgm:t>
        <a:bodyPr/>
        <a:lstStyle/>
        <a:p>
          <a:endParaRPr lang="en-AU"/>
        </a:p>
      </dgm:t>
    </dgm:pt>
    <dgm:pt modelId="{FB693F26-3547-4CF8-9EDE-FB09DE1AFE02}" type="sibTrans" cxnId="{799FE777-C0EA-4B7B-97DB-AFDF000F3BA1}">
      <dgm:prSet/>
      <dgm:spPr/>
      <dgm:t>
        <a:bodyPr/>
        <a:lstStyle/>
        <a:p>
          <a:endParaRPr lang="en-AU"/>
        </a:p>
      </dgm:t>
    </dgm:pt>
    <dgm:pt modelId="{6CD850F2-14C2-4CB5-BB5A-DFFD0DAF0679}">
      <dgm:prSet phldrT="[Text]"/>
      <dgm:spPr/>
      <dgm:t>
        <a:bodyPr/>
        <a:lstStyle/>
        <a:p>
          <a:r>
            <a:rPr lang="en-AU" dirty="0"/>
            <a:t>Research information </a:t>
          </a:r>
        </a:p>
      </dgm:t>
    </dgm:pt>
    <dgm:pt modelId="{6613C068-E0FB-4C8B-91C8-11B9AD09276F}" type="parTrans" cxnId="{8684F7FA-052F-4F0F-ACD5-D615BCFDE1D3}">
      <dgm:prSet/>
      <dgm:spPr/>
      <dgm:t>
        <a:bodyPr/>
        <a:lstStyle/>
        <a:p>
          <a:endParaRPr lang="en-AU"/>
        </a:p>
      </dgm:t>
    </dgm:pt>
    <dgm:pt modelId="{50660ED3-F73F-4B87-B32B-2C1FB090E5A6}" type="sibTrans" cxnId="{8684F7FA-052F-4F0F-ACD5-D615BCFDE1D3}">
      <dgm:prSet/>
      <dgm:spPr/>
      <dgm:t>
        <a:bodyPr/>
        <a:lstStyle/>
        <a:p>
          <a:endParaRPr lang="en-AU"/>
        </a:p>
      </dgm:t>
    </dgm:pt>
    <dgm:pt modelId="{B311D214-F23E-4040-8224-86DA9AF4566A}">
      <dgm:prSet phldrT="[Text]"/>
      <dgm:spPr/>
      <dgm:t>
        <a:bodyPr/>
        <a:lstStyle/>
        <a:p>
          <a:r>
            <a:rPr lang="en-AU" dirty="0"/>
            <a:t>Big research databases</a:t>
          </a:r>
        </a:p>
      </dgm:t>
    </dgm:pt>
    <dgm:pt modelId="{DB33EA3D-45A7-4C36-BAA8-7FF8FE027D9D}" type="parTrans" cxnId="{B6FA1ED2-CD77-4135-B2CC-45DA907D040F}">
      <dgm:prSet/>
      <dgm:spPr/>
      <dgm:t>
        <a:bodyPr/>
        <a:lstStyle/>
        <a:p>
          <a:endParaRPr lang="en-AU"/>
        </a:p>
      </dgm:t>
    </dgm:pt>
    <dgm:pt modelId="{762EFC55-C756-42CF-B15B-7CEF07B9A20C}" type="sibTrans" cxnId="{B6FA1ED2-CD77-4135-B2CC-45DA907D040F}">
      <dgm:prSet/>
      <dgm:spPr/>
      <dgm:t>
        <a:bodyPr/>
        <a:lstStyle/>
        <a:p>
          <a:endParaRPr lang="en-AU"/>
        </a:p>
      </dgm:t>
    </dgm:pt>
    <dgm:pt modelId="{BB609057-D73A-4A22-8BE5-DBC82D75E9CE}">
      <dgm:prSet phldrT="[Text]"/>
      <dgm:spPr/>
      <dgm:t>
        <a:bodyPr/>
        <a:lstStyle/>
        <a:p>
          <a:r>
            <a:rPr lang="en-AU" dirty="0"/>
            <a:t>Enhancing Participatory Approach  </a:t>
          </a:r>
        </a:p>
      </dgm:t>
    </dgm:pt>
    <dgm:pt modelId="{17293F47-EC15-4B3C-95E2-9F44A4AFACF4}" type="parTrans" cxnId="{E6F58F5D-49E0-43BF-9680-B2B275194CDE}">
      <dgm:prSet/>
      <dgm:spPr/>
      <dgm:t>
        <a:bodyPr/>
        <a:lstStyle/>
        <a:p>
          <a:endParaRPr lang="en-AU"/>
        </a:p>
      </dgm:t>
    </dgm:pt>
    <dgm:pt modelId="{EF3967C2-1AE3-4AB2-827F-A7BBE1DE0EEE}" type="sibTrans" cxnId="{E6F58F5D-49E0-43BF-9680-B2B275194CDE}">
      <dgm:prSet/>
      <dgm:spPr/>
      <dgm:t>
        <a:bodyPr/>
        <a:lstStyle/>
        <a:p>
          <a:endParaRPr lang="en-AU"/>
        </a:p>
      </dgm:t>
    </dgm:pt>
    <dgm:pt modelId="{0DD6D245-3BF1-497E-8754-E88BFB0B22B5}">
      <dgm:prSet phldrT="[Text]"/>
      <dgm:spPr/>
      <dgm:t>
        <a:bodyPr/>
        <a:lstStyle/>
        <a:p>
          <a:r>
            <a:rPr lang="en-AU" dirty="0"/>
            <a:t>Online tools and strategies for organisation, communication with stakeholders, crowdsourcing, etc. </a:t>
          </a:r>
        </a:p>
      </dgm:t>
    </dgm:pt>
    <dgm:pt modelId="{9213F3B7-9B84-4578-A1D3-4D4951A46D47}" type="parTrans" cxnId="{BFA7E7A7-CD94-424B-8DAF-DCC038F48AF0}">
      <dgm:prSet/>
      <dgm:spPr/>
      <dgm:t>
        <a:bodyPr/>
        <a:lstStyle/>
        <a:p>
          <a:endParaRPr lang="en-AU"/>
        </a:p>
      </dgm:t>
    </dgm:pt>
    <dgm:pt modelId="{D0334231-12E8-4547-BFBE-77661DC0CDBF}" type="sibTrans" cxnId="{BFA7E7A7-CD94-424B-8DAF-DCC038F48AF0}">
      <dgm:prSet/>
      <dgm:spPr/>
      <dgm:t>
        <a:bodyPr/>
        <a:lstStyle/>
        <a:p>
          <a:endParaRPr lang="en-AU"/>
        </a:p>
      </dgm:t>
    </dgm:pt>
    <dgm:pt modelId="{BF256E59-6DD9-4947-BD2B-9D246FEC1007}">
      <dgm:prSet phldrT="[Text]"/>
      <dgm:spPr/>
      <dgm:t>
        <a:bodyPr/>
        <a:lstStyle/>
        <a:p>
          <a:r>
            <a:rPr lang="en-AU" dirty="0"/>
            <a:t>Information collected by 3</a:t>
          </a:r>
          <a:r>
            <a:rPr lang="en-AU" baseline="30000" dirty="0"/>
            <a:t>rd</a:t>
          </a:r>
          <a:r>
            <a:rPr lang="en-AU" dirty="0"/>
            <a:t> parties and available online</a:t>
          </a:r>
        </a:p>
      </dgm:t>
    </dgm:pt>
    <dgm:pt modelId="{D8EBA8F1-B830-4DF3-BDE1-5899EECAB49F}" type="parTrans" cxnId="{75703A4B-238F-4E59-8EC7-D5D0B57482BD}">
      <dgm:prSet/>
      <dgm:spPr/>
      <dgm:t>
        <a:bodyPr/>
        <a:lstStyle/>
        <a:p>
          <a:endParaRPr lang="en-AU"/>
        </a:p>
      </dgm:t>
    </dgm:pt>
    <dgm:pt modelId="{25D7FCA4-B313-4347-814D-757D60EB6CB8}" type="sibTrans" cxnId="{75703A4B-238F-4E59-8EC7-D5D0B57482BD}">
      <dgm:prSet/>
      <dgm:spPr/>
      <dgm:t>
        <a:bodyPr/>
        <a:lstStyle/>
        <a:p>
          <a:endParaRPr lang="en-AU"/>
        </a:p>
      </dgm:t>
    </dgm:pt>
    <dgm:pt modelId="{0099EC20-2C3A-4415-ADD3-9150FCD44201}">
      <dgm:prSet phldrT="[Text]"/>
      <dgm:spPr/>
      <dgm:t>
        <a:bodyPr/>
        <a:lstStyle/>
        <a:p>
          <a:r>
            <a:rPr lang="en-AU" dirty="0"/>
            <a:t>Digital Activation</a:t>
          </a:r>
        </a:p>
      </dgm:t>
    </dgm:pt>
    <dgm:pt modelId="{AF0A2663-D220-4BF6-91AE-9BB423B24597}" type="sibTrans" cxnId="{BB70644E-6525-4699-94F2-62C5B834B6A4}">
      <dgm:prSet/>
      <dgm:spPr/>
      <dgm:t>
        <a:bodyPr/>
        <a:lstStyle/>
        <a:p>
          <a:endParaRPr lang="en-AU"/>
        </a:p>
      </dgm:t>
    </dgm:pt>
    <dgm:pt modelId="{FE34A96A-3065-4821-B984-02783738FF85}" type="parTrans" cxnId="{BB70644E-6525-4699-94F2-62C5B834B6A4}">
      <dgm:prSet/>
      <dgm:spPr/>
      <dgm:t>
        <a:bodyPr/>
        <a:lstStyle/>
        <a:p>
          <a:endParaRPr lang="en-AU"/>
        </a:p>
      </dgm:t>
    </dgm:pt>
    <dgm:pt modelId="{C1A9C12A-5F8E-439F-8ED0-3F998207CB01}" type="pres">
      <dgm:prSet presAssocID="{5813BA4A-0AF6-4636-9714-8ADF974B3A7A}" presName="cycleMatrixDiagram" presStyleCnt="0">
        <dgm:presLayoutVars>
          <dgm:chMax val="1"/>
          <dgm:dir/>
          <dgm:animLvl val="lvl"/>
          <dgm:resizeHandles val="exact"/>
        </dgm:presLayoutVars>
      </dgm:prSet>
      <dgm:spPr/>
    </dgm:pt>
    <dgm:pt modelId="{99C29A1C-BC4D-4CF9-BB02-3AD9022E8C89}" type="pres">
      <dgm:prSet presAssocID="{5813BA4A-0AF6-4636-9714-8ADF974B3A7A}" presName="children" presStyleCnt="0"/>
      <dgm:spPr/>
    </dgm:pt>
    <dgm:pt modelId="{F10E6CAD-42E0-4CB4-9F81-AD3C4685ABC0}" type="pres">
      <dgm:prSet presAssocID="{5813BA4A-0AF6-4636-9714-8ADF974B3A7A}" presName="child1group" presStyleCnt="0"/>
      <dgm:spPr/>
    </dgm:pt>
    <dgm:pt modelId="{CB4B55E9-E1B6-470D-B25E-87FB7948A641}" type="pres">
      <dgm:prSet presAssocID="{5813BA4A-0AF6-4636-9714-8ADF974B3A7A}" presName="child1" presStyleLbl="bgAcc1" presStyleIdx="0" presStyleCnt="3"/>
      <dgm:spPr/>
    </dgm:pt>
    <dgm:pt modelId="{BF7C1F4B-4E05-48A0-874B-106264ED5472}" type="pres">
      <dgm:prSet presAssocID="{5813BA4A-0AF6-4636-9714-8ADF974B3A7A}" presName="child1Text" presStyleLbl="bgAcc1" presStyleIdx="0" presStyleCnt="3">
        <dgm:presLayoutVars>
          <dgm:bulletEnabled val="1"/>
        </dgm:presLayoutVars>
      </dgm:prSet>
      <dgm:spPr/>
    </dgm:pt>
    <dgm:pt modelId="{D989A5A1-8199-4DAF-BE48-72F16264F323}" type="pres">
      <dgm:prSet presAssocID="{5813BA4A-0AF6-4636-9714-8ADF974B3A7A}" presName="child3group" presStyleCnt="0"/>
      <dgm:spPr/>
    </dgm:pt>
    <dgm:pt modelId="{B14283A7-3ABD-4ED6-9E71-103C445F79D5}" type="pres">
      <dgm:prSet presAssocID="{5813BA4A-0AF6-4636-9714-8ADF974B3A7A}" presName="child3" presStyleLbl="bgAcc1" presStyleIdx="1" presStyleCnt="3"/>
      <dgm:spPr/>
    </dgm:pt>
    <dgm:pt modelId="{B47762F9-BD02-4585-9F8B-C2E5E4A678E3}" type="pres">
      <dgm:prSet presAssocID="{5813BA4A-0AF6-4636-9714-8ADF974B3A7A}" presName="child3Text" presStyleLbl="bgAcc1" presStyleIdx="1" presStyleCnt="3">
        <dgm:presLayoutVars>
          <dgm:bulletEnabled val="1"/>
        </dgm:presLayoutVars>
      </dgm:prSet>
      <dgm:spPr/>
    </dgm:pt>
    <dgm:pt modelId="{29DBCE03-CB45-4444-8E36-347FF5CF55F0}" type="pres">
      <dgm:prSet presAssocID="{5813BA4A-0AF6-4636-9714-8ADF974B3A7A}" presName="child4group" presStyleCnt="0"/>
      <dgm:spPr/>
    </dgm:pt>
    <dgm:pt modelId="{82E62483-C16E-4B30-895A-CC3C67A7545A}" type="pres">
      <dgm:prSet presAssocID="{5813BA4A-0AF6-4636-9714-8ADF974B3A7A}" presName="child4" presStyleLbl="bgAcc1" presStyleIdx="2" presStyleCnt="3"/>
      <dgm:spPr/>
    </dgm:pt>
    <dgm:pt modelId="{3FE091C5-197D-4FDF-AFCB-25E6AD506F33}" type="pres">
      <dgm:prSet presAssocID="{5813BA4A-0AF6-4636-9714-8ADF974B3A7A}" presName="child4Text" presStyleLbl="bgAcc1" presStyleIdx="2" presStyleCnt="3">
        <dgm:presLayoutVars>
          <dgm:bulletEnabled val="1"/>
        </dgm:presLayoutVars>
      </dgm:prSet>
      <dgm:spPr/>
    </dgm:pt>
    <dgm:pt modelId="{1F93C1FC-5976-4AA5-AC6F-0D10F85CC1CE}" type="pres">
      <dgm:prSet presAssocID="{5813BA4A-0AF6-4636-9714-8ADF974B3A7A}" presName="childPlaceholder" presStyleCnt="0"/>
      <dgm:spPr/>
    </dgm:pt>
    <dgm:pt modelId="{246EEF27-596C-48F9-B064-E17F39C3CB81}" type="pres">
      <dgm:prSet presAssocID="{5813BA4A-0AF6-4636-9714-8ADF974B3A7A}" presName="circle" presStyleCnt="0"/>
      <dgm:spPr/>
    </dgm:pt>
    <dgm:pt modelId="{B521C1E6-50EB-4F26-B2AC-9A736553F3E5}" type="pres">
      <dgm:prSet presAssocID="{5813BA4A-0AF6-4636-9714-8ADF974B3A7A}" presName="quadrant1" presStyleLbl="node1" presStyleIdx="0" presStyleCnt="4">
        <dgm:presLayoutVars>
          <dgm:chMax val="1"/>
          <dgm:bulletEnabled val="1"/>
        </dgm:presLayoutVars>
      </dgm:prSet>
      <dgm:spPr/>
    </dgm:pt>
    <dgm:pt modelId="{48143CE2-4C61-4EDF-B710-E1B0050BDEF1}" type="pres">
      <dgm:prSet presAssocID="{5813BA4A-0AF6-4636-9714-8ADF974B3A7A}" presName="quadrant2" presStyleLbl="node1" presStyleIdx="1" presStyleCnt="4">
        <dgm:presLayoutVars>
          <dgm:chMax val="1"/>
          <dgm:bulletEnabled val="1"/>
        </dgm:presLayoutVars>
      </dgm:prSet>
      <dgm:spPr/>
    </dgm:pt>
    <dgm:pt modelId="{85893591-454C-4F01-B20B-87D0AA51DFD7}" type="pres">
      <dgm:prSet presAssocID="{5813BA4A-0AF6-4636-9714-8ADF974B3A7A}" presName="quadrant3" presStyleLbl="node1" presStyleIdx="2" presStyleCnt="4">
        <dgm:presLayoutVars>
          <dgm:chMax val="1"/>
          <dgm:bulletEnabled val="1"/>
        </dgm:presLayoutVars>
      </dgm:prSet>
      <dgm:spPr/>
    </dgm:pt>
    <dgm:pt modelId="{106671E9-A383-4073-B70C-05215351FC25}" type="pres">
      <dgm:prSet presAssocID="{5813BA4A-0AF6-4636-9714-8ADF974B3A7A}" presName="quadrant4" presStyleLbl="node1" presStyleIdx="3" presStyleCnt="4">
        <dgm:presLayoutVars>
          <dgm:chMax val="1"/>
          <dgm:bulletEnabled val="1"/>
        </dgm:presLayoutVars>
      </dgm:prSet>
      <dgm:spPr/>
    </dgm:pt>
    <dgm:pt modelId="{9671A480-1811-481D-86D3-AB394D8B4189}" type="pres">
      <dgm:prSet presAssocID="{5813BA4A-0AF6-4636-9714-8ADF974B3A7A}" presName="quadrantPlaceholder" presStyleCnt="0"/>
      <dgm:spPr/>
    </dgm:pt>
    <dgm:pt modelId="{8ACA312E-F47A-4E29-9EBC-DEBBCCDF749B}" type="pres">
      <dgm:prSet presAssocID="{5813BA4A-0AF6-4636-9714-8ADF974B3A7A}" presName="center1" presStyleLbl="fgShp" presStyleIdx="0" presStyleCnt="2"/>
      <dgm:spPr/>
    </dgm:pt>
    <dgm:pt modelId="{C26C35BC-DA22-48C0-9EA8-2AAA3A2DA281}" type="pres">
      <dgm:prSet presAssocID="{5813BA4A-0AF6-4636-9714-8ADF974B3A7A}" presName="center2" presStyleLbl="fgShp" presStyleIdx="1" presStyleCnt="2"/>
      <dgm:spPr/>
    </dgm:pt>
  </dgm:ptLst>
  <dgm:cxnLst>
    <dgm:cxn modelId="{F6A52519-63C9-46D8-9791-14E7A82DCAB1}" type="presOf" srcId="{BB609057-D73A-4A22-8BE5-DBC82D75E9CE}" destId="{106671E9-A383-4073-B70C-05215351FC25}" srcOrd="0" destOrd="0" presId="urn:microsoft.com/office/officeart/2005/8/layout/cycle4"/>
    <dgm:cxn modelId="{60596620-5114-46B8-A1D1-9C0B6D72482D}" type="presOf" srcId="{0DD6D245-3BF1-497E-8754-E88BFB0B22B5}" destId="{3FE091C5-197D-4FDF-AFCB-25E6AD506F33}" srcOrd="1" destOrd="0" presId="urn:microsoft.com/office/officeart/2005/8/layout/cycle4"/>
    <dgm:cxn modelId="{90C6C320-CF44-4E4C-A9D2-51FA9ABA4358}" type="presOf" srcId="{0DD6D245-3BF1-497E-8754-E88BFB0B22B5}" destId="{82E62483-C16E-4B30-895A-CC3C67A7545A}" srcOrd="0" destOrd="0" presId="urn:microsoft.com/office/officeart/2005/8/layout/cycle4"/>
    <dgm:cxn modelId="{6463D330-E1B3-498B-959E-FCE03172EA87}" type="presOf" srcId="{167F9663-F6FF-418F-8635-2C6145958B4D}" destId="{CB4B55E9-E1B6-470D-B25E-87FB7948A641}" srcOrd="0" destOrd="0" presId="urn:microsoft.com/office/officeart/2005/8/layout/cycle4"/>
    <dgm:cxn modelId="{3BF0B332-95F5-45EF-8561-988BE0104619}" type="presOf" srcId="{6CD850F2-14C2-4CB5-BB5A-DFFD0DAF0679}" destId="{85893591-454C-4F01-B20B-87D0AA51DFD7}" srcOrd="0" destOrd="0" presId="urn:microsoft.com/office/officeart/2005/8/layout/cycle4"/>
    <dgm:cxn modelId="{BC3C0D3D-B4AA-41B9-A839-5B5C3EC0765F}" type="presOf" srcId="{501C7854-907C-4549-B24D-AC76BF93DB5C}" destId="{B521C1E6-50EB-4F26-B2AC-9A736553F3E5}" srcOrd="0" destOrd="0" presId="urn:microsoft.com/office/officeart/2005/8/layout/cycle4"/>
    <dgm:cxn modelId="{E6F58F5D-49E0-43BF-9680-B2B275194CDE}" srcId="{5813BA4A-0AF6-4636-9714-8ADF974B3A7A}" destId="{BB609057-D73A-4A22-8BE5-DBC82D75E9CE}" srcOrd="3" destOrd="0" parTransId="{17293F47-EC15-4B3C-95E2-9F44A4AFACF4}" sibTransId="{EF3967C2-1AE3-4AB2-827F-A7BBE1DE0EEE}"/>
    <dgm:cxn modelId="{7856C041-EA71-4CED-BB2D-9CAC057BE766}" type="presOf" srcId="{5813BA4A-0AF6-4636-9714-8ADF974B3A7A}" destId="{C1A9C12A-5F8E-439F-8ED0-3F998207CB01}" srcOrd="0" destOrd="0" presId="urn:microsoft.com/office/officeart/2005/8/layout/cycle4"/>
    <dgm:cxn modelId="{54DC3C42-8557-42C5-B661-8E59FDE47B94}" srcId="{5813BA4A-0AF6-4636-9714-8ADF974B3A7A}" destId="{501C7854-907C-4549-B24D-AC76BF93DB5C}" srcOrd="0" destOrd="0" parTransId="{68895971-77E4-4CFF-9A15-F2B362DC15C1}" sibTransId="{2F48B2A9-3752-4994-9E36-4F981BB57386}"/>
    <dgm:cxn modelId="{71F79963-61A9-484A-9482-A3C29AE05FE4}" type="presOf" srcId="{167F9663-F6FF-418F-8635-2C6145958B4D}" destId="{BF7C1F4B-4E05-48A0-874B-106264ED5472}" srcOrd="1" destOrd="0" presId="urn:microsoft.com/office/officeart/2005/8/layout/cycle4"/>
    <dgm:cxn modelId="{75703A4B-238F-4E59-8EC7-D5D0B57482BD}" srcId="{6CD850F2-14C2-4CB5-BB5A-DFFD0DAF0679}" destId="{BF256E59-6DD9-4947-BD2B-9D246FEC1007}" srcOrd="1" destOrd="0" parTransId="{D8EBA8F1-B830-4DF3-BDE1-5899EECAB49F}" sibTransId="{25D7FCA4-B313-4347-814D-757D60EB6CB8}"/>
    <dgm:cxn modelId="{BB70644E-6525-4699-94F2-62C5B834B6A4}" srcId="{5813BA4A-0AF6-4636-9714-8ADF974B3A7A}" destId="{0099EC20-2C3A-4415-ADD3-9150FCD44201}" srcOrd="1" destOrd="0" parTransId="{FE34A96A-3065-4821-B984-02783738FF85}" sibTransId="{AF0A2663-D220-4BF6-91AE-9BB423B24597}"/>
    <dgm:cxn modelId="{799FE777-C0EA-4B7B-97DB-AFDF000F3BA1}" srcId="{501C7854-907C-4549-B24D-AC76BF93DB5C}" destId="{167F9663-F6FF-418F-8635-2C6145958B4D}" srcOrd="0" destOrd="0" parTransId="{6C4C0737-6750-40E2-A6CD-914CD1B7F67B}" sibTransId="{FB693F26-3547-4CF8-9EDE-FB09DE1AFE02}"/>
    <dgm:cxn modelId="{A4085F9A-2880-448F-B771-B7B050CE6186}" type="presOf" srcId="{0099EC20-2C3A-4415-ADD3-9150FCD44201}" destId="{48143CE2-4C61-4EDF-B710-E1B0050BDEF1}" srcOrd="0" destOrd="0" presId="urn:microsoft.com/office/officeart/2005/8/layout/cycle4"/>
    <dgm:cxn modelId="{05C401A0-D29F-4948-9575-EDD1A01CD266}" type="presOf" srcId="{B311D214-F23E-4040-8224-86DA9AF4566A}" destId="{B47762F9-BD02-4585-9F8B-C2E5E4A678E3}" srcOrd="1" destOrd="0" presId="urn:microsoft.com/office/officeart/2005/8/layout/cycle4"/>
    <dgm:cxn modelId="{BFA7E7A7-CD94-424B-8DAF-DCC038F48AF0}" srcId="{BB609057-D73A-4A22-8BE5-DBC82D75E9CE}" destId="{0DD6D245-3BF1-497E-8754-E88BFB0B22B5}" srcOrd="0" destOrd="0" parTransId="{9213F3B7-9B84-4578-A1D3-4D4951A46D47}" sibTransId="{D0334231-12E8-4547-BFBE-77661DC0CDBF}"/>
    <dgm:cxn modelId="{6B06EDAC-4F21-4367-A63B-8B2EE5BE718C}" type="presOf" srcId="{BF256E59-6DD9-4947-BD2B-9D246FEC1007}" destId="{B47762F9-BD02-4585-9F8B-C2E5E4A678E3}" srcOrd="1" destOrd="1" presId="urn:microsoft.com/office/officeart/2005/8/layout/cycle4"/>
    <dgm:cxn modelId="{49DF48AE-8B7B-4FAD-9A6C-E16710DC1F36}" type="presOf" srcId="{BF256E59-6DD9-4947-BD2B-9D246FEC1007}" destId="{B14283A7-3ABD-4ED6-9E71-103C445F79D5}" srcOrd="0" destOrd="1" presId="urn:microsoft.com/office/officeart/2005/8/layout/cycle4"/>
    <dgm:cxn modelId="{B6FA1ED2-CD77-4135-B2CC-45DA907D040F}" srcId="{6CD850F2-14C2-4CB5-BB5A-DFFD0DAF0679}" destId="{B311D214-F23E-4040-8224-86DA9AF4566A}" srcOrd="0" destOrd="0" parTransId="{DB33EA3D-45A7-4C36-BAA8-7FF8FE027D9D}" sibTransId="{762EFC55-C756-42CF-B15B-7CEF07B9A20C}"/>
    <dgm:cxn modelId="{6323DDE7-8B7B-45D5-BFD4-EF7BDC7A04C9}" type="presOf" srcId="{B311D214-F23E-4040-8224-86DA9AF4566A}" destId="{B14283A7-3ABD-4ED6-9E71-103C445F79D5}" srcOrd="0" destOrd="0" presId="urn:microsoft.com/office/officeart/2005/8/layout/cycle4"/>
    <dgm:cxn modelId="{8684F7FA-052F-4F0F-ACD5-D615BCFDE1D3}" srcId="{5813BA4A-0AF6-4636-9714-8ADF974B3A7A}" destId="{6CD850F2-14C2-4CB5-BB5A-DFFD0DAF0679}" srcOrd="2" destOrd="0" parTransId="{6613C068-E0FB-4C8B-91C8-11B9AD09276F}" sibTransId="{50660ED3-F73F-4B87-B32B-2C1FB090E5A6}"/>
    <dgm:cxn modelId="{9DB783B1-C0BE-4195-B085-51B36AE6B6F8}" type="presParOf" srcId="{C1A9C12A-5F8E-439F-8ED0-3F998207CB01}" destId="{99C29A1C-BC4D-4CF9-BB02-3AD9022E8C89}" srcOrd="0" destOrd="0" presId="urn:microsoft.com/office/officeart/2005/8/layout/cycle4"/>
    <dgm:cxn modelId="{4B5CA91A-6C55-4026-92D0-B5E2D3F344DE}" type="presParOf" srcId="{99C29A1C-BC4D-4CF9-BB02-3AD9022E8C89}" destId="{F10E6CAD-42E0-4CB4-9F81-AD3C4685ABC0}" srcOrd="0" destOrd="0" presId="urn:microsoft.com/office/officeart/2005/8/layout/cycle4"/>
    <dgm:cxn modelId="{75418B2F-6EAE-4A4B-9648-066597AABDBC}" type="presParOf" srcId="{F10E6CAD-42E0-4CB4-9F81-AD3C4685ABC0}" destId="{CB4B55E9-E1B6-470D-B25E-87FB7948A641}" srcOrd="0" destOrd="0" presId="urn:microsoft.com/office/officeart/2005/8/layout/cycle4"/>
    <dgm:cxn modelId="{BCA80838-BC93-41D2-BB23-0511BC44E17D}" type="presParOf" srcId="{F10E6CAD-42E0-4CB4-9F81-AD3C4685ABC0}" destId="{BF7C1F4B-4E05-48A0-874B-106264ED5472}" srcOrd="1" destOrd="0" presId="urn:microsoft.com/office/officeart/2005/8/layout/cycle4"/>
    <dgm:cxn modelId="{CA4E6019-3F03-44A1-BFF4-66AB7F3025C1}" type="presParOf" srcId="{99C29A1C-BC4D-4CF9-BB02-3AD9022E8C89}" destId="{D989A5A1-8199-4DAF-BE48-72F16264F323}" srcOrd="1" destOrd="0" presId="urn:microsoft.com/office/officeart/2005/8/layout/cycle4"/>
    <dgm:cxn modelId="{F6912A19-3029-4AEB-820F-4A2072020A0B}" type="presParOf" srcId="{D989A5A1-8199-4DAF-BE48-72F16264F323}" destId="{B14283A7-3ABD-4ED6-9E71-103C445F79D5}" srcOrd="0" destOrd="0" presId="urn:microsoft.com/office/officeart/2005/8/layout/cycle4"/>
    <dgm:cxn modelId="{A15EE325-F4ED-407F-97F7-1F2B2921F18A}" type="presParOf" srcId="{D989A5A1-8199-4DAF-BE48-72F16264F323}" destId="{B47762F9-BD02-4585-9F8B-C2E5E4A678E3}" srcOrd="1" destOrd="0" presId="urn:microsoft.com/office/officeart/2005/8/layout/cycle4"/>
    <dgm:cxn modelId="{22049652-6CA0-444B-9688-AA4E48D4316E}" type="presParOf" srcId="{99C29A1C-BC4D-4CF9-BB02-3AD9022E8C89}" destId="{29DBCE03-CB45-4444-8E36-347FF5CF55F0}" srcOrd="2" destOrd="0" presId="urn:microsoft.com/office/officeart/2005/8/layout/cycle4"/>
    <dgm:cxn modelId="{E01CA5AB-62F6-480F-B7FE-BC9BBFC672CB}" type="presParOf" srcId="{29DBCE03-CB45-4444-8E36-347FF5CF55F0}" destId="{82E62483-C16E-4B30-895A-CC3C67A7545A}" srcOrd="0" destOrd="0" presId="urn:microsoft.com/office/officeart/2005/8/layout/cycle4"/>
    <dgm:cxn modelId="{AEEAEAA2-7BDC-4E32-B8BA-57197FEE2EE1}" type="presParOf" srcId="{29DBCE03-CB45-4444-8E36-347FF5CF55F0}" destId="{3FE091C5-197D-4FDF-AFCB-25E6AD506F33}" srcOrd="1" destOrd="0" presId="urn:microsoft.com/office/officeart/2005/8/layout/cycle4"/>
    <dgm:cxn modelId="{584CD828-6E2C-49B6-A7EE-EAD8368B3867}" type="presParOf" srcId="{99C29A1C-BC4D-4CF9-BB02-3AD9022E8C89}" destId="{1F93C1FC-5976-4AA5-AC6F-0D10F85CC1CE}" srcOrd="3" destOrd="0" presId="urn:microsoft.com/office/officeart/2005/8/layout/cycle4"/>
    <dgm:cxn modelId="{9E370B9E-B750-4BA2-9AA1-C18D1CFC4FC1}" type="presParOf" srcId="{C1A9C12A-5F8E-439F-8ED0-3F998207CB01}" destId="{246EEF27-596C-48F9-B064-E17F39C3CB81}" srcOrd="1" destOrd="0" presId="urn:microsoft.com/office/officeart/2005/8/layout/cycle4"/>
    <dgm:cxn modelId="{5FE80B1F-DF3A-4530-9D3A-0B04433B0090}" type="presParOf" srcId="{246EEF27-596C-48F9-B064-E17F39C3CB81}" destId="{B521C1E6-50EB-4F26-B2AC-9A736553F3E5}" srcOrd="0" destOrd="0" presId="urn:microsoft.com/office/officeart/2005/8/layout/cycle4"/>
    <dgm:cxn modelId="{1FC66285-B1AA-40D0-A9AA-DA0BD8C59E89}" type="presParOf" srcId="{246EEF27-596C-48F9-B064-E17F39C3CB81}" destId="{48143CE2-4C61-4EDF-B710-E1B0050BDEF1}" srcOrd="1" destOrd="0" presId="urn:microsoft.com/office/officeart/2005/8/layout/cycle4"/>
    <dgm:cxn modelId="{57538C55-7862-4B83-8A1D-29FDF0358301}" type="presParOf" srcId="{246EEF27-596C-48F9-B064-E17F39C3CB81}" destId="{85893591-454C-4F01-B20B-87D0AA51DFD7}" srcOrd="2" destOrd="0" presId="urn:microsoft.com/office/officeart/2005/8/layout/cycle4"/>
    <dgm:cxn modelId="{4A2ACD4C-6C4C-4C74-8B4F-720E96CA9318}" type="presParOf" srcId="{246EEF27-596C-48F9-B064-E17F39C3CB81}" destId="{106671E9-A383-4073-B70C-05215351FC25}" srcOrd="3" destOrd="0" presId="urn:microsoft.com/office/officeart/2005/8/layout/cycle4"/>
    <dgm:cxn modelId="{A03505F3-5330-4C25-8759-8C41F7700AA2}" type="presParOf" srcId="{246EEF27-596C-48F9-B064-E17F39C3CB81}" destId="{9671A480-1811-481D-86D3-AB394D8B4189}" srcOrd="4" destOrd="0" presId="urn:microsoft.com/office/officeart/2005/8/layout/cycle4"/>
    <dgm:cxn modelId="{5BC17B1A-AC02-418F-8020-188C9C82FD82}" type="presParOf" srcId="{C1A9C12A-5F8E-439F-8ED0-3F998207CB01}" destId="{8ACA312E-F47A-4E29-9EBC-DEBBCCDF749B}" srcOrd="2" destOrd="0" presId="urn:microsoft.com/office/officeart/2005/8/layout/cycle4"/>
    <dgm:cxn modelId="{2CBA9EF4-56FC-4DEC-BA46-86DDA06B9401}" type="presParOf" srcId="{C1A9C12A-5F8E-439F-8ED0-3F998207CB01}" destId="{C26C35BC-DA22-48C0-9EA8-2AAA3A2DA28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2483-C16E-4B30-895A-CC3C67A7545A}">
      <dsp:nvSpPr>
        <dsp:cNvPr id="0" name=""/>
        <dsp:cNvSpPr/>
      </dsp:nvSpPr>
      <dsp:spPr>
        <a:xfrm>
          <a:off x="541866"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AU" sz="1300" kern="1200" dirty="0"/>
            <a:t>Online tools and strategies for organisation, communication with stakeholders, crowdsourcing, etc. </a:t>
          </a:r>
        </a:p>
      </dsp:txBody>
      <dsp:txXfrm>
        <a:off x="579956" y="4156276"/>
        <a:ext cx="1797595" cy="1224300"/>
      </dsp:txXfrm>
    </dsp:sp>
    <dsp:sp modelId="{B14283A7-3ABD-4ED6-9E71-103C445F79D5}">
      <dsp:nvSpPr>
        <dsp:cNvPr id="0" name=""/>
        <dsp:cNvSpPr/>
      </dsp:nvSpPr>
      <dsp:spPr>
        <a:xfrm>
          <a:off x="4909312"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AU" sz="1300" kern="1200" dirty="0"/>
            <a:t>Big research databases</a:t>
          </a:r>
        </a:p>
        <a:p>
          <a:pPr marL="114300" lvl="1" indent="-114300" algn="l" defTabSz="577850">
            <a:lnSpc>
              <a:spcPct val="90000"/>
            </a:lnSpc>
            <a:spcBef>
              <a:spcPct val="0"/>
            </a:spcBef>
            <a:spcAft>
              <a:spcPct val="15000"/>
            </a:spcAft>
            <a:buChar char="•"/>
          </a:pPr>
          <a:r>
            <a:rPr lang="en-AU" sz="1300" kern="1200" dirty="0"/>
            <a:t>Information collected by 3</a:t>
          </a:r>
          <a:r>
            <a:rPr lang="en-AU" sz="1300" kern="1200" baseline="30000" dirty="0"/>
            <a:t>rd</a:t>
          </a:r>
          <a:r>
            <a:rPr lang="en-AU" sz="1300" kern="1200" dirty="0"/>
            <a:t> parties and available online</a:t>
          </a:r>
        </a:p>
      </dsp:txBody>
      <dsp:txXfrm>
        <a:off x="5750448" y="4156276"/>
        <a:ext cx="1797595" cy="1224300"/>
      </dsp:txXfrm>
    </dsp:sp>
    <dsp:sp modelId="{CB4B55E9-E1B6-470D-B25E-87FB7948A641}">
      <dsp:nvSpPr>
        <dsp:cNvPr id="0" name=""/>
        <dsp:cNvSpPr/>
      </dsp:nvSpPr>
      <dsp:spPr>
        <a:xfrm>
          <a:off x="541866"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electronic multimedia technologies physically installed or projected </a:t>
          </a:r>
          <a:r>
            <a:rPr lang="en-AU" sz="1300" kern="1200" dirty="0"/>
            <a:t>in public locations</a:t>
          </a:r>
        </a:p>
      </dsp:txBody>
      <dsp:txXfrm>
        <a:off x="579956" y="38090"/>
        <a:ext cx="1797595" cy="1224300"/>
      </dsp:txXfrm>
    </dsp:sp>
    <dsp:sp modelId="{B521C1E6-50EB-4F26-B2AC-9A736553F3E5}">
      <dsp:nvSpPr>
        <dsp:cNvPr id="0" name=""/>
        <dsp:cNvSpPr/>
      </dsp:nvSpPr>
      <dsp:spPr>
        <a:xfrm>
          <a:off x="1663530" y="308864"/>
          <a:ext cx="2346282" cy="2346282"/>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kern="1200" dirty="0"/>
            <a:t>Storytelling</a:t>
          </a:r>
        </a:p>
      </dsp:txBody>
      <dsp:txXfrm>
        <a:off x="2350740" y="996074"/>
        <a:ext cx="1659072" cy="1659072"/>
      </dsp:txXfrm>
    </dsp:sp>
    <dsp:sp modelId="{48143CE2-4C61-4EDF-B710-E1B0050BDEF1}">
      <dsp:nvSpPr>
        <dsp:cNvPr id="0" name=""/>
        <dsp:cNvSpPr/>
      </dsp:nvSpPr>
      <dsp:spPr>
        <a:xfrm rot="5400000">
          <a:off x="4118186" y="308864"/>
          <a:ext cx="2346282" cy="2346282"/>
        </a:xfrm>
        <a:prstGeom prst="pieWedg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kern="1200" dirty="0"/>
            <a:t>Digital Activation</a:t>
          </a:r>
        </a:p>
      </dsp:txBody>
      <dsp:txXfrm rot="-5400000">
        <a:off x="4118186" y="996074"/>
        <a:ext cx="1659072" cy="1659072"/>
      </dsp:txXfrm>
    </dsp:sp>
    <dsp:sp modelId="{85893591-454C-4F01-B20B-87D0AA51DFD7}">
      <dsp:nvSpPr>
        <dsp:cNvPr id="0" name=""/>
        <dsp:cNvSpPr/>
      </dsp:nvSpPr>
      <dsp:spPr>
        <a:xfrm rot="10800000">
          <a:off x="4118186" y="2763520"/>
          <a:ext cx="2346282" cy="2346282"/>
        </a:xfrm>
        <a:prstGeom prst="pieWedg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kern="1200" dirty="0"/>
            <a:t>Research information </a:t>
          </a:r>
        </a:p>
      </dsp:txBody>
      <dsp:txXfrm rot="10800000">
        <a:off x="4118186" y="2763520"/>
        <a:ext cx="1659072" cy="1659072"/>
      </dsp:txXfrm>
    </dsp:sp>
    <dsp:sp modelId="{106671E9-A383-4073-B70C-05215351FC25}">
      <dsp:nvSpPr>
        <dsp:cNvPr id="0" name=""/>
        <dsp:cNvSpPr/>
      </dsp:nvSpPr>
      <dsp:spPr>
        <a:xfrm rot="16200000">
          <a:off x="1663530" y="2763520"/>
          <a:ext cx="2346282" cy="2346282"/>
        </a:xfrm>
        <a:prstGeom prst="pieWedg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kern="1200" dirty="0"/>
            <a:t>Enhancing Participatory Approach  </a:t>
          </a:r>
        </a:p>
      </dsp:txBody>
      <dsp:txXfrm rot="5400000">
        <a:off x="2350740" y="2763520"/>
        <a:ext cx="1659072" cy="1659072"/>
      </dsp:txXfrm>
    </dsp:sp>
    <dsp:sp modelId="{8ACA312E-F47A-4E29-9EBC-DEBBCCDF749B}">
      <dsp:nvSpPr>
        <dsp:cNvPr id="0" name=""/>
        <dsp:cNvSpPr/>
      </dsp:nvSpPr>
      <dsp:spPr>
        <a:xfrm>
          <a:off x="3658954" y="2221653"/>
          <a:ext cx="810090" cy="704426"/>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6C35BC-DA22-48C0-9EA8-2AAA3A2DA281}">
      <dsp:nvSpPr>
        <dsp:cNvPr id="0" name=""/>
        <dsp:cNvSpPr/>
      </dsp:nvSpPr>
      <dsp:spPr>
        <a:xfrm rot="10800000">
          <a:off x="3658954" y="2492586"/>
          <a:ext cx="810090" cy="704426"/>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6E5321E0-906A-4787-88D4-5B0F5BA924DB}" type="datetimeFigureOut">
              <a:rPr lang="en-GB" smtClean="0"/>
              <a:t>04/11/2019</a:t>
            </a:fld>
            <a:endParaRPr lang="en-GB"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FB3401A3-8F89-4DD7-8542-5D0C06F14E61}" type="slidenum">
              <a:rPr lang="en-GB" smtClean="0"/>
              <a:t>‹#›</a:t>
            </a:fld>
            <a:endParaRPr lang="en-GB" dirty="0"/>
          </a:p>
        </p:txBody>
      </p:sp>
    </p:spTree>
    <p:extLst>
      <p:ext uri="{BB962C8B-B14F-4D97-AF65-F5344CB8AC3E}">
        <p14:creationId xmlns:p14="http://schemas.microsoft.com/office/powerpoint/2010/main" val="268531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1</a:t>
            </a:fld>
            <a:endParaRPr lang="en-GB" dirty="0"/>
          </a:p>
        </p:txBody>
      </p:sp>
    </p:spTree>
    <p:extLst>
      <p:ext uri="{BB962C8B-B14F-4D97-AF65-F5344CB8AC3E}">
        <p14:creationId xmlns:p14="http://schemas.microsoft.com/office/powerpoint/2010/main" val="395350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(Jovic et al. 2015).</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Adolescents and the Internet- the Preliminary Results</a:t>
            </a:r>
          </a:p>
          <a:p>
            <a:r>
              <a:rPr lang="en-US" sz="1200" b="0" i="0" kern="1200" dirty="0">
                <a:solidFill>
                  <a:schemeClr val="tx1"/>
                </a:solidFill>
                <a:effectLst/>
                <a:latin typeface="+mn-lt"/>
                <a:ea typeface="+mn-ea"/>
                <a:cs typeface="+mn-cs"/>
              </a:rPr>
              <a:t>The cross-sectional study included 145 subjects (43.4% of whom were female and 56.6% male) whose average age was 16.7 ± 0.46. The examinees attended the Electro-technical school, Agro-chemical school and the Grammar school in Nis.</a:t>
            </a:r>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2</a:t>
            </a:fld>
            <a:endParaRPr lang="en-GB" dirty="0"/>
          </a:p>
        </p:txBody>
      </p:sp>
    </p:spTree>
    <p:extLst>
      <p:ext uri="{BB962C8B-B14F-4D97-AF65-F5344CB8AC3E}">
        <p14:creationId xmlns:p14="http://schemas.microsoft.com/office/powerpoint/2010/main" val="373845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600"/>
              </a:spcBef>
              <a:spcAft>
                <a:spcPts val="600"/>
              </a:spcAft>
            </a:pPr>
            <a:r>
              <a:rPr lang="en-AU" dirty="0"/>
              <a:t>With this module, you there are five key learning outcomes </a:t>
            </a:r>
          </a:p>
          <a:p>
            <a:pPr lvl="0">
              <a:lnSpc>
                <a:spcPct val="100000"/>
              </a:lnSpc>
              <a:spcBef>
                <a:spcPts val="600"/>
              </a:spcBef>
              <a:spcAft>
                <a:spcPts val="600"/>
              </a:spcAft>
            </a:pPr>
            <a:r>
              <a:rPr lang="en-AU" dirty="0"/>
              <a:t>Develop the theoretical foundations of place and placemaking;</a:t>
            </a:r>
            <a:endParaRPr lang="en-US" dirty="0"/>
          </a:p>
          <a:p>
            <a:pPr lvl="0">
              <a:lnSpc>
                <a:spcPct val="100000"/>
              </a:lnSpc>
              <a:spcBef>
                <a:spcPts val="600"/>
              </a:spcBef>
              <a:spcAft>
                <a:spcPts val="600"/>
              </a:spcAft>
            </a:pPr>
            <a:r>
              <a:rPr lang="en-AU" dirty="0"/>
              <a:t>Compare placemaking strategies, typologies, scales, relationships, potentials and limitations;</a:t>
            </a:r>
            <a:endParaRPr lang="en-US" dirty="0"/>
          </a:p>
          <a:p>
            <a:pPr lvl="0">
              <a:lnSpc>
                <a:spcPct val="100000"/>
              </a:lnSpc>
              <a:spcBef>
                <a:spcPts val="600"/>
              </a:spcBef>
              <a:spcAft>
                <a:spcPts val="600"/>
              </a:spcAft>
            </a:pPr>
            <a:r>
              <a:rPr lang="en-AU" dirty="0"/>
              <a:t>Appreciate the role of interdisciplinarity in placemaking;</a:t>
            </a:r>
          </a:p>
          <a:p>
            <a:pPr lvl="0">
              <a:lnSpc>
                <a:spcPct val="100000"/>
              </a:lnSpc>
              <a:spcBef>
                <a:spcPts val="600"/>
              </a:spcBef>
              <a:spcAft>
                <a:spcPts val="600"/>
              </a:spcAft>
            </a:pPr>
            <a:r>
              <a:rPr lang="en-AU" dirty="0"/>
              <a:t>Comprehend the different roles of various stakeholders in placemaking towards achieving positive ‘place’ outcomes; and</a:t>
            </a:r>
          </a:p>
          <a:p>
            <a:pPr lvl="0">
              <a:lnSpc>
                <a:spcPct val="100000"/>
              </a:lnSpc>
              <a:spcBef>
                <a:spcPts val="600"/>
              </a:spcBef>
              <a:spcAft>
                <a:spcPts val="600"/>
              </a:spcAft>
            </a:pPr>
            <a:r>
              <a:rPr lang="en-AU" dirty="0"/>
              <a:t>Explore different case studies in placemaking.</a:t>
            </a:r>
            <a:endParaRPr lang="en-US" dirty="0"/>
          </a:p>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3</a:t>
            </a:fld>
            <a:endParaRPr lang="en-GB" dirty="0"/>
          </a:p>
        </p:txBody>
      </p:sp>
    </p:spTree>
    <p:extLst>
      <p:ext uri="{BB962C8B-B14F-4D97-AF65-F5344CB8AC3E}">
        <p14:creationId xmlns:p14="http://schemas.microsoft.com/office/powerpoint/2010/main" val="1887276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Digital technologies used in three key ways: </a:t>
            </a:r>
          </a:p>
          <a:p>
            <a:r>
              <a:rPr lang="en-AU" dirty="0"/>
              <a:t>Storytelling, </a:t>
            </a:r>
          </a:p>
          <a:p>
            <a:r>
              <a:rPr lang="en-AU" dirty="0"/>
              <a:t>Participatory</a:t>
            </a:r>
          </a:p>
          <a:p>
            <a:r>
              <a:rPr lang="en-AU" dirty="0"/>
              <a:t>Research</a:t>
            </a:r>
          </a:p>
          <a:p>
            <a:endParaRPr lang="en-AU" dirty="0"/>
          </a:p>
          <a:p>
            <a:r>
              <a:rPr lang="en-AU" dirty="0"/>
              <a:t>Extract from book chapter introduction: </a:t>
            </a:r>
          </a:p>
          <a:p>
            <a:endParaRPr lang="en-AU" dirty="0"/>
          </a:p>
          <a:p>
            <a:r>
              <a:rPr lang="en-US" sz="1200" b="0" i="0" u="none" strike="noStrike" kern="1200" baseline="0" dirty="0">
                <a:solidFill>
                  <a:schemeClr val="tx1"/>
                </a:solidFill>
                <a:latin typeface="+mn-lt"/>
                <a:ea typeface="+mn-ea"/>
                <a:cs typeface="+mn-cs"/>
              </a:rPr>
              <a:t>Initially, its usage was primarily applied to the use of digital electronic multimedia technologies physically installed or projected in public locations (sometimes also described as media architecture) (Haeusler, et</a:t>
            </a:r>
          </a:p>
          <a:p>
            <a:r>
              <a:rPr lang="en-US" sz="1200" b="0" i="0" u="none" strike="noStrike" kern="1200" baseline="0" dirty="0">
                <a:solidFill>
                  <a:schemeClr val="tx1"/>
                </a:solidFill>
                <a:latin typeface="+mn-lt"/>
                <a:ea typeface="+mn-ea"/>
                <a:cs typeface="+mn-cs"/>
              </a:rPr>
              <a:t>al. 2012; Tomitsch, 2016; Hespanhol, et al., 2017). Increasingly, however, the term is being used to describe ways in which digital technologies might be used to extend traditional placemaking strategies, such as expanding community engagement or enhancing collaboration and communication amongst stakeholders2 </a:t>
            </a:r>
            <a:r>
              <a:rPr lang="en-AU" sz="1200" b="0" i="0" u="none" strike="noStrike" kern="1200" baseline="0" dirty="0">
                <a:solidFill>
                  <a:schemeClr val="tx1"/>
                </a:solidFill>
                <a:latin typeface="+mn-lt"/>
                <a:ea typeface="+mn-ea"/>
                <a:cs typeface="+mn-cs"/>
              </a:rPr>
              <a:t>(Latorre, 2011; Aurigi &amp; De Cindio, 2008; Fredericks et al., 2016), as well as</a:t>
            </a:r>
          </a:p>
          <a:p>
            <a:r>
              <a:rPr lang="en-US" sz="1200" b="0" i="0" u="none" strike="noStrike" kern="1200" baseline="0" dirty="0">
                <a:solidFill>
                  <a:schemeClr val="tx1"/>
                </a:solidFill>
                <a:latin typeface="+mn-lt"/>
                <a:ea typeface="+mn-ea"/>
                <a:cs typeface="+mn-cs"/>
              </a:rPr>
              <a:t>crowdsourcing information and mobilising participation. </a:t>
            </a:r>
            <a:endParaRPr lang="en-AU" dirty="0"/>
          </a:p>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6</a:t>
            </a:fld>
            <a:endParaRPr lang="en-GB" dirty="0"/>
          </a:p>
        </p:txBody>
      </p:sp>
    </p:spTree>
    <p:extLst>
      <p:ext uri="{BB962C8B-B14F-4D97-AF65-F5344CB8AC3E}">
        <p14:creationId xmlns:p14="http://schemas.microsoft.com/office/powerpoint/2010/main" val="342849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731520" y="4560571"/>
            <a:ext cx="5852160" cy="43205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AU" dirty="0"/>
          </a:p>
          <a:p>
            <a:pPr marL="0" lvl="0" indent="0" algn="l" rtl="0">
              <a:spcBef>
                <a:spcPts val="0"/>
              </a:spcBef>
              <a:spcAft>
                <a:spcPts val="0"/>
              </a:spcAft>
              <a:buNone/>
            </a:pPr>
            <a:r>
              <a:rPr lang="en-AU" dirty="0"/>
              <a:t>This story refers to the following set of slides: </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Co create Cremorne is a Web developers and Placemaking consultancy who aim to enhance place experience through their work. Amongst other services, their ‘environments’ service refers to their services with interactive signage. Providing legible places that share the local stories. </a:t>
            </a:r>
          </a:p>
          <a:p>
            <a:pPr marL="0" lvl="0" indent="0" algn="l" rtl="0">
              <a:spcBef>
                <a:spcPts val="0"/>
              </a:spcBef>
              <a:spcAft>
                <a:spcPts val="0"/>
              </a:spcAft>
              <a:buNone/>
            </a:pPr>
            <a:r>
              <a:rPr lang="en-AU" dirty="0"/>
              <a:t>Their firm is located in Cremorne, Melbourne. Engaging with the local community, they have offered their services pro bono to support the community network: Co create Cremorne. </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Cremorne, a small suburb with multiple small local businesses, is facing challenges in the ongoing pressures of a growing city and gentrification. In an effort to rebrand the neighbourhood and identify the things most valued. The newly formed network fist engaged local community with two questions: </a:t>
            </a:r>
          </a:p>
          <a:p>
            <a:pPr lvl="1"/>
            <a:r>
              <a:rPr lang="en-AU" dirty="0"/>
              <a:t>What is it that you LOVE about Cremorne?</a:t>
            </a:r>
          </a:p>
          <a:p>
            <a:pPr lvl="1"/>
            <a:r>
              <a:rPr lang="en-AU" dirty="0"/>
              <a:t>What do you NEED in Cremorne?</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This resulted in a series of small initiatives including street parties for social cohesion, activating an unused space under a bridge, and developing a series of walking tours sharing the stories of place. In particular, these walking tours have added temporary signage to the neighbourhood with the stories of heritage buildings important for the community members. Through digital technologies, the ‘visitor’ can expand their tour to learn about the stories of people who lived and worked there in the past. </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The key lesson here is that the digital tools are not opposing face-to-face interactions, but instead, they are supporting the initiatives. The processes applied by the group were not predetermined but emerged from the community and then, they sought ways of expanding through digital tools. </a:t>
            </a:r>
          </a:p>
          <a:p>
            <a:pPr marL="0" lvl="0" indent="0" algn="l" rtl="0">
              <a:spcBef>
                <a:spcPts val="0"/>
              </a:spcBef>
              <a:spcAft>
                <a:spcPts val="0"/>
              </a:spcAft>
              <a:buNone/>
            </a:pPr>
            <a:endParaRPr lang="en-AU" dirty="0"/>
          </a:p>
          <a:p>
            <a:pPr marL="0" lvl="0" indent="0" algn="l" rtl="0">
              <a:spcBef>
                <a:spcPts val="0"/>
              </a:spcBef>
              <a:spcAft>
                <a:spcPts val="0"/>
              </a:spcAft>
              <a:buNone/>
            </a:pPr>
            <a:endParaRPr dirty="0"/>
          </a:p>
        </p:txBody>
      </p:sp>
      <p:sp>
        <p:nvSpPr>
          <p:cNvPr id="104" name="Google Shape;104;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21</a:t>
            </a:fld>
            <a:endParaRPr lang="en-GB" dirty="0"/>
          </a:p>
        </p:txBody>
      </p:sp>
    </p:spTree>
    <p:extLst>
      <p:ext uri="{BB962C8B-B14F-4D97-AF65-F5344CB8AC3E}">
        <p14:creationId xmlns:p14="http://schemas.microsoft.com/office/powerpoint/2010/main" val="374071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22</a:t>
            </a:fld>
            <a:endParaRPr lang="en-GB" dirty="0"/>
          </a:p>
        </p:txBody>
      </p:sp>
    </p:spTree>
    <p:extLst>
      <p:ext uri="{BB962C8B-B14F-4D97-AF65-F5344CB8AC3E}">
        <p14:creationId xmlns:p14="http://schemas.microsoft.com/office/powerpoint/2010/main" val="333241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24</a:t>
            </a:fld>
            <a:endParaRPr lang="en-GB" dirty="0"/>
          </a:p>
        </p:txBody>
      </p:sp>
    </p:spTree>
    <p:extLst>
      <p:ext uri="{BB962C8B-B14F-4D97-AF65-F5344CB8AC3E}">
        <p14:creationId xmlns:p14="http://schemas.microsoft.com/office/powerpoint/2010/main" val="4244021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9E630D-D64A-46DE-8C76-BC2AE565400E}"/>
              </a:ext>
            </a:extLst>
          </p:cNvPr>
          <p:cNvGrpSpPr/>
          <p:nvPr userDrawn="1"/>
        </p:nvGrpSpPr>
        <p:grpSpPr>
          <a:xfrm>
            <a:off x="-1" y="0"/>
            <a:ext cx="12192002" cy="6858000"/>
            <a:chOff x="-1" y="0"/>
            <a:chExt cx="12192002" cy="6858000"/>
          </a:xfrm>
        </p:grpSpPr>
        <p:sp>
          <p:nvSpPr>
            <p:cNvPr id="10" name="Rectangle 9">
              <a:extLst>
                <a:ext uri="{FF2B5EF4-FFF2-40B4-BE49-F238E27FC236}">
                  <a16:creationId xmlns:a16="http://schemas.microsoft.com/office/drawing/2014/main" id="{C43CBD5F-70E2-4ADE-80D0-2A9AE2379C8F}"/>
                </a:ext>
              </a:extLst>
            </p:cNvPr>
            <p:cNvSpPr/>
            <p:nvPr userDrawn="1"/>
          </p:nvSpPr>
          <p:spPr>
            <a:xfrm>
              <a:off x="-1" y="5652655"/>
              <a:ext cx="12192002" cy="1205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Google Shape;84;p13" descr="cover.jpg">
              <a:extLst>
                <a:ext uri="{FF2B5EF4-FFF2-40B4-BE49-F238E27FC236}">
                  <a16:creationId xmlns:a16="http://schemas.microsoft.com/office/drawing/2014/main" id="{7D84DA2C-238D-40EB-B424-E4B7C7AB5972}"/>
                </a:ext>
              </a:extLst>
            </p:cNvPr>
            <p:cNvPicPr preferRelativeResize="0"/>
            <p:nvPr userDrawn="1"/>
          </p:nvPicPr>
          <p:blipFill rotWithShape="1">
            <a:blip r:embed="rId2">
              <a:alphaModFix/>
            </a:blip>
            <a:srcRect t="6770" b="1"/>
            <a:stretch/>
          </p:blipFill>
          <p:spPr>
            <a:xfrm>
              <a:off x="-1" y="0"/>
              <a:ext cx="12192001" cy="6393591"/>
            </a:xfrm>
            <a:prstGeom prst="rect">
              <a:avLst/>
            </a:prstGeom>
            <a:noFill/>
            <a:ln>
              <a:noFill/>
            </a:ln>
          </p:spPr>
        </p:pic>
      </p:grpSp>
      <p:sp>
        <p:nvSpPr>
          <p:cNvPr id="2" name="Title 1">
            <a:extLst>
              <a:ext uri="{FF2B5EF4-FFF2-40B4-BE49-F238E27FC236}">
                <a16:creationId xmlns:a16="http://schemas.microsoft.com/office/drawing/2014/main" id="{934E19E8-757A-4969-9027-0BD4063EEC74}"/>
              </a:ext>
            </a:extLst>
          </p:cNvPr>
          <p:cNvSpPr>
            <a:spLocks noGrp="1"/>
          </p:cNvSpPr>
          <p:nvPr>
            <p:ph type="ctrTitle"/>
          </p:nvPr>
        </p:nvSpPr>
        <p:spPr>
          <a:xfrm>
            <a:off x="845127" y="4420562"/>
            <a:ext cx="9144000" cy="1028791"/>
          </a:xfrm>
        </p:spPr>
        <p:txBody>
          <a:bodyPr anchor="b"/>
          <a:lstStyle>
            <a:lvl1pPr algn="l">
              <a:defRPr sz="6000">
                <a:solidFill>
                  <a:srgbClr val="595959"/>
                </a:solidFill>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615CE5A0-2003-499B-9C7D-77787F2088B8}"/>
              </a:ext>
            </a:extLst>
          </p:cNvPr>
          <p:cNvSpPr>
            <a:spLocks noGrp="1"/>
          </p:cNvSpPr>
          <p:nvPr>
            <p:ph type="subTitle" idx="1"/>
          </p:nvPr>
        </p:nvSpPr>
        <p:spPr>
          <a:xfrm>
            <a:off x="838200" y="5503865"/>
            <a:ext cx="9144000" cy="452820"/>
          </a:xfrm>
        </p:spPr>
        <p:txBody>
          <a:bodyPr>
            <a:normAutofit/>
          </a:bodyPr>
          <a:lstStyle>
            <a:lvl1pPr marL="0" indent="0" algn="l">
              <a:buNone/>
              <a:defRPr sz="2000">
                <a:solidFill>
                  <a:srgbClr val="59595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4" name="Date Placeholder 3">
            <a:extLst>
              <a:ext uri="{FF2B5EF4-FFF2-40B4-BE49-F238E27FC236}">
                <a16:creationId xmlns:a16="http://schemas.microsoft.com/office/drawing/2014/main" id="{3F406072-2501-4FCA-8444-F03B3AB9FE65}"/>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A4DB6A6B-D40C-4CF1-8DC5-F04E6E80468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23E3992-744E-4166-94B6-0A69EE8833B7}"/>
              </a:ext>
            </a:extLst>
          </p:cNvPr>
          <p:cNvSpPr>
            <a:spLocks noGrp="1"/>
          </p:cNvSpPr>
          <p:nvPr>
            <p:ph type="sldNum" sz="quarter" idx="12"/>
          </p:nvPr>
        </p:nvSpPr>
        <p:spPr/>
        <p:txBody>
          <a:bodyPr/>
          <a:lstStyle/>
          <a:p>
            <a:fld id="{CE3678D5-7B13-4F02-A70B-E703AC081804}" type="slidenum">
              <a:rPr lang="en-AU" smtClean="0"/>
              <a:t>‹#›</a:t>
            </a:fld>
            <a:endParaRPr lang="en-AU" dirty="0"/>
          </a:p>
        </p:txBody>
      </p:sp>
      <p:pic>
        <p:nvPicPr>
          <p:cNvPr id="8" name="Google Shape;85;p13" descr="logo.png">
            <a:extLst>
              <a:ext uri="{FF2B5EF4-FFF2-40B4-BE49-F238E27FC236}">
                <a16:creationId xmlns:a16="http://schemas.microsoft.com/office/drawing/2014/main" id="{9A3C4E27-4DD7-4F9D-ADA1-9790C2201CFF}"/>
              </a:ext>
            </a:extLst>
          </p:cNvPr>
          <p:cNvPicPr preferRelativeResize="0"/>
          <p:nvPr userDrawn="1"/>
        </p:nvPicPr>
        <p:blipFill rotWithShape="1">
          <a:blip r:embed="rId3">
            <a:alphaModFix/>
          </a:blip>
          <a:srcRect/>
          <a:stretch/>
        </p:blipFill>
        <p:spPr>
          <a:xfrm>
            <a:off x="10668000" y="5292679"/>
            <a:ext cx="1283154" cy="1028791"/>
          </a:xfrm>
          <a:prstGeom prst="rect">
            <a:avLst/>
          </a:prstGeom>
          <a:noFill/>
          <a:ln>
            <a:noFill/>
          </a:ln>
        </p:spPr>
      </p:pic>
    </p:spTree>
    <p:extLst>
      <p:ext uri="{BB962C8B-B14F-4D97-AF65-F5344CB8AC3E}">
        <p14:creationId xmlns:p14="http://schemas.microsoft.com/office/powerpoint/2010/main" val="1058991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C92E-2F63-46FC-9B20-84B769D3C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7F719AE-4828-4B77-BF89-B4772F71E8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5473A3F-B5CC-49EF-A2A9-E3FACE5C1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10F366-1FAE-4949-9600-A5BEF3094AF0}"/>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6" name="Footer Placeholder 5">
            <a:extLst>
              <a:ext uri="{FF2B5EF4-FFF2-40B4-BE49-F238E27FC236}">
                <a16:creationId xmlns:a16="http://schemas.microsoft.com/office/drawing/2014/main" id="{B124AB1B-B3D0-464A-8CE6-4AE980ACAB2B}"/>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DE5FEC7-9F0C-48B1-962B-4F599D1A4BC6}"/>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4111991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665E-A7D8-4BB1-91BC-845C0CA3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5FC960F-4A55-4098-85E1-3790A9535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a:extLst>
              <a:ext uri="{FF2B5EF4-FFF2-40B4-BE49-F238E27FC236}">
                <a16:creationId xmlns:a16="http://schemas.microsoft.com/office/drawing/2014/main" id="{F4F42598-A804-41D5-A43C-5510F9E01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F3E4C2-82C0-4688-BE05-30B84CE1B5D5}"/>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6" name="Footer Placeholder 5">
            <a:extLst>
              <a:ext uri="{FF2B5EF4-FFF2-40B4-BE49-F238E27FC236}">
                <a16:creationId xmlns:a16="http://schemas.microsoft.com/office/drawing/2014/main" id="{233D78F0-4E92-4578-B582-665E238EEE9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545318C3-A3A7-41AE-962F-ADBA2CD9E58C}"/>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69984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D6BA-2185-4A7E-8E7E-4C4DC3D7BDB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D3787B0-1613-4125-9493-AAA54BA22D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5E28143-FE9C-465C-9C7D-A47F43161EB6}"/>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FD325C2F-F7DD-421C-BD32-8DEC5C8B32E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34BAC45-E830-4864-8E70-A07814D03157}"/>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229880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FEBB6-D454-4778-9DE1-790640122D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8B8779B-264E-4417-8B3B-35E6E30C5D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49D725-11F7-4C60-A771-330DF3288DF7}"/>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A7FF5781-2F3C-42BE-B2CB-F9DBC711D20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055AF47E-29C7-4097-9936-73D6F64F6551}"/>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2698837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79B2-7692-4BC3-A764-C287EDCE9F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6D27B-69BC-412B-A670-72D4571DCC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41F700-F159-47DD-9A95-CC48DE32AA4C}"/>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C9906D2D-8BA1-4E85-9319-327FEE4D75D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9828C68F-510F-45F8-BFEF-F17C4FF876E8}"/>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1040183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Google Shape;97;p15" descr="backpage.jpg">
            <a:extLst>
              <a:ext uri="{FF2B5EF4-FFF2-40B4-BE49-F238E27FC236}">
                <a16:creationId xmlns:a16="http://schemas.microsoft.com/office/drawing/2014/main" id="{33C89547-8572-4483-8540-3DE243F680EF}"/>
              </a:ext>
            </a:extLst>
          </p:cNvPr>
          <p:cNvPicPr preferRelativeResize="0"/>
          <p:nvPr userDrawn="1"/>
        </p:nvPicPr>
        <p:blipFill rotWithShape="1">
          <a:blip r:embed="rId2">
            <a:alphaModFix/>
          </a:blip>
          <a:srcRect t="55926"/>
          <a:stretch/>
        </p:blipFill>
        <p:spPr>
          <a:xfrm rot="10800000">
            <a:off x="-6350" y="3843715"/>
            <a:ext cx="12192000" cy="3022599"/>
          </a:xfrm>
          <a:prstGeom prst="rect">
            <a:avLst/>
          </a:prstGeom>
          <a:noFill/>
          <a:ln>
            <a:noFill/>
          </a:ln>
        </p:spPr>
      </p:pic>
      <p:sp>
        <p:nvSpPr>
          <p:cNvPr id="2" name="Title 1">
            <a:extLst>
              <a:ext uri="{FF2B5EF4-FFF2-40B4-BE49-F238E27FC236}">
                <a16:creationId xmlns:a16="http://schemas.microsoft.com/office/drawing/2014/main" id="{23EB79B2-7692-4BC3-A764-C287EDCE9F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6D27B-69BC-412B-A670-72D4571DCC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41F700-F159-47DD-9A95-CC48DE32AA4C}"/>
              </a:ext>
            </a:extLst>
          </p:cNvPr>
          <p:cNvSpPr>
            <a:spLocks noGrp="1"/>
          </p:cNvSpPr>
          <p:nvPr>
            <p:ph type="dt" sz="half" idx="10"/>
          </p:nvPr>
        </p:nvSpPr>
        <p:spPr/>
        <p:txBody>
          <a:bodyPr/>
          <a:lstStyle>
            <a:lvl1pPr>
              <a:defRPr>
                <a:solidFill>
                  <a:schemeClr val="bg1"/>
                </a:solidFill>
              </a:defRPr>
            </a:lvl1pPr>
          </a:lstStyle>
          <a:p>
            <a:fld id="{8480346D-C4DD-46CA-8050-29DC9FE7F2DE}" type="datetimeFigureOut">
              <a:rPr lang="en-AU" smtClean="0"/>
              <a:pPr/>
              <a:t>4/11/2019</a:t>
            </a:fld>
            <a:endParaRPr lang="en-AU" dirty="0"/>
          </a:p>
        </p:txBody>
      </p:sp>
      <p:sp>
        <p:nvSpPr>
          <p:cNvPr id="5" name="Footer Placeholder 4">
            <a:extLst>
              <a:ext uri="{FF2B5EF4-FFF2-40B4-BE49-F238E27FC236}">
                <a16:creationId xmlns:a16="http://schemas.microsoft.com/office/drawing/2014/main" id="{C9906D2D-8BA1-4E85-9319-327FEE4D75D5}"/>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9828C68F-510F-45F8-BFEF-F17C4FF876E8}"/>
              </a:ext>
            </a:extLst>
          </p:cNvPr>
          <p:cNvSpPr>
            <a:spLocks noGrp="1"/>
          </p:cNvSpPr>
          <p:nvPr>
            <p:ph type="sldNum" sz="quarter" idx="12"/>
          </p:nvPr>
        </p:nvSpPr>
        <p:spPr/>
        <p:txBody>
          <a:bodyPr/>
          <a:lstStyle>
            <a:lvl1pPr>
              <a:defRPr>
                <a:solidFill>
                  <a:schemeClr val="bg1"/>
                </a:solidFill>
              </a:defRPr>
            </a:lvl1pPr>
          </a:lstStyle>
          <a:p>
            <a:fld id="{CE3678D5-7B13-4F02-A70B-E703AC081804}" type="slidenum">
              <a:rPr lang="en-AU" smtClean="0"/>
              <a:pPr/>
              <a:t>‹#›</a:t>
            </a:fld>
            <a:endParaRPr lang="en-AU" dirty="0"/>
          </a:p>
        </p:txBody>
      </p:sp>
    </p:spTree>
    <p:extLst>
      <p:ext uri="{BB962C8B-B14F-4D97-AF65-F5344CB8AC3E}">
        <p14:creationId xmlns:p14="http://schemas.microsoft.com/office/powerpoint/2010/main" val="19672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Google Shape;97;p15" descr="backpage.jpg">
            <a:extLst>
              <a:ext uri="{FF2B5EF4-FFF2-40B4-BE49-F238E27FC236}">
                <a16:creationId xmlns:a16="http://schemas.microsoft.com/office/drawing/2014/main" id="{D2BF28FF-B4A8-4FBB-91B5-B98121263E90}"/>
              </a:ext>
            </a:extLst>
          </p:cNvPr>
          <p:cNvPicPr preferRelativeResize="0"/>
          <p:nvPr userDrawn="1"/>
        </p:nvPicPr>
        <p:blipFill rotWithShape="1">
          <a:blip r:embed="rId2">
            <a:alphaModFix/>
          </a:blip>
          <a:srcRect t="55926"/>
          <a:stretch/>
        </p:blipFill>
        <p:spPr>
          <a:xfrm rot="10800000">
            <a:off x="-6350" y="3843715"/>
            <a:ext cx="12192000" cy="3022599"/>
          </a:xfrm>
          <a:prstGeom prst="rect">
            <a:avLst/>
          </a:prstGeom>
          <a:noFill/>
          <a:ln>
            <a:noFill/>
          </a:ln>
        </p:spPr>
      </p:pic>
      <p:sp>
        <p:nvSpPr>
          <p:cNvPr id="2" name="Title 1">
            <a:extLst>
              <a:ext uri="{FF2B5EF4-FFF2-40B4-BE49-F238E27FC236}">
                <a16:creationId xmlns:a16="http://schemas.microsoft.com/office/drawing/2014/main" id="{91E8D5F7-609A-4864-9D39-2C31971F4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A7D13-7DC6-4C30-99C5-BB177BEB5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74E5C7-7C30-43B6-85EF-956D73278AE0}"/>
              </a:ext>
            </a:extLst>
          </p:cNvPr>
          <p:cNvSpPr>
            <a:spLocks noGrp="1"/>
          </p:cNvSpPr>
          <p:nvPr>
            <p:ph type="dt" sz="half" idx="10"/>
          </p:nvPr>
        </p:nvSpPr>
        <p:spPr/>
        <p:txBody>
          <a:bodyPr/>
          <a:lstStyle>
            <a:lvl1pPr>
              <a:defRPr>
                <a:solidFill>
                  <a:schemeClr val="bg1"/>
                </a:solidFill>
              </a:defRPr>
            </a:lvl1pPr>
          </a:lstStyle>
          <a:p>
            <a:fld id="{8480346D-C4DD-46CA-8050-29DC9FE7F2DE}" type="datetimeFigureOut">
              <a:rPr lang="en-AU" smtClean="0"/>
              <a:pPr/>
              <a:t>4/11/2019</a:t>
            </a:fld>
            <a:endParaRPr lang="en-AU" dirty="0"/>
          </a:p>
        </p:txBody>
      </p:sp>
      <p:sp>
        <p:nvSpPr>
          <p:cNvPr id="5" name="Footer Placeholder 4">
            <a:extLst>
              <a:ext uri="{FF2B5EF4-FFF2-40B4-BE49-F238E27FC236}">
                <a16:creationId xmlns:a16="http://schemas.microsoft.com/office/drawing/2014/main" id="{907BA92A-E18E-4910-9E3D-EEB8E9FE82F5}"/>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C6F17B7A-BE97-434B-8CAD-C90F43EA40A9}"/>
              </a:ext>
            </a:extLst>
          </p:cNvPr>
          <p:cNvSpPr>
            <a:spLocks noGrp="1"/>
          </p:cNvSpPr>
          <p:nvPr>
            <p:ph type="sldNum" sz="quarter" idx="12"/>
          </p:nvPr>
        </p:nvSpPr>
        <p:spPr/>
        <p:txBody>
          <a:bodyPr/>
          <a:lstStyle>
            <a:lvl1pPr>
              <a:defRPr>
                <a:solidFill>
                  <a:schemeClr val="bg1"/>
                </a:solidFill>
              </a:defRPr>
            </a:lvl1pPr>
          </a:lstStyle>
          <a:p>
            <a:fld id="{CE3678D5-7B13-4F02-A70B-E703AC081804}" type="slidenum">
              <a:rPr lang="en-AU" smtClean="0"/>
              <a:pPr/>
              <a:t>‹#›</a:t>
            </a:fld>
            <a:endParaRPr lang="en-AU" dirty="0"/>
          </a:p>
        </p:txBody>
      </p:sp>
    </p:spTree>
    <p:extLst>
      <p:ext uri="{BB962C8B-B14F-4D97-AF65-F5344CB8AC3E}">
        <p14:creationId xmlns:p14="http://schemas.microsoft.com/office/powerpoint/2010/main" val="163611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Google Shape;97;p15" descr="backpage.jpg">
            <a:extLst>
              <a:ext uri="{FF2B5EF4-FFF2-40B4-BE49-F238E27FC236}">
                <a16:creationId xmlns:a16="http://schemas.microsoft.com/office/drawing/2014/main" id="{04B56F2E-7898-4AEF-BD8E-1E06A9A817EA}"/>
              </a:ext>
            </a:extLst>
          </p:cNvPr>
          <p:cNvPicPr preferRelativeResize="0"/>
          <p:nvPr userDrawn="1"/>
        </p:nvPicPr>
        <p:blipFill rotWithShape="1">
          <a:blip r:embed="rId2">
            <a:alphaModFix/>
          </a:blip>
          <a:srcRect b="53326"/>
          <a:stretch/>
        </p:blipFill>
        <p:spPr>
          <a:xfrm>
            <a:off x="0" y="3657138"/>
            <a:ext cx="12192000" cy="3200862"/>
          </a:xfrm>
          <a:prstGeom prst="rect">
            <a:avLst/>
          </a:prstGeom>
          <a:noFill/>
          <a:ln>
            <a:noFill/>
          </a:ln>
        </p:spPr>
      </p:pic>
      <p:sp>
        <p:nvSpPr>
          <p:cNvPr id="2" name="Title 1">
            <a:extLst>
              <a:ext uri="{FF2B5EF4-FFF2-40B4-BE49-F238E27FC236}">
                <a16:creationId xmlns:a16="http://schemas.microsoft.com/office/drawing/2014/main" id="{91E8D5F7-609A-4864-9D39-2C31971F4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A7D13-7DC6-4C30-99C5-BB177BEB5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74E5C7-7C30-43B6-85EF-956D73278AE0}"/>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907BA92A-E18E-4910-9E3D-EEB8E9FE82F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C6F17B7A-BE97-434B-8CAD-C90F43EA40A9}"/>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20641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27E0-B08B-4C87-9542-7230E1F2909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1649A60-1F25-46E1-958A-6BBA833B40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3954B87-BAE0-43C6-8CDC-D3EA47AAEF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3C93575-6D6F-4A17-8D9D-41C765C671C0}"/>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6" name="Footer Placeholder 5">
            <a:extLst>
              <a:ext uri="{FF2B5EF4-FFF2-40B4-BE49-F238E27FC236}">
                <a16:creationId xmlns:a16="http://schemas.microsoft.com/office/drawing/2014/main" id="{7B2402D4-5538-4EB0-99FE-C49DAEBBD5F7}"/>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EFA981F-1889-4991-9943-CA0F40081E7E}"/>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95988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9FCD6-935E-471A-B3F3-3D2FE271091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A32E8D3-F9D7-48AB-9B16-A4D921A50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0EB3A6-D79D-4435-9A96-23169243F4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56FA583-0847-4740-A98C-B50D874CC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517090-A787-4083-B826-7F85652B8D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207B514-2FC8-47E2-9FB7-15DBD43E7DFC}"/>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8" name="Footer Placeholder 7">
            <a:extLst>
              <a:ext uri="{FF2B5EF4-FFF2-40B4-BE49-F238E27FC236}">
                <a16:creationId xmlns:a16="http://schemas.microsoft.com/office/drawing/2014/main" id="{55CF5F1B-D958-499A-B510-1E0BAFFCC9DB}"/>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0C2B7135-CB12-45C0-B4AB-FFFE2AC859E8}"/>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25700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D1F3-02FA-4C0F-B183-AEC4E294561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64D54B9-8D1A-4155-B340-1DBD2CA755AB}"/>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4" name="Footer Placeholder 3">
            <a:extLst>
              <a:ext uri="{FF2B5EF4-FFF2-40B4-BE49-F238E27FC236}">
                <a16:creationId xmlns:a16="http://schemas.microsoft.com/office/drawing/2014/main" id="{4946D6EF-52EA-4FE3-AE97-3467E0E0FB2C}"/>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8B8A4FA9-B207-45B9-9F9E-C1F492E54BFB}"/>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81522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oogle Shape;97;p15" descr="backpage.jpg">
            <a:extLst>
              <a:ext uri="{FF2B5EF4-FFF2-40B4-BE49-F238E27FC236}">
                <a16:creationId xmlns:a16="http://schemas.microsoft.com/office/drawing/2014/main" id="{E50B393D-24F2-40FB-87ED-09616D303F7B}"/>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2" name="Date Placeholder 1">
            <a:extLst>
              <a:ext uri="{FF2B5EF4-FFF2-40B4-BE49-F238E27FC236}">
                <a16:creationId xmlns:a16="http://schemas.microsoft.com/office/drawing/2014/main" id="{2E207789-F312-4539-A345-A82B1533BADD}"/>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3" name="Footer Placeholder 2">
            <a:extLst>
              <a:ext uri="{FF2B5EF4-FFF2-40B4-BE49-F238E27FC236}">
                <a16:creationId xmlns:a16="http://schemas.microsoft.com/office/drawing/2014/main" id="{76B3A343-7D3D-47C4-ADAC-72E88B60FA35}"/>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B0FAE6EA-0837-4F42-83D0-C43F090F9CE5}"/>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2597258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oogle Shape;91;p14" descr="general.jpg">
            <a:extLst>
              <a:ext uri="{FF2B5EF4-FFF2-40B4-BE49-F238E27FC236}">
                <a16:creationId xmlns:a16="http://schemas.microsoft.com/office/drawing/2014/main" id="{BC72F28C-83A3-45FF-8B56-6643E70B87B6}"/>
              </a:ext>
            </a:extLst>
          </p:cNvPr>
          <p:cNvPicPr preferRelativeResize="0"/>
          <p:nvPr userDrawn="1"/>
        </p:nvPicPr>
        <p:blipFill rotWithShape="1">
          <a:blip r:embed="rId15">
            <a:alphaModFix/>
          </a:blip>
          <a:srcRect/>
          <a:stretch/>
        </p:blipFill>
        <p:spPr>
          <a:xfrm>
            <a:off x="0" y="0"/>
            <a:ext cx="12192000" cy="6858000"/>
          </a:xfrm>
          <a:prstGeom prst="rect">
            <a:avLst/>
          </a:prstGeom>
          <a:noFill/>
          <a:ln>
            <a:noFill/>
          </a:ln>
        </p:spPr>
      </p:pic>
      <p:sp>
        <p:nvSpPr>
          <p:cNvPr id="2" name="Title Placeholder 1">
            <a:extLst>
              <a:ext uri="{FF2B5EF4-FFF2-40B4-BE49-F238E27FC236}">
                <a16:creationId xmlns:a16="http://schemas.microsoft.com/office/drawing/2014/main" id="{F42CADBC-303D-43C9-9804-656805BAC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0141A3B-E932-4AE8-BD6B-42DEED70A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C1CB9A8-DD96-46F1-841C-02D7CFD54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AF70B96E-1B50-4C81-A0B2-2FBAE4AED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18EAA930-91D5-40C3-9ACD-C42BC0197A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678D5-7B13-4F02-A70B-E703AC081804}" type="slidenum">
              <a:rPr lang="en-AU" smtClean="0"/>
              <a:t>‹#›</a:t>
            </a:fld>
            <a:endParaRPr lang="en-AU" dirty="0"/>
          </a:p>
        </p:txBody>
      </p:sp>
      <p:pic>
        <p:nvPicPr>
          <p:cNvPr id="8" name="Google Shape;92;p14" descr="logo.png">
            <a:extLst>
              <a:ext uri="{FF2B5EF4-FFF2-40B4-BE49-F238E27FC236}">
                <a16:creationId xmlns:a16="http://schemas.microsoft.com/office/drawing/2014/main" id="{CB0BAAE2-F63F-4668-8DC8-C9E0182B2090}"/>
              </a:ext>
            </a:extLst>
          </p:cNvPr>
          <p:cNvPicPr preferRelativeResize="0"/>
          <p:nvPr userDrawn="1"/>
        </p:nvPicPr>
        <p:blipFill rotWithShape="1">
          <a:blip r:embed="rId16">
            <a:alphaModFix/>
          </a:blip>
          <a:srcRect/>
          <a:stretch/>
        </p:blipFill>
        <p:spPr>
          <a:xfrm>
            <a:off x="11061032" y="136524"/>
            <a:ext cx="1022041" cy="819439"/>
          </a:xfrm>
          <a:prstGeom prst="rect">
            <a:avLst/>
          </a:prstGeom>
          <a:noFill/>
          <a:ln>
            <a:noFill/>
          </a:ln>
        </p:spPr>
      </p:pic>
    </p:spTree>
    <p:extLst>
      <p:ext uri="{BB962C8B-B14F-4D97-AF65-F5344CB8AC3E}">
        <p14:creationId xmlns:p14="http://schemas.microsoft.com/office/powerpoint/2010/main" val="20456821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Zu-yGwVKXOk" TargetMode="External"/><Relationship Id="rId5" Type="http://schemas.openxmlformats.org/officeDocument/2006/relationships/hyperlink" Target="https://calvium.com/8-great-digital-placemaking-projects-around-globe/" TargetMode="External"/><Relationship Id="rId4" Type="http://schemas.openxmlformats.org/officeDocument/2006/relationships/hyperlink" Target="https://youtu.be/Zu-yGwVKXO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yR717ZM-U5M" TargetMode="External"/><Relationship Id="rId5" Type="http://schemas.openxmlformats.org/officeDocument/2006/relationships/hyperlink" Target="https://calvium.com/8-great-digital-placemaking-projects-around-globe/" TargetMode="External"/><Relationship Id="rId4" Type="http://schemas.openxmlformats.org/officeDocument/2006/relationships/hyperlink" Target="https://youtu.be/yR717ZM-U5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237217992"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calvium.com/8-great-digital-placemaking-projects-around-glob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alvium.com/resources/digital-placemaking/"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unsplash.com/photos/c53HvA-blYQ?utm_source=unsplash&amp;utm_medium=referral&amp;utm_content=creditCopyText"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alvium.com/resources/digital-placemakin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ydney.edu.au/news-opinion/news/2019/02/26/university-launches-new-digital-placemaking-footbridge-gallery.html"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ileotech.com/how-iot-and-big-data-are-driving-smart-traffic-management-and-smart-citi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cocreatecremorne.c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cocreatecremorne.co/portfolio/street-fest-cremorn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dT3aZ5Ph8e8" TargetMode="External"/><Relationship Id="rId2" Type="http://schemas.openxmlformats.org/officeDocument/2006/relationships/slideLayout" Target="../slideLayouts/slideLayout2.xml"/><Relationship Id="rId1" Type="http://schemas.openxmlformats.org/officeDocument/2006/relationships/video" Target="https://www.youtube.com/embed/dT3aZ5Ph8e8" TargetMode="Externa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ourbigskymt.com/get-involved/brainstormers/photo-contest"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hyperlink" Target="https://participate.melbourne.vic.gov.au/" TargetMode="External"/><Relationship Id="rId2" Type="http://schemas.openxmlformats.org/officeDocument/2006/relationships/hyperlink" Target="https://youtu.be/e62JmiCPt7k" TargetMode="External"/><Relationship Id="rId1" Type="http://schemas.openxmlformats.org/officeDocument/2006/relationships/slideLayout" Target="../slideLayouts/slideLayout2.xml"/><Relationship Id="rId6" Type="http://schemas.openxmlformats.org/officeDocument/2006/relationships/hyperlink" Target="http://www.socialpinpoint.com.au/" TargetMode="External"/><Relationship Id="rId5" Type="http://schemas.openxmlformats.org/officeDocument/2006/relationships/hyperlink" Target="https://www.bangthetable.com/" TargetMode="External"/><Relationship Id="rId4" Type="http://schemas.openxmlformats.org/officeDocument/2006/relationships/hyperlink" Target="https://crowdsignal.co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yoursay.mvcc.vic.gov.au/imaginewindyhil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socialpinpoint.com/product-engagementplatfor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harvestdp.com/" TargetMode="External"/><Relationship Id="rId2" Type="http://schemas.openxmlformats.org/officeDocument/2006/relationships/hyperlink" Target="http://www.spatialmedia.com.au/" TargetMode="External"/><Relationship Id="rId1" Type="http://schemas.openxmlformats.org/officeDocument/2006/relationships/slideLayout" Target="../slideLayouts/slideLayout2.xml"/><Relationship Id="rId5" Type="http://schemas.openxmlformats.org/officeDocument/2006/relationships/hyperlink" Target="https://consultationmanager.com/" TargetMode="External"/><Relationship Id="rId4" Type="http://schemas.openxmlformats.org/officeDocument/2006/relationships/hyperlink" Target="https://the-hive.com.au/"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e62JmiCPt7k" TargetMode="External"/><Relationship Id="rId2" Type="http://schemas.openxmlformats.org/officeDocument/2006/relationships/slideLayout" Target="../slideLayouts/slideLayout2.xml"/><Relationship Id="rId1" Type="http://schemas.openxmlformats.org/officeDocument/2006/relationships/video" Target="https://www.youtube.com/embed/e62JmiCPt7k" TargetMode="External"/><Relationship Id="rId5" Type="http://schemas.openxmlformats.org/officeDocument/2006/relationships/image" Target="../media/image50.jpeg"/><Relationship Id="rId4" Type="http://schemas.openxmlformats.org/officeDocument/2006/relationships/hyperlink" Target="https://participate.melbourne.vic.gov.au/"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neighbourlytics.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consultationmanager.com/top5-online-engagement-tools/" TargetMode="External"/><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discover.data.vic.gov.au/" TargetMode="External"/><Relationship Id="rId2" Type="http://schemas.openxmlformats.org/officeDocument/2006/relationships/hyperlink" Target="https://www.abs.gov.au/websitedbs/D3310114.nsf/home/census" TargetMode="External"/><Relationship Id="rId1" Type="http://schemas.openxmlformats.org/officeDocument/2006/relationships/slideLayout" Target="../slideLayouts/slideLayout2.xml"/><Relationship Id="rId6" Type="http://schemas.openxmlformats.org/officeDocument/2006/relationships/hyperlink" Target="https://www.tripadvisor.com.au/Attraction_Review-g850584-d9983603-Reviews-Preston_Market-Preston_Darebin_Greater_Melbourne_Victoria.html" TargetMode="External"/><Relationship Id="rId5" Type="http://schemas.openxmlformats.org/officeDocument/2006/relationships/hyperlink" Target="https://www.planning.vic.gov.au/land-use-and-population-research/victoria-in-future-2016" TargetMode="External"/><Relationship Id="rId4" Type="http://schemas.openxmlformats.org/officeDocument/2006/relationships/hyperlink" Target="https://data.melbourne.vic.gov.a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8.xml"/><Relationship Id="rId1" Type="http://schemas.openxmlformats.org/officeDocument/2006/relationships/video" Target="https://www.youtube.com/embed/Ubs6BvPHhy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uwr2U0j08Ak" TargetMode="External"/><Relationship Id="rId2" Type="http://schemas.openxmlformats.org/officeDocument/2006/relationships/hyperlink" Target="https://www.youtube.com/watch?v=44qrXGMXvkQ"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gspf.com.au/"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C26C-DBD2-4301-B3B8-E13BB82543B7}"/>
              </a:ext>
            </a:extLst>
          </p:cNvPr>
          <p:cNvSpPr>
            <a:spLocks noGrp="1"/>
          </p:cNvSpPr>
          <p:nvPr>
            <p:ph type="ctrTitle"/>
          </p:nvPr>
        </p:nvSpPr>
        <p:spPr>
          <a:xfrm>
            <a:off x="845127" y="4206240"/>
            <a:ext cx="9144000" cy="1243113"/>
          </a:xfrm>
          <a:noFill/>
        </p:spPr>
        <p:txBody>
          <a:bodyPr>
            <a:noAutofit/>
          </a:bodyPr>
          <a:lstStyle/>
          <a:p>
            <a:r>
              <a:rPr lang="en-AU" b="1" dirty="0"/>
              <a:t>Digital Placemaking </a:t>
            </a:r>
            <a:endParaRPr lang="en-AU" dirty="0"/>
          </a:p>
        </p:txBody>
      </p:sp>
      <p:sp>
        <p:nvSpPr>
          <p:cNvPr id="3" name="Subtitle 2">
            <a:extLst>
              <a:ext uri="{FF2B5EF4-FFF2-40B4-BE49-F238E27FC236}">
                <a16:creationId xmlns:a16="http://schemas.microsoft.com/office/drawing/2014/main" id="{45A74A74-4527-4D44-B413-CE2488F14D4D}"/>
              </a:ext>
            </a:extLst>
          </p:cNvPr>
          <p:cNvSpPr>
            <a:spLocks noGrp="1"/>
          </p:cNvSpPr>
          <p:nvPr>
            <p:ph type="subTitle" idx="1"/>
          </p:nvPr>
        </p:nvSpPr>
        <p:spPr>
          <a:xfrm>
            <a:off x="838200" y="5637975"/>
            <a:ext cx="7743092" cy="950393"/>
          </a:xfrm>
        </p:spPr>
        <p:txBody>
          <a:bodyPr>
            <a:normAutofit/>
          </a:bodyPr>
          <a:lstStyle/>
          <a:p>
            <a:r>
              <a:rPr lang="en-US" dirty="0"/>
              <a:t>These slides are based on material prepared by Hes &amp; Toland (2019), The University of Melbourne and University of Technology of Sydney for the Place Agency program for placemaking pedagogy. </a:t>
            </a:r>
            <a:endParaRPr lang="en-AU" dirty="0"/>
          </a:p>
        </p:txBody>
      </p:sp>
      <p:pic>
        <p:nvPicPr>
          <p:cNvPr id="1026" name="UoM_1.png">
            <a:extLst>
              <a:ext uri="{FF2B5EF4-FFF2-40B4-BE49-F238E27FC236}">
                <a16:creationId xmlns:a16="http://schemas.microsoft.com/office/drawing/2014/main" id="{6CE91FA5-74DB-436C-9BBF-5E6763F40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0214" y="4244622"/>
            <a:ext cx="1276350" cy="135246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
            <a:extLst>
              <a:ext uri="{FF2B5EF4-FFF2-40B4-BE49-F238E27FC236}">
                <a16:creationId xmlns:a16="http://schemas.microsoft.com/office/drawing/2014/main" id="{6FB72617-B6E3-4A24-91D8-68DB8E97D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277" y="5637975"/>
            <a:ext cx="1038225" cy="10096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6F476197-098B-4243-A802-C293A00156B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dirty="0"/>
          </a:p>
        </p:txBody>
      </p:sp>
      <p:sp>
        <p:nvSpPr>
          <p:cNvPr id="9" name="Rectangle 4">
            <a:extLst>
              <a:ext uri="{FF2B5EF4-FFF2-40B4-BE49-F238E27FC236}">
                <a16:creationId xmlns:a16="http://schemas.microsoft.com/office/drawing/2014/main" id="{26138CCE-8283-48FC-BC76-F353B2B10016}"/>
              </a:ext>
            </a:extLst>
          </p:cNvPr>
          <p:cNvSpPr>
            <a:spLocks noChangeArrowheads="1"/>
          </p:cNvSpPr>
          <p:nvPr/>
        </p:nvSpPr>
        <p:spPr bwMode="auto">
          <a:xfrm>
            <a:off x="0" y="1704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              </a:t>
            </a: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5">
            <a:extLst>
              <a:ext uri="{FF2B5EF4-FFF2-40B4-BE49-F238E27FC236}">
                <a16:creationId xmlns:a16="http://schemas.microsoft.com/office/drawing/2014/main" id="{57D03C19-BD6E-43C7-98D5-5096E1DFDBA5}"/>
              </a:ext>
            </a:extLst>
          </p:cNvPr>
          <p:cNvSpPr>
            <a:spLocks noChangeArrowheads="1"/>
          </p:cNvSpPr>
          <p:nvPr/>
        </p:nvSpPr>
        <p:spPr bwMode="auto">
          <a:xfrm>
            <a:off x="0" y="2714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dirty="0"/>
          </a:p>
        </p:txBody>
      </p:sp>
    </p:spTree>
    <p:extLst>
      <p:ext uri="{BB962C8B-B14F-4D97-AF65-F5344CB8AC3E}">
        <p14:creationId xmlns:p14="http://schemas.microsoft.com/office/powerpoint/2010/main" val="3231231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0919-430B-40CE-9328-6F9CB551DC8E}"/>
              </a:ext>
            </a:extLst>
          </p:cNvPr>
          <p:cNvSpPr>
            <a:spLocks noGrp="1"/>
          </p:cNvSpPr>
          <p:nvPr>
            <p:ph type="title"/>
          </p:nvPr>
        </p:nvSpPr>
        <p:spPr/>
        <p:txBody>
          <a:bodyPr/>
          <a:lstStyle/>
          <a:p>
            <a:r>
              <a:rPr lang="en-AU" dirty="0"/>
              <a:t>Storytelling: Urban Screens</a:t>
            </a:r>
          </a:p>
        </p:txBody>
      </p:sp>
      <p:pic>
        <p:nvPicPr>
          <p:cNvPr id="5" name="Content Placeholder 4">
            <a:extLst>
              <a:ext uri="{FF2B5EF4-FFF2-40B4-BE49-F238E27FC236}">
                <a16:creationId xmlns:a16="http://schemas.microsoft.com/office/drawing/2014/main" id="{7EDA9A68-0437-4223-8871-5C4398B6C9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65226"/>
            <a:ext cx="7186783" cy="4792687"/>
          </a:xfrm>
        </p:spPr>
      </p:pic>
      <p:sp>
        <p:nvSpPr>
          <p:cNvPr id="6" name="TextBox 5">
            <a:extLst>
              <a:ext uri="{FF2B5EF4-FFF2-40B4-BE49-F238E27FC236}">
                <a16:creationId xmlns:a16="http://schemas.microsoft.com/office/drawing/2014/main" id="{7C8AB0D8-7512-45AE-844F-C226C9853275}"/>
              </a:ext>
            </a:extLst>
          </p:cNvPr>
          <p:cNvSpPr txBox="1"/>
          <p:nvPr/>
        </p:nvSpPr>
        <p:spPr>
          <a:xfrm>
            <a:off x="8534400" y="4667250"/>
            <a:ext cx="2886075" cy="1477328"/>
          </a:xfrm>
          <a:prstGeom prst="rect">
            <a:avLst/>
          </a:prstGeom>
          <a:noFill/>
        </p:spPr>
        <p:txBody>
          <a:bodyPr wrap="square" rtlCol="0">
            <a:spAutoFit/>
          </a:bodyPr>
          <a:lstStyle/>
          <a:p>
            <a:r>
              <a:rPr lang="en-AU" dirty="0"/>
              <a:t>Image: https://unimelb.placeagency.org.au/2019/05/13/avoiding-digital-disasters-outer-suburbs-placemaking/</a:t>
            </a:r>
          </a:p>
        </p:txBody>
      </p:sp>
    </p:spTree>
    <p:extLst>
      <p:ext uri="{BB962C8B-B14F-4D97-AF65-F5344CB8AC3E}">
        <p14:creationId xmlns:p14="http://schemas.microsoft.com/office/powerpoint/2010/main" val="3622393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90E9-38F3-4E02-BC11-695087AB3809}"/>
              </a:ext>
            </a:extLst>
          </p:cNvPr>
          <p:cNvSpPr>
            <a:spLocks noGrp="1"/>
          </p:cNvSpPr>
          <p:nvPr>
            <p:ph type="title"/>
          </p:nvPr>
        </p:nvSpPr>
        <p:spPr/>
        <p:txBody>
          <a:bodyPr>
            <a:normAutofit/>
          </a:bodyPr>
          <a:lstStyle/>
          <a:p>
            <a:r>
              <a:rPr lang="en-AU" dirty="0"/>
              <a:t>Storytelling: Enriching place experience</a:t>
            </a:r>
            <a:br>
              <a:rPr lang="en-AU" dirty="0"/>
            </a:br>
            <a:endParaRPr lang="en-AU" dirty="0"/>
          </a:p>
        </p:txBody>
      </p:sp>
      <p:sp>
        <p:nvSpPr>
          <p:cNvPr id="3" name="Content Placeholder 2">
            <a:extLst>
              <a:ext uri="{FF2B5EF4-FFF2-40B4-BE49-F238E27FC236}">
                <a16:creationId xmlns:a16="http://schemas.microsoft.com/office/drawing/2014/main" id="{8A59C90D-BE5B-460A-8FC2-007AF8560E1D}"/>
              </a:ext>
            </a:extLst>
          </p:cNvPr>
          <p:cNvSpPr>
            <a:spLocks noGrp="1"/>
          </p:cNvSpPr>
          <p:nvPr>
            <p:ph idx="1"/>
          </p:nvPr>
        </p:nvSpPr>
        <p:spPr>
          <a:xfrm>
            <a:off x="838200" y="1825625"/>
            <a:ext cx="5980289" cy="4351338"/>
          </a:xfrm>
        </p:spPr>
        <p:txBody>
          <a:bodyPr>
            <a:normAutofit lnSpcReduction="10000"/>
          </a:bodyPr>
          <a:lstStyle/>
          <a:p>
            <a:r>
              <a:rPr lang="en-AU" dirty="0"/>
              <a:t>Using apps and technology to enrich stories of place…</a:t>
            </a:r>
          </a:p>
          <a:p>
            <a:pPr lvl="1"/>
            <a:r>
              <a:rPr lang="en-AU" dirty="0"/>
              <a:t>Using QR Codes on interpretive signage to tell heritage stories</a:t>
            </a:r>
          </a:p>
          <a:p>
            <a:pPr lvl="1"/>
            <a:r>
              <a:rPr lang="en-AU" dirty="0"/>
              <a:t>Wayfinding</a:t>
            </a:r>
          </a:p>
          <a:p>
            <a:pPr lvl="1"/>
            <a:r>
              <a:rPr lang="en-AU" dirty="0"/>
              <a:t>“Gamifying” place (geocaching)</a:t>
            </a:r>
          </a:p>
          <a:p>
            <a:endParaRPr lang="en-AU" dirty="0"/>
          </a:p>
          <a:p>
            <a:r>
              <a:rPr lang="en-AU" dirty="0"/>
              <a:t>One example is the Billibellary’s Walk app sharing cultural stories within the University of Melbourne (UniMelb – search in App Store)</a:t>
            </a:r>
          </a:p>
          <a:p>
            <a:pPr marL="0" indent="0">
              <a:buNone/>
            </a:pPr>
            <a:endParaRPr lang="en-AU" dirty="0"/>
          </a:p>
        </p:txBody>
      </p:sp>
      <p:pic>
        <p:nvPicPr>
          <p:cNvPr id="5" name="Picture 4">
            <a:extLst>
              <a:ext uri="{FF2B5EF4-FFF2-40B4-BE49-F238E27FC236}">
                <a16:creationId xmlns:a16="http://schemas.microsoft.com/office/drawing/2014/main" id="{3CC70940-B5E6-47D3-90A5-5E100439F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277" y="1540043"/>
            <a:ext cx="3856567" cy="5137498"/>
          </a:xfrm>
          <a:prstGeom prst="rect">
            <a:avLst/>
          </a:prstGeom>
        </p:spPr>
      </p:pic>
      <p:sp>
        <p:nvSpPr>
          <p:cNvPr id="4" name="TextBox 3">
            <a:extLst>
              <a:ext uri="{FF2B5EF4-FFF2-40B4-BE49-F238E27FC236}">
                <a16:creationId xmlns:a16="http://schemas.microsoft.com/office/drawing/2014/main" id="{32BF4A9D-2CBE-4779-B49F-A3CCA1BD5D57}"/>
              </a:ext>
            </a:extLst>
          </p:cNvPr>
          <p:cNvSpPr txBox="1"/>
          <p:nvPr/>
        </p:nvSpPr>
        <p:spPr>
          <a:xfrm>
            <a:off x="8153070" y="6308209"/>
            <a:ext cx="2907463" cy="369332"/>
          </a:xfrm>
          <a:prstGeom prst="rect">
            <a:avLst/>
          </a:prstGeom>
          <a:noFill/>
        </p:spPr>
        <p:txBody>
          <a:bodyPr wrap="none" rtlCol="0">
            <a:spAutoFit/>
          </a:bodyPr>
          <a:lstStyle/>
          <a:p>
            <a:r>
              <a:rPr lang="en-AU" b="1" dirty="0">
                <a:solidFill>
                  <a:schemeClr val="bg1"/>
                </a:solidFill>
              </a:rPr>
              <a:t>Photo by Place Agency, 2018</a:t>
            </a:r>
          </a:p>
        </p:txBody>
      </p:sp>
    </p:spTree>
    <p:extLst>
      <p:ext uri="{BB962C8B-B14F-4D97-AF65-F5344CB8AC3E}">
        <p14:creationId xmlns:p14="http://schemas.microsoft.com/office/powerpoint/2010/main" val="2585811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15FF1B-A5ED-4EFA-A4D1-55AEA959DFE1}"/>
              </a:ext>
            </a:extLst>
          </p:cNvPr>
          <p:cNvSpPr>
            <a:spLocks noGrp="1"/>
          </p:cNvSpPr>
          <p:nvPr>
            <p:ph type="title"/>
          </p:nvPr>
        </p:nvSpPr>
        <p:spPr/>
        <p:txBody>
          <a:bodyPr/>
          <a:lstStyle/>
          <a:p>
            <a:r>
              <a:rPr lang="en-AU" dirty="0"/>
              <a:t>Digital Activation: augmented reality</a:t>
            </a:r>
          </a:p>
        </p:txBody>
      </p:sp>
      <p:pic>
        <p:nvPicPr>
          <p:cNvPr id="6" name="Online Media 5" title="Collusion presents: REVEAL // King&amp;#39;s Lynn, Nov 2018 - Jan 2019">
            <a:hlinkClick r:id="" action="ppaction://media"/>
            <a:extLst>
              <a:ext uri="{FF2B5EF4-FFF2-40B4-BE49-F238E27FC236}">
                <a16:creationId xmlns:a16="http://schemas.microsoft.com/office/drawing/2014/main" id="{106D0CA3-2D15-43B1-B8CF-85DA00DF14A7}"/>
              </a:ext>
            </a:extLst>
          </p:cNvPr>
          <p:cNvPicPr>
            <a:picLocks noGrp="1" noRot="1" noChangeAspect="1"/>
          </p:cNvPicPr>
          <p:nvPr>
            <p:ph idx="1"/>
            <a:videoFile r:link="rId1"/>
          </p:nvPr>
        </p:nvPicPr>
        <p:blipFill>
          <a:blip r:embed="rId3"/>
          <a:stretch>
            <a:fillRect/>
          </a:stretch>
        </p:blipFill>
        <p:spPr>
          <a:xfrm>
            <a:off x="2332139" y="1591733"/>
            <a:ext cx="7174533" cy="4643057"/>
          </a:xfrm>
          <a:prstGeom prst="rect">
            <a:avLst/>
          </a:prstGeom>
        </p:spPr>
      </p:pic>
      <p:sp>
        <p:nvSpPr>
          <p:cNvPr id="7" name="TextBox 6">
            <a:extLst>
              <a:ext uri="{FF2B5EF4-FFF2-40B4-BE49-F238E27FC236}">
                <a16:creationId xmlns:a16="http://schemas.microsoft.com/office/drawing/2014/main" id="{F90C6593-56AB-48FD-B10F-A449B8B6BA39}"/>
              </a:ext>
            </a:extLst>
          </p:cNvPr>
          <p:cNvSpPr txBox="1"/>
          <p:nvPr/>
        </p:nvSpPr>
        <p:spPr>
          <a:xfrm>
            <a:off x="4307681" y="6157244"/>
            <a:ext cx="3223447" cy="369332"/>
          </a:xfrm>
          <a:prstGeom prst="rect">
            <a:avLst/>
          </a:prstGeom>
          <a:noFill/>
        </p:spPr>
        <p:txBody>
          <a:bodyPr wrap="none" rtlCol="0">
            <a:spAutoFit/>
          </a:bodyPr>
          <a:lstStyle/>
          <a:p>
            <a:r>
              <a:rPr lang="en-AU" dirty="0">
                <a:hlinkClick r:id="rId4"/>
              </a:rPr>
              <a:t>https://youtu.be/Zu-yGwVKXOk</a:t>
            </a:r>
            <a:r>
              <a:rPr lang="en-AU" dirty="0"/>
              <a:t> </a:t>
            </a:r>
          </a:p>
        </p:txBody>
      </p:sp>
      <p:sp>
        <p:nvSpPr>
          <p:cNvPr id="2" name="Rectangle 1">
            <a:extLst>
              <a:ext uri="{FF2B5EF4-FFF2-40B4-BE49-F238E27FC236}">
                <a16:creationId xmlns:a16="http://schemas.microsoft.com/office/drawing/2014/main" id="{0A958A61-71F3-4F0C-9C15-77B7EF65B516}"/>
              </a:ext>
            </a:extLst>
          </p:cNvPr>
          <p:cNvSpPr/>
          <p:nvPr/>
        </p:nvSpPr>
        <p:spPr>
          <a:xfrm>
            <a:off x="0" y="6574565"/>
            <a:ext cx="7952611" cy="307777"/>
          </a:xfrm>
          <a:prstGeom prst="rect">
            <a:avLst/>
          </a:prstGeom>
        </p:spPr>
        <p:txBody>
          <a:bodyPr wrap="square">
            <a:spAutoFit/>
          </a:bodyPr>
          <a:lstStyle/>
          <a:p>
            <a:r>
              <a:rPr lang="en-AU" sz="1400" dirty="0"/>
              <a:t>From - </a:t>
            </a:r>
            <a:r>
              <a:rPr lang="en-AU" sz="1400" dirty="0">
                <a:hlinkClick r:id="rId5"/>
              </a:rPr>
              <a:t>https://calvium.com/8-great-digital-placemaking-projects-around-globe/</a:t>
            </a:r>
            <a:endParaRPr lang="en-AU" sz="1400" dirty="0"/>
          </a:p>
        </p:txBody>
      </p:sp>
    </p:spTree>
    <p:extLst>
      <p:ext uri="{BB962C8B-B14F-4D97-AF65-F5344CB8AC3E}">
        <p14:creationId xmlns:p14="http://schemas.microsoft.com/office/powerpoint/2010/main" val="4014935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6C85-1A73-49B0-9686-4B55BEA6E5FE}"/>
              </a:ext>
            </a:extLst>
          </p:cNvPr>
          <p:cNvSpPr>
            <a:spLocks noGrp="1"/>
          </p:cNvSpPr>
          <p:nvPr>
            <p:ph type="title"/>
          </p:nvPr>
        </p:nvSpPr>
        <p:spPr/>
        <p:txBody>
          <a:bodyPr/>
          <a:lstStyle/>
          <a:p>
            <a:endParaRPr lang="en-AU" dirty="0"/>
          </a:p>
        </p:txBody>
      </p:sp>
      <p:pic>
        <p:nvPicPr>
          <p:cNvPr id="4" name="Online Media 3" title="Van Gogh’s &amp;#39;Starry Night&amp;#39; in a whole new way at the Amsterdam Light Festival 😍">
            <a:hlinkClick r:id="" action="ppaction://media"/>
            <a:extLst>
              <a:ext uri="{FF2B5EF4-FFF2-40B4-BE49-F238E27FC236}">
                <a16:creationId xmlns:a16="http://schemas.microsoft.com/office/drawing/2014/main" id="{6086C09C-0A1A-4F1C-813A-50D66B0F3955}"/>
              </a:ext>
            </a:extLst>
          </p:cNvPr>
          <p:cNvPicPr>
            <a:picLocks noGrp="1" noRot="1" noChangeAspect="1"/>
          </p:cNvPicPr>
          <p:nvPr>
            <p:ph idx="1"/>
            <a:videoFile r:link="rId1"/>
          </p:nvPr>
        </p:nvPicPr>
        <p:blipFill>
          <a:blip r:embed="rId3"/>
          <a:stretch>
            <a:fillRect/>
          </a:stretch>
        </p:blipFill>
        <p:spPr>
          <a:xfrm>
            <a:off x="838200" y="98795"/>
            <a:ext cx="10032754" cy="5643424"/>
          </a:xfrm>
          <a:prstGeom prst="rect">
            <a:avLst/>
          </a:prstGeom>
        </p:spPr>
      </p:pic>
      <p:sp>
        <p:nvSpPr>
          <p:cNvPr id="5" name="TextBox 4">
            <a:extLst>
              <a:ext uri="{FF2B5EF4-FFF2-40B4-BE49-F238E27FC236}">
                <a16:creationId xmlns:a16="http://schemas.microsoft.com/office/drawing/2014/main" id="{1FB2D1D5-5564-4D8F-85DA-7229499CA63C}"/>
              </a:ext>
            </a:extLst>
          </p:cNvPr>
          <p:cNvSpPr txBox="1"/>
          <p:nvPr/>
        </p:nvSpPr>
        <p:spPr>
          <a:xfrm>
            <a:off x="838200" y="5835226"/>
            <a:ext cx="7401770" cy="646331"/>
          </a:xfrm>
          <a:prstGeom prst="rect">
            <a:avLst/>
          </a:prstGeom>
          <a:noFill/>
        </p:spPr>
        <p:txBody>
          <a:bodyPr wrap="none" rtlCol="0">
            <a:spAutoFit/>
          </a:bodyPr>
          <a:lstStyle/>
          <a:p>
            <a:r>
              <a:rPr lang="en-AU" dirty="0"/>
              <a:t>Van Gogh’s 'Starry Night' in a whole new way at the Amsterdam Light Festival</a:t>
            </a:r>
          </a:p>
          <a:p>
            <a:r>
              <a:rPr lang="en-AU" dirty="0">
                <a:hlinkClick r:id="rId4"/>
              </a:rPr>
              <a:t>https://youtu.be/yR717ZM-U5M</a:t>
            </a:r>
            <a:r>
              <a:rPr lang="en-AU" dirty="0"/>
              <a:t> </a:t>
            </a:r>
          </a:p>
        </p:txBody>
      </p:sp>
      <p:sp>
        <p:nvSpPr>
          <p:cNvPr id="6" name="Rectangle 5">
            <a:extLst>
              <a:ext uri="{FF2B5EF4-FFF2-40B4-BE49-F238E27FC236}">
                <a16:creationId xmlns:a16="http://schemas.microsoft.com/office/drawing/2014/main" id="{5692919D-9485-433A-9CDA-E52C82E1CE23}"/>
              </a:ext>
            </a:extLst>
          </p:cNvPr>
          <p:cNvSpPr/>
          <p:nvPr/>
        </p:nvSpPr>
        <p:spPr>
          <a:xfrm>
            <a:off x="0" y="6574565"/>
            <a:ext cx="7952611" cy="307777"/>
          </a:xfrm>
          <a:prstGeom prst="rect">
            <a:avLst/>
          </a:prstGeom>
        </p:spPr>
        <p:txBody>
          <a:bodyPr wrap="square">
            <a:spAutoFit/>
          </a:bodyPr>
          <a:lstStyle/>
          <a:p>
            <a:r>
              <a:rPr lang="en-AU" sz="1400" dirty="0"/>
              <a:t>From - </a:t>
            </a:r>
            <a:r>
              <a:rPr lang="en-AU" sz="1400" dirty="0">
                <a:hlinkClick r:id="rId5"/>
              </a:rPr>
              <a:t>https://calvium.com/8-great-digital-placemaking-projects-around-globe/</a:t>
            </a:r>
            <a:endParaRPr lang="en-AU" sz="1400" dirty="0"/>
          </a:p>
        </p:txBody>
      </p:sp>
    </p:spTree>
    <p:extLst>
      <p:ext uri="{BB962C8B-B14F-4D97-AF65-F5344CB8AC3E}">
        <p14:creationId xmlns:p14="http://schemas.microsoft.com/office/powerpoint/2010/main" val="3067407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766903-9203-4582-B40A-811A4C306F11}"/>
              </a:ext>
            </a:extLst>
          </p:cNvPr>
          <p:cNvPicPr>
            <a:picLocks noGrp="1" noChangeAspect="1"/>
          </p:cNvPicPr>
          <p:nvPr>
            <p:ph idx="1"/>
          </p:nvPr>
        </p:nvPicPr>
        <p:blipFill>
          <a:blip r:embed="rId2"/>
          <a:stretch>
            <a:fillRect/>
          </a:stretch>
        </p:blipFill>
        <p:spPr>
          <a:xfrm>
            <a:off x="2291645" y="1483947"/>
            <a:ext cx="8248170" cy="4639596"/>
          </a:xfrm>
          <a:prstGeom prst="rect">
            <a:avLst/>
          </a:prstGeom>
        </p:spPr>
      </p:pic>
      <p:sp>
        <p:nvSpPr>
          <p:cNvPr id="4" name="Rectangle 3">
            <a:extLst>
              <a:ext uri="{FF2B5EF4-FFF2-40B4-BE49-F238E27FC236}">
                <a16:creationId xmlns:a16="http://schemas.microsoft.com/office/drawing/2014/main" id="{7F02C948-AECF-463E-8001-C24111459201}"/>
              </a:ext>
            </a:extLst>
          </p:cNvPr>
          <p:cNvSpPr/>
          <p:nvPr/>
        </p:nvSpPr>
        <p:spPr>
          <a:xfrm>
            <a:off x="4715113" y="6123543"/>
            <a:ext cx="3088859" cy="369332"/>
          </a:xfrm>
          <a:prstGeom prst="rect">
            <a:avLst/>
          </a:prstGeom>
        </p:spPr>
        <p:txBody>
          <a:bodyPr wrap="none">
            <a:spAutoFit/>
          </a:bodyPr>
          <a:lstStyle/>
          <a:p>
            <a:r>
              <a:rPr lang="en-AU" dirty="0">
                <a:hlinkClick r:id="rId3"/>
              </a:rPr>
              <a:t>https://vimeo.com/237217992</a:t>
            </a:r>
            <a:endParaRPr lang="en-AU" dirty="0"/>
          </a:p>
        </p:txBody>
      </p:sp>
      <p:sp>
        <p:nvSpPr>
          <p:cNvPr id="6" name="Title 3">
            <a:extLst>
              <a:ext uri="{FF2B5EF4-FFF2-40B4-BE49-F238E27FC236}">
                <a16:creationId xmlns:a16="http://schemas.microsoft.com/office/drawing/2014/main" id="{F425C4A1-4480-4EE6-B514-ECC9720B3285}"/>
              </a:ext>
            </a:extLst>
          </p:cNvPr>
          <p:cNvSpPr>
            <a:spLocks noGrp="1"/>
          </p:cNvSpPr>
          <p:nvPr>
            <p:ph type="title"/>
          </p:nvPr>
        </p:nvSpPr>
        <p:spPr>
          <a:xfrm>
            <a:off x="838200" y="365125"/>
            <a:ext cx="10515600" cy="1325563"/>
          </a:xfrm>
        </p:spPr>
        <p:txBody>
          <a:bodyPr/>
          <a:lstStyle/>
          <a:p>
            <a:r>
              <a:rPr lang="en-AU" dirty="0"/>
              <a:t>Digital Activation: smart streets</a:t>
            </a:r>
          </a:p>
        </p:txBody>
      </p:sp>
      <p:sp>
        <p:nvSpPr>
          <p:cNvPr id="7" name="Rectangle 6">
            <a:extLst>
              <a:ext uri="{FF2B5EF4-FFF2-40B4-BE49-F238E27FC236}">
                <a16:creationId xmlns:a16="http://schemas.microsoft.com/office/drawing/2014/main" id="{CA1583B4-751F-4932-AEB3-3B39A708FD31}"/>
              </a:ext>
            </a:extLst>
          </p:cNvPr>
          <p:cNvSpPr/>
          <p:nvPr/>
        </p:nvSpPr>
        <p:spPr>
          <a:xfrm>
            <a:off x="0" y="6574565"/>
            <a:ext cx="7952611" cy="307777"/>
          </a:xfrm>
          <a:prstGeom prst="rect">
            <a:avLst/>
          </a:prstGeom>
        </p:spPr>
        <p:txBody>
          <a:bodyPr wrap="square">
            <a:spAutoFit/>
          </a:bodyPr>
          <a:lstStyle/>
          <a:p>
            <a:r>
              <a:rPr lang="en-AU" sz="1400" dirty="0"/>
              <a:t>From - </a:t>
            </a:r>
            <a:r>
              <a:rPr lang="en-AU" sz="1400" dirty="0">
                <a:hlinkClick r:id="rId4"/>
              </a:rPr>
              <a:t>https://calvium.com/8-great-digital-placemaking-projects-around-globe/</a:t>
            </a:r>
            <a:endParaRPr lang="en-AU" sz="1400" dirty="0"/>
          </a:p>
        </p:txBody>
      </p:sp>
    </p:spTree>
    <p:extLst>
      <p:ext uri="{BB962C8B-B14F-4D97-AF65-F5344CB8AC3E}">
        <p14:creationId xmlns:p14="http://schemas.microsoft.com/office/powerpoint/2010/main" val="3070447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DBF5-BE83-4EC6-9A6A-C67159630BD8}"/>
              </a:ext>
            </a:extLst>
          </p:cNvPr>
          <p:cNvSpPr>
            <a:spLocks noGrp="1"/>
          </p:cNvSpPr>
          <p:nvPr>
            <p:ph type="title"/>
          </p:nvPr>
        </p:nvSpPr>
        <p:spPr/>
        <p:txBody>
          <a:bodyPr/>
          <a:lstStyle/>
          <a:p>
            <a:endParaRPr lang="en-AU" dirty="0"/>
          </a:p>
        </p:txBody>
      </p:sp>
      <p:pic>
        <p:nvPicPr>
          <p:cNvPr id="5" name="Content Placeholder 4">
            <a:extLst>
              <a:ext uri="{FF2B5EF4-FFF2-40B4-BE49-F238E27FC236}">
                <a16:creationId xmlns:a16="http://schemas.microsoft.com/office/drawing/2014/main" id="{E03EC152-8A5F-4E5E-BA7D-8F5A3544FE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528" y="-12714"/>
            <a:ext cx="9767922" cy="6505589"/>
          </a:xfrm>
        </p:spPr>
      </p:pic>
      <p:sp>
        <p:nvSpPr>
          <p:cNvPr id="6" name="TextBox 5">
            <a:extLst>
              <a:ext uri="{FF2B5EF4-FFF2-40B4-BE49-F238E27FC236}">
                <a16:creationId xmlns:a16="http://schemas.microsoft.com/office/drawing/2014/main" id="{07610BAE-4288-4F80-9F7D-08905242E2C4}"/>
              </a:ext>
            </a:extLst>
          </p:cNvPr>
          <p:cNvSpPr txBox="1"/>
          <p:nvPr/>
        </p:nvSpPr>
        <p:spPr>
          <a:xfrm>
            <a:off x="69912" y="6492875"/>
            <a:ext cx="11966994" cy="369332"/>
          </a:xfrm>
          <a:prstGeom prst="rect">
            <a:avLst/>
          </a:prstGeom>
          <a:noFill/>
        </p:spPr>
        <p:txBody>
          <a:bodyPr wrap="none" rtlCol="0">
            <a:spAutoFit/>
          </a:bodyPr>
          <a:lstStyle/>
          <a:p>
            <a:r>
              <a:rPr lang="en-AU" dirty="0"/>
              <a:t>Source: </a:t>
            </a:r>
            <a:r>
              <a:rPr lang="en-AU" dirty="0">
                <a:hlinkClick r:id="rId3"/>
              </a:rPr>
              <a:t>https://calvium.com/resources/digital-placemaking/</a:t>
            </a:r>
            <a:r>
              <a:rPr lang="en-AU" dirty="0"/>
              <a:t> image ref: Gardens by the Bay, Singapore. Image by </a:t>
            </a:r>
            <a:r>
              <a:rPr lang="en-AU" dirty="0">
                <a:hlinkClick r:id="rId4"/>
              </a:rPr>
              <a:t>Victor Garcia</a:t>
            </a:r>
            <a:endParaRPr lang="en-AU" dirty="0"/>
          </a:p>
        </p:txBody>
      </p:sp>
    </p:spTree>
    <p:extLst>
      <p:ext uri="{BB962C8B-B14F-4D97-AF65-F5344CB8AC3E}">
        <p14:creationId xmlns:p14="http://schemas.microsoft.com/office/powerpoint/2010/main" val="3962973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45B9-271D-47DB-A244-ED3ECD47BD1D}"/>
              </a:ext>
            </a:extLst>
          </p:cNvPr>
          <p:cNvSpPr>
            <a:spLocks noGrp="1"/>
          </p:cNvSpPr>
          <p:nvPr>
            <p:ph type="title"/>
          </p:nvPr>
        </p:nvSpPr>
        <p:spPr>
          <a:xfrm>
            <a:off x="838200" y="365125"/>
            <a:ext cx="10515600" cy="796925"/>
          </a:xfrm>
        </p:spPr>
        <p:txBody>
          <a:bodyPr/>
          <a:lstStyle/>
          <a:p>
            <a:r>
              <a:rPr lang="en-AU" dirty="0"/>
              <a:t>It’s not just the tech</a:t>
            </a:r>
          </a:p>
        </p:txBody>
      </p:sp>
      <p:pic>
        <p:nvPicPr>
          <p:cNvPr id="5" name="Content Placeholder 4">
            <a:extLst>
              <a:ext uri="{FF2B5EF4-FFF2-40B4-BE49-F238E27FC236}">
                <a16:creationId xmlns:a16="http://schemas.microsoft.com/office/drawing/2014/main" id="{867F16A9-BAFF-47AD-BD71-38FD577C4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7675" y="1285875"/>
            <a:ext cx="9116500" cy="4462744"/>
          </a:xfrm>
        </p:spPr>
      </p:pic>
      <p:sp>
        <p:nvSpPr>
          <p:cNvPr id="6" name="TextBox 5">
            <a:extLst>
              <a:ext uri="{FF2B5EF4-FFF2-40B4-BE49-F238E27FC236}">
                <a16:creationId xmlns:a16="http://schemas.microsoft.com/office/drawing/2014/main" id="{18671FFA-79B8-4A3F-A652-9AB91B8FBFB9}"/>
              </a:ext>
            </a:extLst>
          </p:cNvPr>
          <p:cNvSpPr txBox="1"/>
          <p:nvPr/>
        </p:nvSpPr>
        <p:spPr>
          <a:xfrm>
            <a:off x="1288464" y="5944616"/>
            <a:ext cx="9453517" cy="646331"/>
          </a:xfrm>
          <a:prstGeom prst="rect">
            <a:avLst/>
          </a:prstGeom>
          <a:noFill/>
        </p:spPr>
        <p:txBody>
          <a:bodyPr wrap="square" rtlCol="0">
            <a:spAutoFit/>
          </a:bodyPr>
          <a:lstStyle/>
          <a:p>
            <a:r>
              <a:rPr lang="en-AU" dirty="0"/>
              <a:t>FedSquare – image source: https://www.austrade.gov.au/international/buy/australian-industry-capabilities/building-and-construction/urban-screen-productions</a:t>
            </a:r>
          </a:p>
        </p:txBody>
      </p:sp>
    </p:spTree>
    <p:extLst>
      <p:ext uri="{BB962C8B-B14F-4D97-AF65-F5344CB8AC3E}">
        <p14:creationId xmlns:p14="http://schemas.microsoft.com/office/powerpoint/2010/main" val="49592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D06B-54DE-453C-8FCA-A72F00CA2071}"/>
              </a:ext>
            </a:extLst>
          </p:cNvPr>
          <p:cNvSpPr>
            <a:spLocks noGrp="1"/>
          </p:cNvSpPr>
          <p:nvPr>
            <p:ph type="title"/>
          </p:nvPr>
        </p:nvSpPr>
        <p:spPr/>
        <p:txBody>
          <a:bodyPr/>
          <a:lstStyle/>
          <a:p>
            <a:r>
              <a:rPr lang="en-AU" dirty="0"/>
              <a:t>Using phones </a:t>
            </a:r>
          </a:p>
        </p:txBody>
      </p:sp>
      <p:sp>
        <p:nvSpPr>
          <p:cNvPr id="3" name="Content Placeholder 2">
            <a:extLst>
              <a:ext uri="{FF2B5EF4-FFF2-40B4-BE49-F238E27FC236}">
                <a16:creationId xmlns:a16="http://schemas.microsoft.com/office/drawing/2014/main" id="{2CC59A93-F621-4C0F-8553-717FDE2BDC5D}"/>
              </a:ext>
            </a:extLst>
          </p:cNvPr>
          <p:cNvSpPr>
            <a:spLocks noGrp="1"/>
          </p:cNvSpPr>
          <p:nvPr>
            <p:ph idx="1"/>
          </p:nvPr>
        </p:nvSpPr>
        <p:spPr/>
        <p:txBody>
          <a:bodyPr/>
          <a:lstStyle/>
          <a:p>
            <a:endParaRPr lang="en-AU" dirty="0"/>
          </a:p>
        </p:txBody>
      </p:sp>
      <p:pic>
        <p:nvPicPr>
          <p:cNvPr id="2050" name="Picture 2" descr="Five screenshots of the UCAN Go app, which is mainly yellow and black, showing: the splash screen; a menu of personalisation options; the route selection screen; Wales Millennium Centre menu; and one of the steps in a route.">
            <a:extLst>
              <a:ext uri="{FF2B5EF4-FFF2-40B4-BE49-F238E27FC236}">
                <a16:creationId xmlns:a16="http://schemas.microsoft.com/office/drawing/2014/main" id="{820707D9-3120-4380-ADC0-B391249A2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71" y="1690688"/>
            <a:ext cx="9144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5D1322-C724-417D-BE7E-927DCB7F4679}"/>
              </a:ext>
            </a:extLst>
          </p:cNvPr>
          <p:cNvSpPr/>
          <p:nvPr/>
        </p:nvSpPr>
        <p:spPr>
          <a:xfrm>
            <a:off x="1101571" y="6074431"/>
            <a:ext cx="9937144" cy="523220"/>
          </a:xfrm>
          <a:prstGeom prst="rect">
            <a:avLst/>
          </a:prstGeom>
        </p:spPr>
        <p:txBody>
          <a:bodyPr wrap="none">
            <a:spAutoFit/>
          </a:bodyPr>
          <a:lstStyle/>
          <a:p>
            <a:r>
              <a:rPr lang="en-AU" sz="2800" dirty="0">
                <a:hlinkClick r:id="rId3"/>
              </a:rPr>
              <a:t>Image source: https://calvium.com/resources/digital-placemaking/</a:t>
            </a:r>
            <a:endParaRPr lang="en-AU" sz="2800" dirty="0"/>
          </a:p>
        </p:txBody>
      </p:sp>
    </p:spTree>
    <p:extLst>
      <p:ext uri="{BB962C8B-B14F-4D97-AF65-F5344CB8AC3E}">
        <p14:creationId xmlns:p14="http://schemas.microsoft.com/office/powerpoint/2010/main" val="1283427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B13C6-804B-4D78-849F-F4A601CBB4A8}"/>
              </a:ext>
            </a:extLst>
          </p:cNvPr>
          <p:cNvSpPr>
            <a:spLocks noGrp="1"/>
          </p:cNvSpPr>
          <p:nvPr>
            <p:ph type="title"/>
          </p:nvPr>
        </p:nvSpPr>
        <p:spPr/>
        <p:txBody>
          <a:bodyPr/>
          <a:lstStyle/>
          <a:p>
            <a:r>
              <a:rPr lang="en-AU" dirty="0"/>
              <a:t>Digital tech meets Indigenous place</a:t>
            </a:r>
          </a:p>
        </p:txBody>
      </p:sp>
      <p:pic>
        <p:nvPicPr>
          <p:cNvPr id="5" name="Content Placeholder 4">
            <a:extLst>
              <a:ext uri="{FF2B5EF4-FFF2-40B4-BE49-F238E27FC236}">
                <a16:creationId xmlns:a16="http://schemas.microsoft.com/office/drawing/2014/main" id="{3AF7BBBC-221E-4D47-9414-2B7B851F4CB5}"/>
              </a:ext>
            </a:extLst>
          </p:cNvPr>
          <p:cNvPicPr>
            <a:picLocks noGrp="1" noChangeAspect="1"/>
          </p:cNvPicPr>
          <p:nvPr>
            <p:ph idx="1"/>
          </p:nvPr>
        </p:nvPicPr>
        <p:blipFill rotWithShape="1">
          <a:blip r:embed="rId2"/>
          <a:srcRect l="29840" t="25780" r="29075" b="5670"/>
          <a:stretch/>
        </p:blipFill>
        <p:spPr>
          <a:xfrm>
            <a:off x="8042429" y="1400137"/>
            <a:ext cx="3178205" cy="2982898"/>
          </a:xfrm>
          <a:prstGeom prst="rect">
            <a:avLst/>
          </a:prstGeom>
        </p:spPr>
      </p:pic>
      <p:sp>
        <p:nvSpPr>
          <p:cNvPr id="4" name="TextBox 3">
            <a:extLst>
              <a:ext uri="{FF2B5EF4-FFF2-40B4-BE49-F238E27FC236}">
                <a16:creationId xmlns:a16="http://schemas.microsoft.com/office/drawing/2014/main" id="{5E0BCC44-30E1-4A61-9B7E-B0DFFAF896A5}"/>
              </a:ext>
            </a:extLst>
          </p:cNvPr>
          <p:cNvSpPr txBox="1"/>
          <p:nvPr/>
        </p:nvSpPr>
        <p:spPr>
          <a:xfrm>
            <a:off x="150205" y="6311900"/>
            <a:ext cx="11891589" cy="369332"/>
          </a:xfrm>
          <a:prstGeom prst="rect">
            <a:avLst/>
          </a:prstGeom>
          <a:noFill/>
        </p:spPr>
        <p:txBody>
          <a:bodyPr wrap="none" rtlCol="0">
            <a:spAutoFit/>
          </a:bodyPr>
          <a:lstStyle/>
          <a:p>
            <a:r>
              <a:rPr lang="en-AU" dirty="0">
                <a:hlinkClick r:id="rId3"/>
              </a:rPr>
              <a:t>https://sydney.edu.au/news-opinion/news/2019/02/26/university-launches-new-digital-placemaking-footbridge-gallery.html</a:t>
            </a:r>
            <a:endParaRPr lang="en-AU" dirty="0"/>
          </a:p>
        </p:txBody>
      </p:sp>
      <p:sp>
        <p:nvSpPr>
          <p:cNvPr id="6" name="TextBox 5">
            <a:extLst>
              <a:ext uri="{FF2B5EF4-FFF2-40B4-BE49-F238E27FC236}">
                <a16:creationId xmlns:a16="http://schemas.microsoft.com/office/drawing/2014/main" id="{01B38FA5-D6E4-44D7-8B1D-E6C0F6D706E8}"/>
              </a:ext>
            </a:extLst>
          </p:cNvPr>
          <p:cNvSpPr txBox="1"/>
          <p:nvPr/>
        </p:nvSpPr>
        <p:spPr>
          <a:xfrm>
            <a:off x="474216" y="1811044"/>
            <a:ext cx="6835806" cy="4154984"/>
          </a:xfrm>
          <a:prstGeom prst="rect">
            <a:avLst/>
          </a:prstGeom>
          <a:noFill/>
        </p:spPr>
        <p:txBody>
          <a:bodyPr wrap="square" rtlCol="0">
            <a:spAutoFit/>
          </a:bodyPr>
          <a:lstStyle/>
          <a:p>
            <a:r>
              <a:rPr lang="en-AU" sz="2400" dirty="0"/>
              <a:t>“The Footbridge Gallery brings together the work of all its communities – students, staff, alumni, creatives, and residents in adjacent areas – for all of those who feel a sense of place and belonging on these Gadigal lands that have for thousands of years been a gathering and journeying place. The original Blackwattle Swamp – on which this area of the University is built – has important ceremonial and spiritual connections,” said </a:t>
            </a:r>
            <a:r>
              <a:rPr lang="en-AU" sz="2400" u="sng" dirty="0"/>
              <a:t>Professor Richard Miles</a:t>
            </a:r>
            <a:r>
              <a:rPr lang="en-AU" sz="2400" dirty="0"/>
              <a:t>, Pro Vice-Chancellor (Education – Enterprise and Engagement)</a:t>
            </a:r>
          </a:p>
        </p:txBody>
      </p:sp>
      <p:pic>
        <p:nvPicPr>
          <p:cNvPr id="3074" name="Picture 2" descr="Image result for footbridge gallery university of sydney">
            <a:extLst>
              <a:ext uri="{FF2B5EF4-FFF2-40B4-BE49-F238E27FC236}">
                <a16:creationId xmlns:a16="http://schemas.microsoft.com/office/drawing/2014/main" id="{B1B7AEC7-815C-4BDF-B86F-2096CB978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3676" y="4333335"/>
            <a:ext cx="3675709" cy="197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506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5"/>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lvl="0">
              <a:spcBef>
                <a:spcPts val="0"/>
              </a:spcBef>
              <a:buClr>
                <a:srgbClr val="595959"/>
              </a:buClr>
              <a:buSzPts val="6000"/>
            </a:pPr>
            <a:r>
              <a:rPr lang="en-AU" b="1" dirty="0">
                <a:latin typeface="Helvetica Neue"/>
                <a:ea typeface="Helvetica Neue"/>
                <a:cs typeface="Helvetica Neue"/>
                <a:sym typeface="Helvetica Neue"/>
              </a:rPr>
              <a:t>Case study:</a:t>
            </a:r>
            <a:br>
              <a:rPr lang="en-AU" b="1" dirty="0">
                <a:latin typeface="Helvetica Neue"/>
                <a:ea typeface="Helvetica Neue"/>
                <a:cs typeface="Helvetica Neue"/>
                <a:sym typeface="Helvetica Neue"/>
              </a:rPr>
            </a:br>
            <a:r>
              <a:rPr lang="en-AU" b="1" dirty="0">
                <a:latin typeface="Helvetica Neue"/>
                <a:ea typeface="Helvetica Neue"/>
                <a:cs typeface="Helvetica Neue"/>
                <a:sym typeface="Helvetica Neue"/>
              </a:rPr>
              <a:t>Walking Tour </a:t>
            </a:r>
            <a:endParaRPr sz="6000" b="1" i="0" u="none" strike="noStrike" cap="none" dirty="0">
              <a:latin typeface="Helvetica Neue"/>
              <a:ea typeface="Helvetica Neue"/>
              <a:cs typeface="Helvetica Neue"/>
              <a:sym typeface="Helvetica Neue"/>
            </a:endParaRPr>
          </a:p>
        </p:txBody>
      </p:sp>
      <p:sp>
        <p:nvSpPr>
          <p:cNvPr id="108" name="Google Shape;108;p1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959"/>
              </a:buClr>
              <a:buSzPts val="2000"/>
              <a:buFont typeface="Arial"/>
              <a:buNone/>
            </a:pPr>
            <a:r>
              <a:rPr lang="en-AU" dirty="0">
                <a:latin typeface="Helvetica Neue"/>
                <a:ea typeface="Helvetica Neue"/>
                <a:cs typeface="Helvetica Neue"/>
                <a:sym typeface="Helvetica Neue"/>
              </a:rPr>
              <a:t>DIGITAL PLACEMAKING FOR COMMUNICATION AND  STORYTELLING</a:t>
            </a:r>
          </a:p>
          <a:p>
            <a:pPr marL="0" marR="0" lvl="0" indent="0" algn="l" rtl="0">
              <a:lnSpc>
                <a:spcPct val="90000"/>
              </a:lnSpc>
              <a:spcBef>
                <a:spcPts val="0"/>
              </a:spcBef>
              <a:spcAft>
                <a:spcPts val="0"/>
              </a:spcAft>
              <a:buClr>
                <a:srgbClr val="595959"/>
              </a:buClr>
              <a:buSzPts val="2000"/>
              <a:buFont typeface="Arial"/>
              <a:buNone/>
            </a:pPr>
            <a:endParaRPr lang="en-AU" dirty="0">
              <a:latin typeface="Helvetica Neue"/>
              <a:ea typeface="Helvetica Neue"/>
              <a:cs typeface="Helvetica Neue"/>
              <a:sym typeface="Helvetica Neue"/>
            </a:endParaRPr>
          </a:p>
          <a:p>
            <a:pPr lvl="0">
              <a:spcBef>
                <a:spcPts val="0"/>
              </a:spcBef>
              <a:buClr>
                <a:srgbClr val="595959"/>
              </a:buClr>
              <a:buSzPts val="2000"/>
            </a:pPr>
            <a:r>
              <a:rPr lang="en-AU" b="1" dirty="0">
                <a:latin typeface="Helvetica Neue"/>
                <a:ea typeface="Helvetica Neue"/>
                <a:cs typeface="Helvetica Neue"/>
                <a:sym typeface="Helvetica Neue"/>
              </a:rPr>
              <a:t>by 226 STRATEGIC &amp; COCREATE CREMORNE</a:t>
            </a:r>
            <a:endParaRPr dirty="0">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0BC7-EB46-45EA-8516-5AA2E76B0E22}"/>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E956CA2E-61A0-4D83-875A-DE25866C1DFD}"/>
              </a:ext>
            </a:extLst>
          </p:cNvPr>
          <p:cNvSpPr>
            <a:spLocks noGrp="1"/>
          </p:cNvSpPr>
          <p:nvPr>
            <p:ph idx="1"/>
          </p:nvPr>
        </p:nvSpPr>
        <p:spPr/>
        <p:txBody>
          <a:bodyPr/>
          <a:lstStyle/>
          <a:p>
            <a:endParaRPr lang="en-AU" dirty="0"/>
          </a:p>
        </p:txBody>
      </p:sp>
      <p:sp>
        <p:nvSpPr>
          <p:cNvPr id="4" name="Rectangle 3">
            <a:extLst>
              <a:ext uri="{FF2B5EF4-FFF2-40B4-BE49-F238E27FC236}">
                <a16:creationId xmlns:a16="http://schemas.microsoft.com/office/drawing/2014/main" id="{58458D1B-2EFD-4A51-A018-32FCACF87588}"/>
              </a:ext>
            </a:extLst>
          </p:cNvPr>
          <p:cNvSpPr/>
          <p:nvPr/>
        </p:nvSpPr>
        <p:spPr>
          <a:xfrm>
            <a:off x="636529" y="17757"/>
            <a:ext cx="3248025" cy="2713472"/>
          </a:xfrm>
          <a:prstGeom prst="rect">
            <a:avLst/>
          </a:prstGeom>
          <a:solidFill>
            <a:srgbClr val="404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44CEF7EB-F766-4142-893C-660C4454D7DA}"/>
              </a:ext>
            </a:extLst>
          </p:cNvPr>
          <p:cNvSpPr/>
          <p:nvPr/>
        </p:nvSpPr>
        <p:spPr>
          <a:xfrm rot="10800000" flipV="1">
            <a:off x="638176" y="2489056"/>
            <a:ext cx="3246378" cy="4575612"/>
          </a:xfrm>
          <a:prstGeom prst="rect">
            <a:avLst/>
          </a:prstGeom>
          <a:solidFill>
            <a:srgbClr val="FFD300"/>
          </a:solidFill>
        </p:spPr>
        <p:txBody>
          <a:bodyPr wrap="square">
            <a:spAutoFit/>
          </a:bodyPr>
          <a:lstStyle/>
          <a:p>
            <a:pPr>
              <a:spcBef>
                <a:spcPts val="488"/>
              </a:spcBef>
              <a:spcAft>
                <a:spcPts val="488"/>
              </a:spcAft>
            </a:pPr>
            <a:endParaRPr lang="en-AU" sz="1950" b="1" dirty="0"/>
          </a:p>
          <a:p>
            <a:pPr>
              <a:spcBef>
                <a:spcPts val="488"/>
              </a:spcBef>
              <a:spcAft>
                <a:spcPts val="488"/>
              </a:spcAft>
            </a:pPr>
            <a:r>
              <a:rPr lang="en-AU" sz="1950" b="1" dirty="0"/>
              <a:t>Our cities are now highly technological and looking for smart-city options</a:t>
            </a:r>
          </a:p>
          <a:p>
            <a:pPr marL="285750" indent="-285750">
              <a:spcBef>
                <a:spcPts val="488"/>
              </a:spcBef>
              <a:spcAft>
                <a:spcPts val="488"/>
              </a:spcAft>
              <a:buFont typeface="Arial" panose="020B0604020202020204" pitchFamily="34" charset="0"/>
              <a:buChar char="•"/>
            </a:pPr>
            <a:r>
              <a:rPr lang="en-US" dirty="0"/>
              <a:t>Big data is collected constantly through our phones, sensors and other technological tools documenting how we move through the city. </a:t>
            </a:r>
          </a:p>
          <a:p>
            <a:pPr marL="285750" indent="-285750">
              <a:spcBef>
                <a:spcPts val="488"/>
              </a:spcBef>
              <a:spcAft>
                <a:spcPts val="488"/>
              </a:spcAft>
              <a:buFont typeface="Arial" panose="020B0604020202020204" pitchFamily="34" charset="0"/>
              <a:buChar char="•"/>
            </a:pPr>
            <a:r>
              <a:rPr lang="en-US" dirty="0"/>
              <a:t>44% of teens spend over 5hrs on the Internet (Jovic et al. 2015).</a:t>
            </a:r>
            <a:endParaRPr lang="en-AU" dirty="0"/>
          </a:p>
          <a:p>
            <a:pPr marL="285750" indent="-285750">
              <a:spcBef>
                <a:spcPts val="488"/>
              </a:spcBef>
              <a:spcAft>
                <a:spcPts val="488"/>
              </a:spcAft>
              <a:buFont typeface="Arial" panose="020B0604020202020204" pitchFamily="34" charset="0"/>
              <a:buChar char="•"/>
            </a:pPr>
            <a:endParaRPr lang="en-AU" b="1" dirty="0"/>
          </a:p>
        </p:txBody>
      </p:sp>
      <p:sp>
        <p:nvSpPr>
          <p:cNvPr id="6" name="Title 2">
            <a:extLst>
              <a:ext uri="{FF2B5EF4-FFF2-40B4-BE49-F238E27FC236}">
                <a16:creationId xmlns:a16="http://schemas.microsoft.com/office/drawing/2014/main" id="{22F1A398-1A7A-48EE-A7A2-179782753EA0}"/>
              </a:ext>
            </a:extLst>
          </p:cNvPr>
          <p:cNvSpPr txBox="1">
            <a:spLocks/>
          </p:cNvSpPr>
          <p:nvPr/>
        </p:nvSpPr>
        <p:spPr>
          <a:xfrm>
            <a:off x="636529" y="171162"/>
            <a:ext cx="3248025" cy="2371148"/>
          </a:xfrm>
          <a:prstGeom prst="ellipse">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i="1" dirty="0">
                <a:solidFill>
                  <a:srgbClr val="FFFFFF"/>
                </a:solidFill>
              </a:rPr>
              <a:t>Context: </a:t>
            </a:r>
            <a:br>
              <a:rPr lang="en-US" sz="2400" b="1" i="1" dirty="0">
                <a:solidFill>
                  <a:srgbClr val="FFFFFF"/>
                </a:solidFill>
              </a:rPr>
            </a:br>
            <a:r>
              <a:rPr lang="en-US" sz="2400" b="1" i="1" dirty="0">
                <a:solidFill>
                  <a:srgbClr val="FFFFFF"/>
                </a:solidFill>
              </a:rPr>
              <a:t>Where does digital technology fit within placemaking?</a:t>
            </a:r>
          </a:p>
        </p:txBody>
      </p:sp>
      <p:sp>
        <p:nvSpPr>
          <p:cNvPr id="7" name="TextBox 6">
            <a:extLst>
              <a:ext uri="{FF2B5EF4-FFF2-40B4-BE49-F238E27FC236}">
                <a16:creationId xmlns:a16="http://schemas.microsoft.com/office/drawing/2014/main" id="{D66C2077-2892-454E-A391-2E29AA0B1AC0}"/>
              </a:ext>
            </a:extLst>
          </p:cNvPr>
          <p:cNvSpPr txBox="1"/>
          <p:nvPr/>
        </p:nvSpPr>
        <p:spPr>
          <a:xfrm>
            <a:off x="336884" y="6124074"/>
            <a:ext cx="184731" cy="369332"/>
          </a:xfrm>
          <a:prstGeom prst="rect">
            <a:avLst/>
          </a:prstGeom>
          <a:noFill/>
        </p:spPr>
        <p:txBody>
          <a:bodyPr wrap="none" rtlCol="0">
            <a:spAutoFit/>
          </a:bodyPr>
          <a:lstStyle/>
          <a:p>
            <a:endParaRPr lang="en-AU" dirty="0"/>
          </a:p>
        </p:txBody>
      </p:sp>
      <p:pic>
        <p:nvPicPr>
          <p:cNvPr id="8" name="Picture 7">
            <a:extLst>
              <a:ext uri="{FF2B5EF4-FFF2-40B4-BE49-F238E27FC236}">
                <a16:creationId xmlns:a16="http://schemas.microsoft.com/office/drawing/2014/main" id="{7A2D3256-E12F-44EF-8DF7-807C96DAB1CE}"/>
              </a:ext>
            </a:extLst>
          </p:cNvPr>
          <p:cNvPicPr>
            <a:picLocks noChangeAspect="1"/>
          </p:cNvPicPr>
          <p:nvPr/>
        </p:nvPicPr>
        <p:blipFill>
          <a:blip r:embed="rId3"/>
          <a:stretch>
            <a:fillRect/>
          </a:stretch>
        </p:blipFill>
        <p:spPr>
          <a:xfrm>
            <a:off x="4206935" y="1236968"/>
            <a:ext cx="7146865" cy="4947191"/>
          </a:xfrm>
          <a:prstGeom prst="rect">
            <a:avLst/>
          </a:prstGeom>
        </p:spPr>
      </p:pic>
      <p:sp>
        <p:nvSpPr>
          <p:cNvPr id="9" name="TextBox 8">
            <a:extLst>
              <a:ext uri="{FF2B5EF4-FFF2-40B4-BE49-F238E27FC236}">
                <a16:creationId xmlns:a16="http://schemas.microsoft.com/office/drawing/2014/main" id="{4DFEF772-F166-40E8-9C83-BA3EE3ABD1C8}"/>
              </a:ext>
            </a:extLst>
          </p:cNvPr>
          <p:cNvSpPr txBox="1"/>
          <p:nvPr/>
        </p:nvSpPr>
        <p:spPr>
          <a:xfrm>
            <a:off x="4206935" y="6184159"/>
            <a:ext cx="7249805" cy="276999"/>
          </a:xfrm>
          <a:prstGeom prst="rect">
            <a:avLst/>
          </a:prstGeom>
          <a:noFill/>
        </p:spPr>
        <p:txBody>
          <a:bodyPr wrap="none" rtlCol="0">
            <a:spAutoFit/>
          </a:bodyPr>
          <a:lstStyle/>
          <a:p>
            <a:r>
              <a:rPr lang="en-AU" sz="1200" dirty="0"/>
              <a:t>Image from: </a:t>
            </a:r>
            <a:r>
              <a:rPr lang="en-AU" sz="1200" dirty="0">
                <a:hlinkClick r:id="rId4"/>
              </a:rPr>
              <a:t>https://sileotech.com/how-iot-and-big-data-are-driving-smart-traffic-management-and-smart-cities/</a:t>
            </a:r>
            <a:endParaRPr lang="en-AU" sz="1200" dirty="0"/>
          </a:p>
        </p:txBody>
      </p:sp>
    </p:spTree>
    <p:extLst>
      <p:ext uri="{BB962C8B-B14F-4D97-AF65-F5344CB8AC3E}">
        <p14:creationId xmlns:p14="http://schemas.microsoft.com/office/powerpoint/2010/main" val="2629838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48A67-2125-4F36-BE3F-8D3BBBF11BD6}"/>
              </a:ext>
            </a:extLst>
          </p:cNvPr>
          <p:cNvSpPr>
            <a:spLocks noGrp="1"/>
          </p:cNvSpPr>
          <p:nvPr>
            <p:ph type="title"/>
          </p:nvPr>
        </p:nvSpPr>
        <p:spPr/>
        <p:txBody>
          <a:bodyPr/>
          <a:lstStyle/>
          <a:p>
            <a:endParaRPr lang="en-AU" dirty="0"/>
          </a:p>
        </p:txBody>
      </p:sp>
      <p:sp>
        <p:nvSpPr>
          <p:cNvPr id="7" name="Text Placeholder 6">
            <a:extLst>
              <a:ext uri="{FF2B5EF4-FFF2-40B4-BE49-F238E27FC236}">
                <a16:creationId xmlns:a16="http://schemas.microsoft.com/office/drawing/2014/main" id="{76ED67F9-DC4F-4C23-A0EF-FE28F18594EF}"/>
              </a:ext>
            </a:extLst>
          </p:cNvPr>
          <p:cNvSpPr>
            <a:spLocks noGrp="1"/>
          </p:cNvSpPr>
          <p:nvPr>
            <p:ph type="body" idx="1"/>
          </p:nvPr>
        </p:nvSpPr>
        <p:spPr>
          <a:xfrm>
            <a:off x="838200" y="3214255"/>
            <a:ext cx="5257800" cy="2962569"/>
          </a:xfrm>
        </p:spPr>
        <p:txBody>
          <a:bodyPr/>
          <a:lstStyle/>
          <a:p>
            <a:r>
              <a:rPr lang="en-AU" dirty="0"/>
              <a:t>Web developers</a:t>
            </a:r>
          </a:p>
          <a:p>
            <a:r>
              <a:rPr lang="en-AU" dirty="0"/>
              <a:t>Brand designers</a:t>
            </a:r>
          </a:p>
          <a:p>
            <a:r>
              <a:rPr lang="en-AU" dirty="0"/>
              <a:t>Placemakers</a:t>
            </a:r>
          </a:p>
          <a:p>
            <a:pPr lvl="1"/>
            <a:r>
              <a:rPr lang="en-AU" dirty="0"/>
              <a:t>They understand placemaking from a communication lens using signage and digital tools to craft an experience </a:t>
            </a:r>
          </a:p>
        </p:txBody>
      </p:sp>
      <p:pic>
        <p:nvPicPr>
          <p:cNvPr id="5" name="Picture 4">
            <a:extLst>
              <a:ext uri="{FF2B5EF4-FFF2-40B4-BE49-F238E27FC236}">
                <a16:creationId xmlns:a16="http://schemas.microsoft.com/office/drawing/2014/main" id="{C9536B03-D72C-45AF-9820-9AD911164C93}"/>
              </a:ext>
            </a:extLst>
          </p:cNvPr>
          <p:cNvPicPr>
            <a:picLocks noChangeAspect="1"/>
          </p:cNvPicPr>
          <p:nvPr/>
        </p:nvPicPr>
        <p:blipFill>
          <a:blip r:embed="rId2"/>
          <a:stretch>
            <a:fillRect/>
          </a:stretch>
        </p:blipFill>
        <p:spPr>
          <a:xfrm>
            <a:off x="7306541" y="1825625"/>
            <a:ext cx="3619500" cy="3619500"/>
          </a:xfrm>
          <a:prstGeom prst="rect">
            <a:avLst/>
          </a:prstGeom>
        </p:spPr>
      </p:pic>
      <p:sp>
        <p:nvSpPr>
          <p:cNvPr id="8" name="TextBox 7">
            <a:extLst>
              <a:ext uri="{FF2B5EF4-FFF2-40B4-BE49-F238E27FC236}">
                <a16:creationId xmlns:a16="http://schemas.microsoft.com/office/drawing/2014/main" id="{A82CBF60-F2B2-4DB9-B23C-2E0010F787BD}"/>
              </a:ext>
            </a:extLst>
          </p:cNvPr>
          <p:cNvSpPr txBox="1"/>
          <p:nvPr/>
        </p:nvSpPr>
        <p:spPr>
          <a:xfrm>
            <a:off x="7306541" y="5565884"/>
            <a:ext cx="1439818" cy="307777"/>
          </a:xfrm>
          <a:prstGeom prst="rect">
            <a:avLst/>
          </a:prstGeom>
          <a:noFill/>
        </p:spPr>
        <p:txBody>
          <a:bodyPr wrap="none" rtlCol="0">
            <a:spAutoFit/>
          </a:bodyPr>
          <a:lstStyle/>
          <a:p>
            <a:r>
              <a:rPr lang="en-AU" dirty="0"/>
              <a:t>Helaine Stanley</a:t>
            </a:r>
          </a:p>
        </p:txBody>
      </p:sp>
      <p:pic>
        <p:nvPicPr>
          <p:cNvPr id="4098" name="Picture 2" descr="226 Strategic">
            <a:extLst>
              <a:ext uri="{FF2B5EF4-FFF2-40B4-BE49-F238E27FC236}">
                <a16:creationId xmlns:a16="http://schemas.microsoft.com/office/drawing/2014/main" id="{A8162694-42E8-4C01-9224-17770BF80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98106"/>
            <a:ext cx="2857500" cy="61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71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D308-7F3B-4F05-A517-66A0B4C7E116}"/>
              </a:ext>
            </a:extLst>
          </p:cNvPr>
          <p:cNvSpPr>
            <a:spLocks noGrp="1"/>
          </p:cNvSpPr>
          <p:nvPr>
            <p:ph type="title"/>
          </p:nvPr>
        </p:nvSpPr>
        <p:spPr/>
        <p:txBody>
          <a:bodyPr/>
          <a:lstStyle/>
          <a:p>
            <a:endParaRPr lang="en-AU" dirty="0"/>
          </a:p>
        </p:txBody>
      </p:sp>
      <p:sp>
        <p:nvSpPr>
          <p:cNvPr id="3" name="Text Placeholder 2">
            <a:extLst>
              <a:ext uri="{FF2B5EF4-FFF2-40B4-BE49-F238E27FC236}">
                <a16:creationId xmlns:a16="http://schemas.microsoft.com/office/drawing/2014/main" id="{72E52462-1755-4C73-BB33-93B50E5DA331}"/>
              </a:ext>
            </a:extLst>
          </p:cNvPr>
          <p:cNvSpPr>
            <a:spLocks noGrp="1"/>
          </p:cNvSpPr>
          <p:nvPr>
            <p:ph type="body" idx="1"/>
          </p:nvPr>
        </p:nvSpPr>
        <p:spPr/>
        <p:txBody>
          <a:bodyPr/>
          <a:lstStyle/>
          <a:p>
            <a:endParaRPr lang="en-AU" dirty="0"/>
          </a:p>
        </p:txBody>
      </p:sp>
      <p:pic>
        <p:nvPicPr>
          <p:cNvPr id="4" name="Picture 3">
            <a:extLst>
              <a:ext uri="{FF2B5EF4-FFF2-40B4-BE49-F238E27FC236}">
                <a16:creationId xmlns:a16="http://schemas.microsoft.com/office/drawing/2014/main" id="{445B6F48-30DE-4FD2-8992-D9CADF8DD9C9}"/>
              </a:ext>
            </a:extLst>
          </p:cNvPr>
          <p:cNvPicPr>
            <a:picLocks noChangeAspect="1"/>
          </p:cNvPicPr>
          <p:nvPr/>
        </p:nvPicPr>
        <p:blipFill rotWithShape="1">
          <a:blip r:embed="rId3"/>
          <a:srcRect l="15682" t="17643" r="15909" b="11111"/>
          <a:stretch/>
        </p:blipFill>
        <p:spPr>
          <a:xfrm>
            <a:off x="0" y="-1"/>
            <a:ext cx="12192000" cy="7142377"/>
          </a:xfrm>
          <a:prstGeom prst="rect">
            <a:avLst/>
          </a:prstGeom>
        </p:spPr>
      </p:pic>
      <p:sp>
        <p:nvSpPr>
          <p:cNvPr id="5" name="Rectangle 4">
            <a:extLst>
              <a:ext uri="{FF2B5EF4-FFF2-40B4-BE49-F238E27FC236}">
                <a16:creationId xmlns:a16="http://schemas.microsoft.com/office/drawing/2014/main" id="{F53D4359-2C8F-4A77-AA60-7A3DFDAD909F}"/>
              </a:ext>
            </a:extLst>
          </p:cNvPr>
          <p:cNvSpPr/>
          <p:nvPr/>
        </p:nvSpPr>
        <p:spPr>
          <a:xfrm>
            <a:off x="8229600" y="4692073"/>
            <a:ext cx="3639127" cy="19950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813623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6326-AE18-4780-A0E7-ED28E8432915}"/>
              </a:ext>
            </a:extLst>
          </p:cNvPr>
          <p:cNvSpPr>
            <a:spLocks noGrp="1"/>
          </p:cNvSpPr>
          <p:nvPr>
            <p:ph type="title"/>
          </p:nvPr>
        </p:nvSpPr>
        <p:spPr>
          <a:xfrm>
            <a:off x="655320" y="365125"/>
            <a:ext cx="5120114" cy="1692794"/>
          </a:xfrm>
        </p:spPr>
        <p:txBody>
          <a:bodyPr>
            <a:normAutofit/>
          </a:bodyPr>
          <a:lstStyle/>
          <a:p>
            <a:r>
              <a:rPr lang="en-AU" dirty="0"/>
              <a:t>CoCreate Cremorne</a:t>
            </a:r>
          </a:p>
        </p:txBody>
      </p:sp>
      <p:sp>
        <p:nvSpPr>
          <p:cNvPr id="3" name="Text Placeholder 2">
            <a:extLst>
              <a:ext uri="{FF2B5EF4-FFF2-40B4-BE49-F238E27FC236}">
                <a16:creationId xmlns:a16="http://schemas.microsoft.com/office/drawing/2014/main" id="{B5279883-98FA-44AF-B026-4466A7B9EB66}"/>
              </a:ext>
            </a:extLst>
          </p:cNvPr>
          <p:cNvSpPr>
            <a:spLocks noGrp="1"/>
          </p:cNvSpPr>
          <p:nvPr>
            <p:ph type="body" idx="1"/>
          </p:nvPr>
        </p:nvSpPr>
        <p:spPr>
          <a:xfrm>
            <a:off x="655321" y="2575034"/>
            <a:ext cx="5120113" cy="3462228"/>
          </a:xfrm>
        </p:spPr>
        <p:txBody>
          <a:bodyPr>
            <a:normAutofit/>
          </a:bodyPr>
          <a:lstStyle/>
          <a:p>
            <a:r>
              <a:rPr lang="en-AU" sz="1800" dirty="0">
                <a:hlinkClick r:id="rId3"/>
              </a:rPr>
              <a:t>http://cocreatecremorne.co/</a:t>
            </a:r>
            <a:endParaRPr lang="en-AU" sz="1800" dirty="0"/>
          </a:p>
          <a:p>
            <a:endParaRPr lang="en-AU" sz="1800" dirty="0"/>
          </a:p>
        </p:txBody>
      </p:sp>
      <p:pic>
        <p:nvPicPr>
          <p:cNvPr id="5126" name="Picture 6" descr="Image result for cocreate cremorne">
            <a:extLst>
              <a:ext uri="{FF2B5EF4-FFF2-40B4-BE49-F238E27FC236}">
                <a16:creationId xmlns:a16="http://schemas.microsoft.com/office/drawing/2014/main" id="{40FE7A12-264A-441D-BCBF-726267732D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11" r="49508" b="-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DADF46-8D20-408A-BC43-6D24089074F5}"/>
              </a:ext>
            </a:extLst>
          </p:cNvPr>
          <p:cNvSpPr txBox="1"/>
          <p:nvPr/>
        </p:nvSpPr>
        <p:spPr>
          <a:xfrm>
            <a:off x="551907" y="3334328"/>
            <a:ext cx="4916020" cy="2677656"/>
          </a:xfrm>
          <a:prstGeom prst="rect">
            <a:avLst/>
          </a:prstGeom>
          <a:noFill/>
        </p:spPr>
        <p:txBody>
          <a:bodyPr wrap="square" rtlCol="0">
            <a:spAutoFit/>
          </a:bodyPr>
          <a:lstStyle/>
          <a:p>
            <a:pPr algn="ctr"/>
            <a:r>
              <a:rPr lang="en-US" sz="2800" dirty="0">
                <a:solidFill>
                  <a:srgbClr val="BA4000"/>
                </a:solidFill>
              </a:rPr>
              <a:t>“community network of people who are helping take forward some community-led and community-generated ideas for common good”</a:t>
            </a:r>
          </a:p>
          <a:p>
            <a:pPr algn="ctr"/>
            <a:endParaRPr lang="en-AU" sz="2800" dirty="0">
              <a:solidFill>
                <a:srgbClr val="BA4000"/>
              </a:solidFill>
            </a:endParaRPr>
          </a:p>
        </p:txBody>
      </p:sp>
    </p:spTree>
    <p:extLst>
      <p:ext uri="{BB962C8B-B14F-4D97-AF65-F5344CB8AC3E}">
        <p14:creationId xmlns:p14="http://schemas.microsoft.com/office/powerpoint/2010/main" val="226700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1382-E9A0-4780-93C2-041E804BEA92}"/>
              </a:ext>
            </a:extLst>
          </p:cNvPr>
          <p:cNvSpPr>
            <a:spLocks noGrp="1"/>
          </p:cNvSpPr>
          <p:nvPr>
            <p:ph type="title"/>
          </p:nvPr>
        </p:nvSpPr>
        <p:spPr/>
        <p:txBody>
          <a:bodyPr/>
          <a:lstStyle/>
          <a:p>
            <a:r>
              <a:rPr lang="en-AU" dirty="0"/>
              <a:t>Context</a:t>
            </a:r>
          </a:p>
        </p:txBody>
      </p:sp>
      <p:sp>
        <p:nvSpPr>
          <p:cNvPr id="3" name="Text Placeholder 2">
            <a:extLst>
              <a:ext uri="{FF2B5EF4-FFF2-40B4-BE49-F238E27FC236}">
                <a16:creationId xmlns:a16="http://schemas.microsoft.com/office/drawing/2014/main" id="{D724B023-0DD6-4DB1-8A89-223AA362ECE5}"/>
              </a:ext>
            </a:extLst>
          </p:cNvPr>
          <p:cNvSpPr>
            <a:spLocks noGrp="1"/>
          </p:cNvSpPr>
          <p:nvPr>
            <p:ph type="body" idx="1"/>
          </p:nvPr>
        </p:nvSpPr>
        <p:spPr>
          <a:xfrm>
            <a:off x="838200" y="1825625"/>
            <a:ext cx="4638964" cy="4351200"/>
          </a:xfrm>
        </p:spPr>
        <p:txBody>
          <a:bodyPr/>
          <a:lstStyle/>
          <a:p>
            <a:r>
              <a:rPr lang="en-AU" dirty="0"/>
              <a:t>Small suburb</a:t>
            </a:r>
          </a:p>
          <a:p>
            <a:r>
              <a:rPr lang="en-AU" dirty="0"/>
              <a:t>~3600 people</a:t>
            </a:r>
          </a:p>
          <a:p>
            <a:r>
              <a:rPr lang="en-AU" dirty="0"/>
              <a:t>Small businesses</a:t>
            </a:r>
          </a:p>
          <a:p>
            <a:endParaRPr lang="en-AU" dirty="0"/>
          </a:p>
        </p:txBody>
      </p:sp>
      <p:pic>
        <p:nvPicPr>
          <p:cNvPr id="4" name="Picture 3">
            <a:extLst>
              <a:ext uri="{FF2B5EF4-FFF2-40B4-BE49-F238E27FC236}">
                <a16:creationId xmlns:a16="http://schemas.microsoft.com/office/drawing/2014/main" id="{B04DA9AA-F66F-4193-B93D-5321B043948B}"/>
              </a:ext>
            </a:extLst>
          </p:cNvPr>
          <p:cNvPicPr>
            <a:picLocks noChangeAspect="1"/>
          </p:cNvPicPr>
          <p:nvPr/>
        </p:nvPicPr>
        <p:blipFill rotWithShape="1">
          <a:blip r:embed="rId2"/>
          <a:srcRect l="22500" t="12868" r="19242" b="5324"/>
          <a:stretch/>
        </p:blipFill>
        <p:spPr>
          <a:xfrm>
            <a:off x="5845156" y="1825625"/>
            <a:ext cx="5508644" cy="4351200"/>
          </a:xfrm>
          <a:prstGeom prst="rect">
            <a:avLst/>
          </a:prstGeom>
        </p:spPr>
      </p:pic>
      <p:sp>
        <p:nvSpPr>
          <p:cNvPr id="5" name="Rectangle 4">
            <a:extLst>
              <a:ext uri="{FF2B5EF4-FFF2-40B4-BE49-F238E27FC236}">
                <a16:creationId xmlns:a16="http://schemas.microsoft.com/office/drawing/2014/main" id="{7BE59E1F-D73C-4C68-B296-FE0320CFD610}"/>
              </a:ext>
            </a:extLst>
          </p:cNvPr>
          <p:cNvSpPr/>
          <p:nvPr/>
        </p:nvSpPr>
        <p:spPr>
          <a:xfrm>
            <a:off x="8054109" y="2937164"/>
            <a:ext cx="1542473" cy="1764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948F375E-2813-4B4F-9372-4B06EEB0B143}"/>
              </a:ext>
            </a:extLst>
          </p:cNvPr>
          <p:cNvPicPr>
            <a:picLocks noChangeAspect="1"/>
          </p:cNvPicPr>
          <p:nvPr/>
        </p:nvPicPr>
        <p:blipFill rotWithShape="1">
          <a:blip r:embed="rId3"/>
          <a:srcRect t="19814" b="16504"/>
          <a:stretch/>
        </p:blipFill>
        <p:spPr>
          <a:xfrm>
            <a:off x="838200" y="3612704"/>
            <a:ext cx="5368636" cy="2564121"/>
          </a:xfrm>
          <a:prstGeom prst="rect">
            <a:avLst/>
          </a:prstGeom>
        </p:spPr>
      </p:pic>
    </p:spTree>
    <p:extLst>
      <p:ext uri="{BB962C8B-B14F-4D97-AF65-F5344CB8AC3E}">
        <p14:creationId xmlns:p14="http://schemas.microsoft.com/office/powerpoint/2010/main" val="401024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20963C-A275-4567-B62C-A6C2C08CC66E}"/>
              </a:ext>
            </a:extLst>
          </p:cNvPr>
          <p:cNvSpPr>
            <a:spLocks noGrp="1"/>
          </p:cNvSpPr>
          <p:nvPr>
            <p:ph type="body" idx="1"/>
          </p:nvPr>
        </p:nvSpPr>
        <p:spPr>
          <a:xfrm>
            <a:off x="803512" y="1026962"/>
            <a:ext cx="5506271" cy="2265972"/>
          </a:xfrm>
        </p:spPr>
        <p:txBody>
          <a:bodyPr/>
          <a:lstStyle/>
          <a:p>
            <a:pPr marL="50800" indent="0">
              <a:buNone/>
            </a:pPr>
            <a:r>
              <a:rPr lang="en-AU" dirty="0"/>
              <a:t>Started in 2016 asking the community:</a:t>
            </a:r>
          </a:p>
          <a:p>
            <a:pPr lvl="1"/>
            <a:r>
              <a:rPr lang="en-AU" dirty="0"/>
              <a:t>What is it that you LOVE about Cremorne?</a:t>
            </a:r>
          </a:p>
          <a:p>
            <a:pPr lvl="1"/>
            <a:r>
              <a:rPr lang="en-AU" dirty="0"/>
              <a:t>What do you NEED in Cremorne?</a:t>
            </a:r>
          </a:p>
        </p:txBody>
      </p:sp>
      <p:grpSp>
        <p:nvGrpSpPr>
          <p:cNvPr id="15" name="Group 14">
            <a:extLst>
              <a:ext uri="{FF2B5EF4-FFF2-40B4-BE49-F238E27FC236}">
                <a16:creationId xmlns:a16="http://schemas.microsoft.com/office/drawing/2014/main" id="{19F4DD73-9EF2-4147-AEB7-F74D8B4198AE}"/>
              </a:ext>
            </a:extLst>
          </p:cNvPr>
          <p:cNvGrpSpPr/>
          <p:nvPr/>
        </p:nvGrpSpPr>
        <p:grpSpPr>
          <a:xfrm>
            <a:off x="7106667" y="1400780"/>
            <a:ext cx="5125474" cy="3180256"/>
            <a:chOff x="6875480" y="2502785"/>
            <a:chExt cx="5125474" cy="3180256"/>
          </a:xfrm>
        </p:grpSpPr>
        <p:sp>
          <p:nvSpPr>
            <p:cNvPr id="5" name="Rectangle 4">
              <a:extLst>
                <a:ext uri="{FF2B5EF4-FFF2-40B4-BE49-F238E27FC236}">
                  <a16:creationId xmlns:a16="http://schemas.microsoft.com/office/drawing/2014/main" id="{11F28095-9556-42E1-BFFC-34A498EA585E}"/>
                </a:ext>
              </a:extLst>
            </p:cNvPr>
            <p:cNvSpPr/>
            <p:nvPr/>
          </p:nvSpPr>
          <p:spPr>
            <a:xfrm>
              <a:off x="8067473" y="3654821"/>
              <a:ext cx="1742785" cy="523220"/>
            </a:xfrm>
            <a:prstGeom prst="rect">
              <a:avLst/>
            </a:prstGeom>
          </p:spPr>
          <p:txBody>
            <a:bodyPr wrap="none">
              <a:spAutoFit/>
            </a:bodyPr>
            <a:lstStyle/>
            <a:p>
              <a:r>
                <a:rPr lang="en-US" sz="2800" b="1" dirty="0">
                  <a:solidFill>
                    <a:srgbClr val="207719"/>
                  </a:solidFill>
                </a:rPr>
                <a:t>Walkable</a:t>
              </a:r>
              <a:endParaRPr lang="en-AU" sz="2800" b="1" dirty="0">
                <a:solidFill>
                  <a:srgbClr val="207719"/>
                </a:solidFill>
              </a:endParaRPr>
            </a:p>
          </p:txBody>
        </p:sp>
        <p:sp>
          <p:nvSpPr>
            <p:cNvPr id="6" name="Rectangle 5">
              <a:extLst>
                <a:ext uri="{FF2B5EF4-FFF2-40B4-BE49-F238E27FC236}">
                  <a16:creationId xmlns:a16="http://schemas.microsoft.com/office/drawing/2014/main" id="{D1F5E055-7A47-40ED-B45F-78AAA31C4D5F}"/>
                </a:ext>
              </a:extLst>
            </p:cNvPr>
            <p:cNvSpPr/>
            <p:nvPr/>
          </p:nvSpPr>
          <p:spPr>
            <a:xfrm>
              <a:off x="6875480" y="4647217"/>
              <a:ext cx="2383986" cy="523220"/>
            </a:xfrm>
            <a:prstGeom prst="rect">
              <a:avLst/>
            </a:prstGeom>
          </p:spPr>
          <p:txBody>
            <a:bodyPr wrap="none">
              <a:spAutoFit/>
            </a:bodyPr>
            <a:lstStyle/>
            <a:p>
              <a:r>
                <a:rPr lang="en-US" sz="2800" b="1" dirty="0">
                  <a:solidFill>
                    <a:srgbClr val="D5DE23"/>
                  </a:solidFill>
                </a:rPr>
                <a:t>Accessibility</a:t>
              </a:r>
              <a:endParaRPr lang="en-AU" sz="2800" b="1" dirty="0">
                <a:solidFill>
                  <a:srgbClr val="D5DE23"/>
                </a:solidFill>
              </a:endParaRPr>
            </a:p>
          </p:txBody>
        </p:sp>
        <p:sp>
          <p:nvSpPr>
            <p:cNvPr id="7" name="TextBox 6">
              <a:extLst>
                <a:ext uri="{FF2B5EF4-FFF2-40B4-BE49-F238E27FC236}">
                  <a16:creationId xmlns:a16="http://schemas.microsoft.com/office/drawing/2014/main" id="{0F45CF3C-EEA6-4453-9F04-5CA4B395A6F1}"/>
                </a:ext>
              </a:extLst>
            </p:cNvPr>
            <p:cNvSpPr txBox="1"/>
            <p:nvPr/>
          </p:nvSpPr>
          <p:spPr>
            <a:xfrm>
              <a:off x="7383984" y="5159821"/>
              <a:ext cx="4616970" cy="523220"/>
            </a:xfrm>
            <a:prstGeom prst="rect">
              <a:avLst/>
            </a:prstGeom>
            <a:noFill/>
          </p:spPr>
          <p:txBody>
            <a:bodyPr wrap="none" rtlCol="0">
              <a:spAutoFit/>
            </a:bodyPr>
            <a:lstStyle/>
            <a:p>
              <a:r>
                <a:rPr lang="en-AU" sz="2800" b="1" dirty="0">
                  <a:solidFill>
                    <a:srgbClr val="BA4000"/>
                  </a:solidFill>
                </a:rPr>
                <a:t>Public transport / location</a:t>
              </a:r>
            </a:p>
          </p:txBody>
        </p:sp>
        <p:sp>
          <p:nvSpPr>
            <p:cNvPr id="8" name="TextBox 7">
              <a:extLst>
                <a:ext uri="{FF2B5EF4-FFF2-40B4-BE49-F238E27FC236}">
                  <a16:creationId xmlns:a16="http://schemas.microsoft.com/office/drawing/2014/main" id="{D5F22DB5-EF8B-4C0A-ABC7-523458FBEC7A}"/>
                </a:ext>
              </a:extLst>
            </p:cNvPr>
            <p:cNvSpPr txBox="1"/>
            <p:nvPr/>
          </p:nvSpPr>
          <p:spPr>
            <a:xfrm>
              <a:off x="8118770" y="3093855"/>
              <a:ext cx="1604927" cy="523220"/>
            </a:xfrm>
            <a:prstGeom prst="rect">
              <a:avLst/>
            </a:prstGeom>
            <a:noFill/>
          </p:spPr>
          <p:txBody>
            <a:bodyPr wrap="none" rtlCol="0">
              <a:spAutoFit/>
            </a:bodyPr>
            <a:lstStyle/>
            <a:p>
              <a:r>
                <a:rPr lang="en-AU" sz="2800" b="1" dirty="0">
                  <a:solidFill>
                    <a:srgbClr val="BA4000"/>
                  </a:solidFill>
                </a:rPr>
                <a:t>Creative</a:t>
              </a:r>
            </a:p>
          </p:txBody>
        </p:sp>
        <p:sp>
          <p:nvSpPr>
            <p:cNvPr id="9" name="TextBox 8">
              <a:extLst>
                <a:ext uri="{FF2B5EF4-FFF2-40B4-BE49-F238E27FC236}">
                  <a16:creationId xmlns:a16="http://schemas.microsoft.com/office/drawing/2014/main" id="{E4314D3D-FFAE-4627-A90D-293985190554}"/>
                </a:ext>
              </a:extLst>
            </p:cNvPr>
            <p:cNvSpPr txBox="1"/>
            <p:nvPr/>
          </p:nvSpPr>
          <p:spPr>
            <a:xfrm>
              <a:off x="9718117" y="4459427"/>
              <a:ext cx="1742785" cy="523220"/>
            </a:xfrm>
            <a:prstGeom prst="rect">
              <a:avLst/>
            </a:prstGeom>
            <a:noFill/>
          </p:spPr>
          <p:txBody>
            <a:bodyPr wrap="none" rtlCol="0">
              <a:spAutoFit/>
            </a:bodyPr>
            <a:lstStyle/>
            <a:p>
              <a:r>
                <a:rPr lang="en-AU" sz="2800" b="1" dirty="0">
                  <a:solidFill>
                    <a:srgbClr val="F5901A"/>
                  </a:solidFill>
                </a:rPr>
                <a:t>Boutique</a:t>
              </a:r>
            </a:p>
          </p:txBody>
        </p:sp>
        <p:sp>
          <p:nvSpPr>
            <p:cNvPr id="10" name="TextBox 9">
              <a:extLst>
                <a:ext uri="{FF2B5EF4-FFF2-40B4-BE49-F238E27FC236}">
                  <a16:creationId xmlns:a16="http://schemas.microsoft.com/office/drawing/2014/main" id="{6D3D7122-030D-4808-95A6-102131A81F93}"/>
                </a:ext>
              </a:extLst>
            </p:cNvPr>
            <p:cNvSpPr txBox="1"/>
            <p:nvPr/>
          </p:nvSpPr>
          <p:spPr>
            <a:xfrm>
              <a:off x="9926606" y="2528248"/>
              <a:ext cx="615553" cy="1852430"/>
            </a:xfrm>
            <a:prstGeom prst="rect">
              <a:avLst/>
            </a:prstGeom>
            <a:noFill/>
          </p:spPr>
          <p:txBody>
            <a:bodyPr vert="vert270" wrap="none" rtlCol="0">
              <a:spAutoFit/>
            </a:bodyPr>
            <a:lstStyle/>
            <a:p>
              <a:r>
                <a:rPr lang="en-AU" sz="2800" b="1" dirty="0">
                  <a:solidFill>
                    <a:srgbClr val="D5DE23"/>
                  </a:solidFill>
                </a:rPr>
                <a:t>Mixed-use</a:t>
              </a:r>
            </a:p>
          </p:txBody>
        </p:sp>
        <p:sp>
          <p:nvSpPr>
            <p:cNvPr id="11" name="TextBox 10">
              <a:extLst>
                <a:ext uri="{FF2B5EF4-FFF2-40B4-BE49-F238E27FC236}">
                  <a16:creationId xmlns:a16="http://schemas.microsoft.com/office/drawing/2014/main" id="{3C7E56C3-7EDE-4791-AAD2-1A13C89A03BA}"/>
                </a:ext>
              </a:extLst>
            </p:cNvPr>
            <p:cNvSpPr txBox="1"/>
            <p:nvPr/>
          </p:nvSpPr>
          <p:spPr>
            <a:xfrm>
              <a:off x="6933287" y="2502785"/>
              <a:ext cx="2642070" cy="523220"/>
            </a:xfrm>
            <a:prstGeom prst="rect">
              <a:avLst/>
            </a:prstGeom>
            <a:noFill/>
          </p:spPr>
          <p:txBody>
            <a:bodyPr wrap="none" rtlCol="0">
              <a:spAutoFit/>
            </a:bodyPr>
            <a:lstStyle/>
            <a:p>
              <a:r>
                <a:rPr lang="en-AU" sz="2800" b="1" dirty="0">
                  <a:solidFill>
                    <a:srgbClr val="F5901A"/>
                  </a:solidFill>
                </a:rPr>
                <a:t>Industrial past</a:t>
              </a:r>
            </a:p>
          </p:txBody>
        </p:sp>
        <p:sp>
          <p:nvSpPr>
            <p:cNvPr id="12" name="TextBox 11">
              <a:extLst>
                <a:ext uri="{FF2B5EF4-FFF2-40B4-BE49-F238E27FC236}">
                  <a16:creationId xmlns:a16="http://schemas.microsoft.com/office/drawing/2014/main" id="{7A221DC3-39CA-4921-957A-4430D4B30A7C}"/>
                </a:ext>
              </a:extLst>
            </p:cNvPr>
            <p:cNvSpPr txBox="1"/>
            <p:nvPr/>
          </p:nvSpPr>
          <p:spPr>
            <a:xfrm>
              <a:off x="7608084" y="3084219"/>
              <a:ext cx="615553" cy="1671291"/>
            </a:xfrm>
            <a:prstGeom prst="rect">
              <a:avLst/>
            </a:prstGeom>
            <a:noFill/>
          </p:spPr>
          <p:txBody>
            <a:bodyPr vert="vert270" wrap="none" rtlCol="0">
              <a:spAutoFit/>
            </a:bodyPr>
            <a:lstStyle/>
            <a:p>
              <a:r>
                <a:rPr lang="en-AU" sz="2800" b="1" dirty="0">
                  <a:solidFill>
                    <a:srgbClr val="FFD300"/>
                  </a:solidFill>
                </a:rPr>
                <a:t>Street art</a:t>
              </a:r>
            </a:p>
          </p:txBody>
        </p:sp>
        <p:sp>
          <p:nvSpPr>
            <p:cNvPr id="13" name="TextBox 12">
              <a:extLst>
                <a:ext uri="{FF2B5EF4-FFF2-40B4-BE49-F238E27FC236}">
                  <a16:creationId xmlns:a16="http://schemas.microsoft.com/office/drawing/2014/main" id="{89E2A298-3FBB-4138-A381-8F465A337900}"/>
                </a:ext>
              </a:extLst>
            </p:cNvPr>
            <p:cNvSpPr txBox="1"/>
            <p:nvPr/>
          </p:nvSpPr>
          <p:spPr>
            <a:xfrm>
              <a:off x="9181015" y="4254147"/>
              <a:ext cx="615553" cy="872996"/>
            </a:xfrm>
            <a:prstGeom prst="rect">
              <a:avLst/>
            </a:prstGeom>
            <a:noFill/>
          </p:spPr>
          <p:txBody>
            <a:bodyPr vert="vert270" wrap="none" rtlCol="0">
              <a:spAutoFit/>
            </a:bodyPr>
            <a:lstStyle/>
            <a:p>
              <a:r>
                <a:rPr lang="en-AU" sz="2800" b="1" dirty="0">
                  <a:solidFill>
                    <a:srgbClr val="F5901A"/>
                  </a:solidFill>
                </a:rPr>
                <a:t>Cafe</a:t>
              </a:r>
            </a:p>
          </p:txBody>
        </p:sp>
      </p:grpSp>
      <p:grpSp>
        <p:nvGrpSpPr>
          <p:cNvPr id="26" name="Group 25">
            <a:extLst>
              <a:ext uri="{FF2B5EF4-FFF2-40B4-BE49-F238E27FC236}">
                <a16:creationId xmlns:a16="http://schemas.microsoft.com/office/drawing/2014/main" id="{121F720B-B8CD-496B-8444-8D17B4B066BC}"/>
              </a:ext>
            </a:extLst>
          </p:cNvPr>
          <p:cNvGrpSpPr/>
          <p:nvPr/>
        </p:nvGrpSpPr>
        <p:grpSpPr>
          <a:xfrm>
            <a:off x="-22684" y="3653505"/>
            <a:ext cx="7483649" cy="2642711"/>
            <a:chOff x="1648613" y="4469934"/>
            <a:chExt cx="5234899" cy="1568407"/>
          </a:xfrm>
        </p:grpSpPr>
        <p:sp>
          <p:nvSpPr>
            <p:cNvPr id="16" name="TextBox 15">
              <a:extLst>
                <a:ext uri="{FF2B5EF4-FFF2-40B4-BE49-F238E27FC236}">
                  <a16:creationId xmlns:a16="http://schemas.microsoft.com/office/drawing/2014/main" id="{5BC15FC8-7C3A-4188-8796-EAE466927836}"/>
                </a:ext>
              </a:extLst>
            </p:cNvPr>
            <p:cNvSpPr txBox="1"/>
            <p:nvPr/>
          </p:nvSpPr>
          <p:spPr>
            <a:xfrm>
              <a:off x="1648613" y="4496800"/>
              <a:ext cx="2622991" cy="273991"/>
            </a:xfrm>
            <a:prstGeom prst="rect">
              <a:avLst/>
            </a:prstGeom>
            <a:noFill/>
          </p:spPr>
          <p:txBody>
            <a:bodyPr wrap="none" rtlCol="0">
              <a:spAutoFit/>
            </a:bodyPr>
            <a:lstStyle/>
            <a:p>
              <a:r>
                <a:rPr lang="en-AU" sz="2400" dirty="0">
                  <a:solidFill>
                    <a:schemeClr val="bg1">
                      <a:lumMod val="50000"/>
                    </a:schemeClr>
                  </a:solidFill>
                </a:rPr>
                <a:t>The population will double</a:t>
              </a:r>
            </a:p>
          </p:txBody>
        </p:sp>
        <p:sp>
          <p:nvSpPr>
            <p:cNvPr id="17" name="TextBox 16">
              <a:extLst>
                <a:ext uri="{FF2B5EF4-FFF2-40B4-BE49-F238E27FC236}">
                  <a16:creationId xmlns:a16="http://schemas.microsoft.com/office/drawing/2014/main" id="{92760405-1954-4E45-B616-EA2EF5D74CAE}"/>
                </a:ext>
              </a:extLst>
            </p:cNvPr>
            <p:cNvSpPr txBox="1"/>
            <p:nvPr/>
          </p:nvSpPr>
          <p:spPr>
            <a:xfrm>
              <a:off x="2616232" y="4857653"/>
              <a:ext cx="1470274" cy="273991"/>
            </a:xfrm>
            <a:prstGeom prst="rect">
              <a:avLst/>
            </a:prstGeom>
            <a:noFill/>
          </p:spPr>
          <p:txBody>
            <a:bodyPr wrap="none" rtlCol="0">
              <a:spAutoFit/>
            </a:bodyPr>
            <a:lstStyle/>
            <a:p>
              <a:r>
                <a:rPr lang="en-AU" sz="2400" dirty="0">
                  <a:solidFill>
                    <a:schemeClr val="bg2">
                      <a:lumMod val="75000"/>
                    </a:schemeClr>
                  </a:solidFill>
                </a:rPr>
                <a:t>Entertainment</a:t>
              </a:r>
            </a:p>
          </p:txBody>
        </p:sp>
        <p:sp>
          <p:nvSpPr>
            <p:cNvPr id="18" name="TextBox 17">
              <a:extLst>
                <a:ext uri="{FF2B5EF4-FFF2-40B4-BE49-F238E27FC236}">
                  <a16:creationId xmlns:a16="http://schemas.microsoft.com/office/drawing/2014/main" id="{036A6D49-1D81-420A-BE2B-4EBB6AC9FB5A}"/>
                </a:ext>
              </a:extLst>
            </p:cNvPr>
            <p:cNvSpPr txBox="1"/>
            <p:nvPr/>
          </p:nvSpPr>
          <p:spPr>
            <a:xfrm>
              <a:off x="4510270" y="5378966"/>
              <a:ext cx="1351415" cy="273991"/>
            </a:xfrm>
            <a:prstGeom prst="rect">
              <a:avLst/>
            </a:prstGeom>
            <a:noFill/>
          </p:spPr>
          <p:txBody>
            <a:bodyPr wrap="none" rtlCol="0">
              <a:spAutoFit/>
            </a:bodyPr>
            <a:lstStyle/>
            <a:p>
              <a:r>
                <a:rPr lang="en-AU" sz="2400" dirty="0">
                  <a:solidFill>
                    <a:schemeClr val="bg1">
                      <a:lumMod val="50000"/>
                    </a:schemeClr>
                  </a:solidFill>
                </a:rPr>
                <a:t>Public space</a:t>
              </a:r>
            </a:p>
          </p:txBody>
        </p:sp>
        <p:sp>
          <p:nvSpPr>
            <p:cNvPr id="19" name="TextBox 18">
              <a:extLst>
                <a:ext uri="{FF2B5EF4-FFF2-40B4-BE49-F238E27FC236}">
                  <a16:creationId xmlns:a16="http://schemas.microsoft.com/office/drawing/2014/main" id="{7AED9141-5BBD-4289-BE25-1E726A518CBB}"/>
                </a:ext>
              </a:extLst>
            </p:cNvPr>
            <p:cNvSpPr txBox="1"/>
            <p:nvPr/>
          </p:nvSpPr>
          <p:spPr>
            <a:xfrm>
              <a:off x="4196356" y="4469934"/>
              <a:ext cx="387528" cy="1568407"/>
            </a:xfrm>
            <a:prstGeom prst="rect">
              <a:avLst/>
            </a:prstGeom>
            <a:noFill/>
          </p:spPr>
          <p:txBody>
            <a:bodyPr vert="vert270" wrap="none" rtlCol="0">
              <a:spAutoFit/>
            </a:bodyPr>
            <a:lstStyle/>
            <a:p>
              <a:r>
                <a:rPr lang="en-AU" sz="2400" dirty="0"/>
                <a:t>Community events</a:t>
              </a:r>
            </a:p>
          </p:txBody>
        </p:sp>
        <p:sp>
          <p:nvSpPr>
            <p:cNvPr id="20" name="TextBox 19">
              <a:extLst>
                <a:ext uri="{FF2B5EF4-FFF2-40B4-BE49-F238E27FC236}">
                  <a16:creationId xmlns:a16="http://schemas.microsoft.com/office/drawing/2014/main" id="{478666B3-B170-4943-B054-068ECDBD079A}"/>
                </a:ext>
              </a:extLst>
            </p:cNvPr>
            <p:cNvSpPr txBox="1"/>
            <p:nvPr/>
          </p:nvSpPr>
          <p:spPr>
            <a:xfrm>
              <a:off x="4509286" y="4495908"/>
              <a:ext cx="1459061" cy="273991"/>
            </a:xfrm>
            <a:prstGeom prst="rect">
              <a:avLst/>
            </a:prstGeom>
            <a:noFill/>
          </p:spPr>
          <p:txBody>
            <a:bodyPr wrap="none" rtlCol="0">
              <a:spAutoFit/>
            </a:bodyPr>
            <a:lstStyle/>
            <a:p>
              <a:r>
                <a:rPr lang="en-AU" sz="2400" dirty="0">
                  <a:solidFill>
                    <a:schemeClr val="bg2">
                      <a:lumMod val="75000"/>
                    </a:schemeClr>
                  </a:solidFill>
                </a:rPr>
                <a:t>Communicate</a:t>
              </a:r>
            </a:p>
          </p:txBody>
        </p:sp>
        <p:sp>
          <p:nvSpPr>
            <p:cNvPr id="21" name="TextBox 20">
              <a:extLst>
                <a:ext uri="{FF2B5EF4-FFF2-40B4-BE49-F238E27FC236}">
                  <a16:creationId xmlns:a16="http://schemas.microsoft.com/office/drawing/2014/main" id="{B1B81BAD-23D3-4AA8-9660-8FEAB166646C}"/>
                </a:ext>
              </a:extLst>
            </p:cNvPr>
            <p:cNvSpPr txBox="1"/>
            <p:nvPr/>
          </p:nvSpPr>
          <p:spPr>
            <a:xfrm>
              <a:off x="2259219" y="4877846"/>
              <a:ext cx="387528" cy="928144"/>
            </a:xfrm>
            <a:prstGeom prst="rect">
              <a:avLst/>
            </a:prstGeom>
            <a:noFill/>
          </p:spPr>
          <p:txBody>
            <a:bodyPr vert="vert270" wrap="none" rtlCol="0">
              <a:spAutoFit/>
            </a:bodyPr>
            <a:lstStyle/>
            <a:p>
              <a:r>
                <a:rPr lang="en-AU" sz="2400" dirty="0">
                  <a:solidFill>
                    <a:schemeClr val="bg1">
                      <a:lumMod val="50000"/>
                    </a:schemeClr>
                  </a:solidFill>
                </a:rPr>
                <a:t>Street light</a:t>
              </a:r>
            </a:p>
          </p:txBody>
        </p:sp>
        <p:sp>
          <p:nvSpPr>
            <p:cNvPr id="22" name="TextBox 21">
              <a:extLst>
                <a:ext uri="{FF2B5EF4-FFF2-40B4-BE49-F238E27FC236}">
                  <a16:creationId xmlns:a16="http://schemas.microsoft.com/office/drawing/2014/main" id="{3680E527-66FC-4496-B1B0-37AAB842DF15}"/>
                </a:ext>
              </a:extLst>
            </p:cNvPr>
            <p:cNvSpPr txBox="1"/>
            <p:nvPr/>
          </p:nvSpPr>
          <p:spPr>
            <a:xfrm flipH="1">
              <a:off x="4544477" y="4823115"/>
              <a:ext cx="387528" cy="523220"/>
            </a:xfrm>
            <a:prstGeom prst="rect">
              <a:avLst/>
            </a:prstGeom>
            <a:noFill/>
          </p:spPr>
          <p:txBody>
            <a:bodyPr vert="vert270" wrap="square" rtlCol="0">
              <a:spAutoFit/>
            </a:bodyPr>
            <a:lstStyle/>
            <a:p>
              <a:r>
                <a:rPr lang="en-AU" sz="2400" dirty="0">
                  <a:solidFill>
                    <a:schemeClr val="bg1">
                      <a:lumMod val="50000"/>
                    </a:schemeClr>
                  </a:solidFill>
                </a:rPr>
                <a:t>Party</a:t>
              </a:r>
            </a:p>
          </p:txBody>
        </p:sp>
        <p:sp>
          <p:nvSpPr>
            <p:cNvPr id="23" name="TextBox 22">
              <a:extLst>
                <a:ext uri="{FF2B5EF4-FFF2-40B4-BE49-F238E27FC236}">
                  <a16:creationId xmlns:a16="http://schemas.microsoft.com/office/drawing/2014/main" id="{A0B97D4D-06A6-47D6-8399-0EDAE70F7D92}"/>
                </a:ext>
              </a:extLst>
            </p:cNvPr>
            <p:cNvSpPr txBox="1"/>
            <p:nvPr/>
          </p:nvSpPr>
          <p:spPr>
            <a:xfrm>
              <a:off x="4862669" y="5049880"/>
              <a:ext cx="2020843" cy="273991"/>
            </a:xfrm>
            <a:prstGeom prst="rect">
              <a:avLst/>
            </a:prstGeom>
            <a:noFill/>
          </p:spPr>
          <p:txBody>
            <a:bodyPr wrap="none" rtlCol="0">
              <a:spAutoFit/>
            </a:bodyPr>
            <a:lstStyle/>
            <a:p>
              <a:r>
                <a:rPr lang="en-AU" sz="2400" dirty="0"/>
                <a:t>To know each other</a:t>
              </a:r>
            </a:p>
          </p:txBody>
        </p:sp>
        <p:sp>
          <p:nvSpPr>
            <p:cNvPr id="24" name="TextBox 23">
              <a:extLst>
                <a:ext uri="{FF2B5EF4-FFF2-40B4-BE49-F238E27FC236}">
                  <a16:creationId xmlns:a16="http://schemas.microsoft.com/office/drawing/2014/main" id="{1C231780-2C52-4CF1-8FB3-6A4CBCD346BB}"/>
                </a:ext>
              </a:extLst>
            </p:cNvPr>
            <p:cNvSpPr txBox="1"/>
            <p:nvPr/>
          </p:nvSpPr>
          <p:spPr>
            <a:xfrm>
              <a:off x="5105621" y="4783548"/>
              <a:ext cx="1027354" cy="273991"/>
            </a:xfrm>
            <a:prstGeom prst="rect">
              <a:avLst/>
            </a:prstGeom>
            <a:noFill/>
          </p:spPr>
          <p:txBody>
            <a:bodyPr wrap="none" rtlCol="0">
              <a:spAutoFit/>
            </a:bodyPr>
            <a:lstStyle/>
            <a:p>
              <a:r>
                <a:rPr lang="en-AU" sz="2400" dirty="0">
                  <a:solidFill>
                    <a:schemeClr val="bg1">
                      <a:lumMod val="50000"/>
                    </a:schemeClr>
                  </a:solidFill>
                </a:rPr>
                <a:t>Greenery</a:t>
              </a:r>
            </a:p>
          </p:txBody>
        </p:sp>
        <p:sp>
          <p:nvSpPr>
            <p:cNvPr id="25" name="TextBox 24">
              <a:extLst>
                <a:ext uri="{FF2B5EF4-FFF2-40B4-BE49-F238E27FC236}">
                  <a16:creationId xmlns:a16="http://schemas.microsoft.com/office/drawing/2014/main" id="{931089D6-AC02-4DE6-BEB2-446D4E0BA177}"/>
                </a:ext>
              </a:extLst>
            </p:cNvPr>
            <p:cNvSpPr txBox="1"/>
            <p:nvPr/>
          </p:nvSpPr>
          <p:spPr>
            <a:xfrm>
              <a:off x="3118954" y="5184936"/>
              <a:ext cx="1013898" cy="273991"/>
            </a:xfrm>
            <a:prstGeom prst="rect">
              <a:avLst/>
            </a:prstGeom>
            <a:noFill/>
          </p:spPr>
          <p:txBody>
            <a:bodyPr wrap="none" rtlCol="0">
              <a:spAutoFit/>
            </a:bodyPr>
            <a:lstStyle/>
            <a:p>
              <a:r>
                <a:rPr lang="en-AU" sz="2400" dirty="0"/>
                <a:t>Street art</a:t>
              </a:r>
            </a:p>
          </p:txBody>
        </p:sp>
      </p:grpSp>
    </p:spTree>
    <p:extLst>
      <p:ext uri="{BB962C8B-B14F-4D97-AF65-F5344CB8AC3E}">
        <p14:creationId xmlns:p14="http://schemas.microsoft.com/office/powerpoint/2010/main" val="148157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24D9A-821C-4342-A1D0-5A1184C2E491}"/>
              </a:ext>
            </a:extLst>
          </p:cNvPr>
          <p:cNvPicPr>
            <a:picLocks noChangeAspect="1"/>
          </p:cNvPicPr>
          <p:nvPr/>
        </p:nvPicPr>
        <p:blipFill rotWithShape="1">
          <a:blip r:embed="rId2"/>
          <a:srcRect l="7413" r="12418" b="2"/>
          <a:stretch/>
        </p:blipFill>
        <p:spPr>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5" name="Picture 4">
            <a:extLst>
              <a:ext uri="{FF2B5EF4-FFF2-40B4-BE49-F238E27FC236}">
                <a16:creationId xmlns:a16="http://schemas.microsoft.com/office/drawing/2014/main" id="{ACE16147-93CC-4EC1-92B4-04EF159FA635}"/>
              </a:ext>
            </a:extLst>
          </p:cNvPr>
          <p:cNvPicPr>
            <a:picLocks noChangeAspect="1"/>
          </p:cNvPicPr>
          <p:nvPr/>
        </p:nvPicPr>
        <p:blipFill rotWithShape="1">
          <a:blip r:embed="rId3"/>
          <a:srcRect l="10987"/>
          <a:stretch/>
        </p:blipFill>
        <p:spPr>
          <a:xfrm>
            <a:off x="4041994"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6" name="Title 5">
            <a:extLst>
              <a:ext uri="{FF2B5EF4-FFF2-40B4-BE49-F238E27FC236}">
                <a16:creationId xmlns:a16="http://schemas.microsoft.com/office/drawing/2014/main" id="{D1B9EDC8-8D61-43A5-AFC4-D6E2BCEA7E48}"/>
              </a:ext>
            </a:extLst>
          </p:cNvPr>
          <p:cNvSpPr>
            <a:spLocks noGrp="1"/>
          </p:cNvSpPr>
          <p:nvPr>
            <p:ph type="title"/>
          </p:nvPr>
        </p:nvSpPr>
        <p:spPr>
          <a:xfrm>
            <a:off x="677334" y="1176489"/>
            <a:ext cx="3749061" cy="1508469"/>
          </a:xfrm>
        </p:spPr>
        <p:txBody>
          <a:bodyPr anchor="ctr">
            <a:normAutofit/>
          </a:bodyPr>
          <a:lstStyle/>
          <a:p>
            <a:r>
              <a:rPr lang="en-AU" sz="3200" dirty="0">
                <a:solidFill>
                  <a:srgbClr val="5B4E38"/>
                </a:solidFill>
              </a:rPr>
              <a:t>Street Fest</a:t>
            </a:r>
          </a:p>
        </p:txBody>
      </p:sp>
      <p:sp>
        <p:nvSpPr>
          <p:cNvPr id="7" name="Text Placeholder 6">
            <a:extLst>
              <a:ext uri="{FF2B5EF4-FFF2-40B4-BE49-F238E27FC236}">
                <a16:creationId xmlns:a16="http://schemas.microsoft.com/office/drawing/2014/main" id="{A3EF4AB6-B000-4B83-A55E-D666DCAC05F3}"/>
              </a:ext>
            </a:extLst>
          </p:cNvPr>
          <p:cNvSpPr>
            <a:spLocks noGrp="1"/>
          </p:cNvSpPr>
          <p:nvPr>
            <p:ph type="body" idx="1"/>
          </p:nvPr>
        </p:nvSpPr>
        <p:spPr>
          <a:xfrm>
            <a:off x="677334" y="2795618"/>
            <a:ext cx="3749061" cy="3005289"/>
          </a:xfrm>
        </p:spPr>
        <p:txBody>
          <a:bodyPr>
            <a:normAutofit lnSpcReduction="10000"/>
          </a:bodyPr>
          <a:lstStyle/>
          <a:p>
            <a:r>
              <a:rPr lang="en-AU" dirty="0"/>
              <a:t>A community party!</a:t>
            </a:r>
          </a:p>
          <a:p>
            <a:r>
              <a:rPr lang="en-AU" dirty="0"/>
              <a:t>Walking tour</a:t>
            </a:r>
          </a:p>
          <a:p>
            <a:r>
              <a:rPr lang="en-AU" dirty="0"/>
              <a:t>Sharing experience</a:t>
            </a:r>
          </a:p>
          <a:p>
            <a:endParaRPr lang="en-AU" sz="1800" dirty="0"/>
          </a:p>
          <a:p>
            <a:endParaRPr lang="en-AU" sz="1800" dirty="0"/>
          </a:p>
          <a:p>
            <a:pPr marL="50800" indent="0">
              <a:buNone/>
            </a:pPr>
            <a:endParaRPr lang="en-AU" sz="1800" dirty="0">
              <a:hlinkClick r:id="rId4"/>
            </a:endParaRPr>
          </a:p>
          <a:p>
            <a:pPr marL="50800" indent="0">
              <a:buNone/>
            </a:pPr>
            <a:r>
              <a:rPr lang="en-AU" sz="1800" dirty="0">
                <a:hlinkClick r:id="rId4"/>
              </a:rPr>
              <a:t>http://cocreatecremorne.co/portfolio/street-fest-cremorne/</a:t>
            </a:r>
            <a:endParaRPr lang="en-AU" sz="1800" dirty="0"/>
          </a:p>
        </p:txBody>
      </p:sp>
    </p:spTree>
    <p:extLst>
      <p:ext uri="{BB962C8B-B14F-4D97-AF65-F5344CB8AC3E}">
        <p14:creationId xmlns:p14="http://schemas.microsoft.com/office/powerpoint/2010/main" val="1658647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9FE839-DE99-4A9D-BE07-7BFCC3ABF032}"/>
              </a:ext>
            </a:extLst>
          </p:cNvPr>
          <p:cNvPicPr>
            <a:picLocks noChangeAspect="1"/>
          </p:cNvPicPr>
          <p:nvPr/>
        </p:nvPicPr>
        <p:blipFill rotWithShape="1">
          <a:blip r:embed="rId2">
            <a:alphaModFix amt="35000"/>
            <a:extLst/>
          </a:blip>
          <a:srcRect t="8728" b="16294"/>
          <a:stretch/>
        </p:blipFill>
        <p:spPr>
          <a:xfrm>
            <a:off x="-4" y="-6"/>
            <a:ext cx="12192000" cy="6855958"/>
          </a:xfrm>
          <a:prstGeom prst="rect">
            <a:avLst/>
          </a:prstGeom>
        </p:spPr>
      </p:pic>
      <p:sp>
        <p:nvSpPr>
          <p:cNvPr id="8" name="Title 7">
            <a:extLst>
              <a:ext uri="{FF2B5EF4-FFF2-40B4-BE49-F238E27FC236}">
                <a16:creationId xmlns:a16="http://schemas.microsoft.com/office/drawing/2014/main" id="{B1CD9317-A849-46BE-8738-A46419C45A64}"/>
              </a:ext>
            </a:extLst>
          </p:cNvPr>
          <p:cNvSpPr>
            <a:spLocks noGrp="1"/>
          </p:cNvSpPr>
          <p:nvPr>
            <p:ph type="title"/>
          </p:nvPr>
        </p:nvSpPr>
        <p:spPr>
          <a:xfrm>
            <a:off x="838200" y="365125"/>
            <a:ext cx="5396345" cy="1629930"/>
          </a:xfrm>
        </p:spPr>
        <p:txBody>
          <a:bodyPr vert="horz" lIns="91440" tIns="45720" rIns="91440" bIns="45720" rtlCol="0" anchor="ctr">
            <a:normAutofit/>
          </a:bodyPr>
          <a:lstStyle/>
          <a:p>
            <a:pPr>
              <a:spcBef>
                <a:spcPct val="0"/>
              </a:spcBef>
            </a:pPr>
            <a:r>
              <a:rPr lang="en-US" sz="4400" kern="1200" dirty="0">
                <a:latin typeface="+mj-lt"/>
                <a:ea typeface="+mj-ea"/>
                <a:cs typeface="+mj-cs"/>
              </a:rPr>
              <a:t>Pop-up market under the street</a:t>
            </a:r>
          </a:p>
        </p:txBody>
      </p:sp>
      <p:sp>
        <p:nvSpPr>
          <p:cNvPr id="10" name="Text Placeholder 9">
            <a:extLst>
              <a:ext uri="{FF2B5EF4-FFF2-40B4-BE49-F238E27FC236}">
                <a16:creationId xmlns:a16="http://schemas.microsoft.com/office/drawing/2014/main" id="{3D517236-F773-4783-8CFE-7E76AD494F91}"/>
              </a:ext>
            </a:extLst>
          </p:cNvPr>
          <p:cNvSpPr>
            <a:spLocks noGrp="1"/>
          </p:cNvSpPr>
          <p:nvPr>
            <p:ph type="body" idx="1"/>
          </p:nvPr>
        </p:nvSpPr>
        <p:spPr>
          <a:xfrm>
            <a:off x="838200" y="1825625"/>
            <a:ext cx="4463473" cy="4351200"/>
          </a:xfrm>
        </p:spPr>
        <p:txBody>
          <a:bodyPr/>
          <a:lstStyle/>
          <a:p>
            <a:r>
              <a:rPr lang="en-AU" dirty="0"/>
              <a:t>They have tried multiple ways of activating this site through pop-up market, groups meeting in the weekends, etc. </a:t>
            </a:r>
          </a:p>
        </p:txBody>
      </p:sp>
      <p:pic>
        <p:nvPicPr>
          <p:cNvPr id="6" name="Picture 5">
            <a:extLst>
              <a:ext uri="{FF2B5EF4-FFF2-40B4-BE49-F238E27FC236}">
                <a16:creationId xmlns:a16="http://schemas.microsoft.com/office/drawing/2014/main" id="{1E2848C2-114F-4066-B771-83CA2F75B502}"/>
              </a:ext>
            </a:extLst>
          </p:cNvPr>
          <p:cNvPicPr>
            <a:picLocks noChangeAspect="1"/>
          </p:cNvPicPr>
          <p:nvPr/>
        </p:nvPicPr>
        <p:blipFill rotWithShape="1">
          <a:blip r:embed="rId3"/>
          <a:srcRect l="12420" r="12580"/>
          <a:stretch/>
        </p:blipFill>
        <p:spPr>
          <a:xfrm>
            <a:off x="5925809" y="2837001"/>
            <a:ext cx="2743200" cy="274320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Picture 3">
            <a:extLst>
              <a:ext uri="{FF2B5EF4-FFF2-40B4-BE49-F238E27FC236}">
                <a16:creationId xmlns:a16="http://schemas.microsoft.com/office/drawing/2014/main" id="{AD67A9D4-241B-483A-87A8-71EAE44F0D20}"/>
              </a:ext>
            </a:extLst>
          </p:cNvPr>
          <p:cNvPicPr>
            <a:picLocks noChangeAspect="1"/>
          </p:cNvPicPr>
          <p:nvPr/>
        </p:nvPicPr>
        <p:blipFill rotWithShape="1">
          <a:blip r:embed="rId4"/>
          <a:srcRect l="1649" r="11569" b="4"/>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5" name="Picture 4">
            <a:extLst>
              <a:ext uri="{FF2B5EF4-FFF2-40B4-BE49-F238E27FC236}">
                <a16:creationId xmlns:a16="http://schemas.microsoft.com/office/drawing/2014/main" id="{F9EDC452-3E5E-4D62-8329-8803C9B164D6}"/>
              </a:ext>
            </a:extLst>
          </p:cNvPr>
          <p:cNvPicPr>
            <a:picLocks noChangeAspect="1"/>
          </p:cNvPicPr>
          <p:nvPr/>
        </p:nvPicPr>
        <p:blipFill rotWithShape="1">
          <a:blip r:embed="rId5"/>
          <a:srcRect l="7935" r="5733" b="-4"/>
          <a:stretch/>
        </p:blipFill>
        <p:spPr>
          <a:xfrm>
            <a:off x="9129290" y="4197216"/>
            <a:ext cx="3062710" cy="2660795"/>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836307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AB2CE3-E261-4890-ACD9-F6A6D60A0AAB}"/>
              </a:ext>
            </a:extLst>
          </p:cNvPr>
          <p:cNvPicPr>
            <a:picLocks noChangeAspect="1"/>
          </p:cNvPicPr>
          <p:nvPr/>
        </p:nvPicPr>
        <p:blipFill rotWithShape="1">
          <a:blip r:embed="rId2">
            <a:duotone>
              <a:prstClr val="black"/>
              <a:schemeClr val="tx2">
                <a:tint val="45000"/>
                <a:satMod val="400000"/>
              </a:schemeClr>
            </a:duotone>
            <a:alphaModFix amt="35000"/>
            <a:extLst/>
          </a:blip>
          <a:srcRect b="25022"/>
          <a:stretch/>
        </p:blipFill>
        <p:spPr>
          <a:xfrm>
            <a:off x="-17" y="10"/>
            <a:ext cx="12192000" cy="6855948"/>
          </a:xfrm>
          <a:prstGeom prst="rect">
            <a:avLst/>
          </a:prstGeom>
        </p:spPr>
      </p:pic>
      <p:sp>
        <p:nvSpPr>
          <p:cNvPr id="8" name="Title 7">
            <a:extLst>
              <a:ext uri="{FF2B5EF4-FFF2-40B4-BE49-F238E27FC236}">
                <a16:creationId xmlns:a16="http://schemas.microsoft.com/office/drawing/2014/main" id="{B21F259E-812D-45BB-B409-C9BC67CB5CFA}"/>
              </a:ext>
            </a:extLst>
          </p:cNvPr>
          <p:cNvSpPr>
            <a:spLocks noGrp="1"/>
          </p:cNvSpPr>
          <p:nvPr>
            <p:ph type="title"/>
          </p:nvPr>
        </p:nvSpPr>
        <p:spPr/>
        <p:txBody>
          <a:bodyPr vert="horz" lIns="91440" tIns="45720" rIns="91440" bIns="45720" rtlCol="0" anchor="ctr">
            <a:normAutofit/>
          </a:bodyPr>
          <a:lstStyle/>
          <a:p>
            <a:pPr>
              <a:spcBef>
                <a:spcPct val="0"/>
              </a:spcBef>
            </a:pPr>
            <a:r>
              <a:rPr lang="en-US" sz="4400" kern="1200" dirty="0">
                <a:solidFill>
                  <a:schemeClr val="tx1"/>
                </a:solidFill>
                <a:latin typeface="+mj-lt"/>
                <a:ea typeface="+mj-ea"/>
                <a:cs typeface="+mj-cs"/>
              </a:rPr>
              <a:t>Walking tours </a:t>
            </a:r>
          </a:p>
        </p:txBody>
      </p:sp>
      <p:sp>
        <p:nvSpPr>
          <p:cNvPr id="7" name="Text Placeholder 6">
            <a:extLst>
              <a:ext uri="{FF2B5EF4-FFF2-40B4-BE49-F238E27FC236}">
                <a16:creationId xmlns:a16="http://schemas.microsoft.com/office/drawing/2014/main" id="{C5BDC943-0FBE-4BF5-A9D3-2E99D7172395}"/>
              </a:ext>
            </a:extLst>
          </p:cNvPr>
          <p:cNvSpPr>
            <a:spLocks noGrp="1"/>
          </p:cNvSpPr>
          <p:nvPr>
            <p:ph type="body" idx="1"/>
          </p:nvPr>
        </p:nvSpPr>
        <p:spPr>
          <a:xfrm>
            <a:off x="838200" y="1825625"/>
            <a:ext cx="5082309" cy="4351200"/>
          </a:xfrm>
        </p:spPr>
        <p:txBody>
          <a:bodyPr vert="horz" lIns="91440" tIns="45720" rIns="91440" bIns="45720" rtlCol="0" anchor="t">
            <a:normAutofit/>
          </a:bodyPr>
          <a:lstStyle/>
          <a:p>
            <a:pPr marL="50800" indent="0">
              <a:buNone/>
            </a:pPr>
            <a:r>
              <a:rPr lang="en-US" sz="3200" b="1" kern="1200" dirty="0">
                <a:latin typeface="+mn-lt"/>
                <a:ea typeface="+mn-ea"/>
                <a:cs typeface="+mn-cs"/>
              </a:rPr>
              <a:t>They implemented 6 temporary signs in collaboration with students from RMIT</a:t>
            </a:r>
          </a:p>
          <a:p>
            <a:pPr>
              <a:buFont typeface="Arial" panose="020B0604020202020204" pitchFamily="34" charset="0"/>
              <a:buChar char="•"/>
            </a:pPr>
            <a:r>
              <a:rPr lang="en-US" sz="3200" b="1" kern="1200" dirty="0">
                <a:latin typeface="+mn-lt"/>
                <a:ea typeface="+mn-ea"/>
                <a:cs typeface="+mn-cs"/>
              </a:rPr>
              <a:t>Currently looking for funding to develop the permanent signs. </a:t>
            </a:r>
          </a:p>
          <a:p>
            <a:pPr>
              <a:buFont typeface="Arial" panose="020B0604020202020204" pitchFamily="34" charset="0"/>
              <a:buChar char="•"/>
            </a:pPr>
            <a:endParaRPr lang="en-US" sz="1800" kern="1200" dirty="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B9050824-8666-4C17-98A4-813D491C891A}"/>
              </a:ext>
            </a:extLst>
          </p:cNvPr>
          <p:cNvPicPr>
            <a:picLocks noChangeAspect="1"/>
          </p:cNvPicPr>
          <p:nvPr/>
        </p:nvPicPr>
        <p:blipFill rotWithShape="1">
          <a:blip r:embed="rId3"/>
          <a:srcRect r="-2" b="13693"/>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696877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6E7127-A732-4901-A068-035D45AFD536}"/>
              </a:ext>
            </a:extLst>
          </p:cNvPr>
          <p:cNvSpPr>
            <a:spLocks noGrp="1"/>
          </p:cNvSpPr>
          <p:nvPr>
            <p:ph type="title"/>
          </p:nvPr>
        </p:nvSpPr>
        <p:spPr>
          <a:xfrm>
            <a:off x="821516" y="640263"/>
            <a:ext cx="6204984" cy="1344975"/>
          </a:xfrm>
        </p:spPr>
        <p:txBody>
          <a:bodyPr>
            <a:normAutofit/>
          </a:bodyPr>
          <a:lstStyle/>
          <a:p>
            <a:endParaRPr lang="en-AU" sz="4000" dirty="0"/>
          </a:p>
        </p:txBody>
      </p:sp>
      <p:sp>
        <p:nvSpPr>
          <p:cNvPr id="9" name="Text Placeholder 8">
            <a:extLst>
              <a:ext uri="{FF2B5EF4-FFF2-40B4-BE49-F238E27FC236}">
                <a16:creationId xmlns:a16="http://schemas.microsoft.com/office/drawing/2014/main" id="{327F3B4A-A170-41E6-89A6-DD19AB49CE9B}"/>
              </a:ext>
            </a:extLst>
          </p:cNvPr>
          <p:cNvSpPr>
            <a:spLocks noGrp="1"/>
          </p:cNvSpPr>
          <p:nvPr>
            <p:ph type="body" idx="1"/>
          </p:nvPr>
        </p:nvSpPr>
        <p:spPr>
          <a:xfrm>
            <a:off x="821515" y="2121762"/>
            <a:ext cx="6204984" cy="3626917"/>
          </a:xfrm>
        </p:spPr>
        <p:txBody>
          <a:bodyPr>
            <a:normAutofit/>
          </a:bodyPr>
          <a:lstStyle/>
          <a:p>
            <a:endParaRPr lang="en-AU" sz="2400" dirty="0"/>
          </a:p>
        </p:txBody>
      </p:sp>
      <p:pic>
        <p:nvPicPr>
          <p:cNvPr id="23" name="Picture 22">
            <a:extLst>
              <a:ext uri="{FF2B5EF4-FFF2-40B4-BE49-F238E27FC236}">
                <a16:creationId xmlns:a16="http://schemas.microsoft.com/office/drawing/2014/main" id="{D58AB161-327B-43C0-99AD-BDF5F502C62A}"/>
              </a:ext>
            </a:extLst>
          </p:cNvPr>
          <p:cNvPicPr>
            <a:picLocks noChangeAspect="1"/>
          </p:cNvPicPr>
          <p:nvPr/>
        </p:nvPicPr>
        <p:blipFill rotWithShape="1">
          <a:blip r:embed="rId2"/>
          <a:srcRect l="12500" t="24931" r="51364" b="14613"/>
          <a:stretch/>
        </p:blipFill>
        <p:spPr>
          <a:xfrm>
            <a:off x="336883" y="0"/>
            <a:ext cx="7174247" cy="6751465"/>
          </a:xfrm>
          <a:prstGeom prst="rect">
            <a:avLst/>
          </a:prstGeom>
        </p:spPr>
      </p:pic>
      <p:pic>
        <p:nvPicPr>
          <p:cNvPr id="6" name="Picture 5">
            <a:extLst>
              <a:ext uri="{FF2B5EF4-FFF2-40B4-BE49-F238E27FC236}">
                <a16:creationId xmlns:a16="http://schemas.microsoft.com/office/drawing/2014/main" id="{938D5D9B-81B3-48BD-82E9-F1B7589A7072}"/>
              </a:ext>
            </a:extLst>
          </p:cNvPr>
          <p:cNvPicPr>
            <a:picLocks noChangeAspect="1"/>
          </p:cNvPicPr>
          <p:nvPr/>
        </p:nvPicPr>
        <p:blipFill rotWithShape="1">
          <a:blip r:embed="rId3"/>
          <a:srcRect l="12273" t="26621" r="51212" b="20404"/>
          <a:stretch/>
        </p:blipFill>
        <p:spPr>
          <a:xfrm>
            <a:off x="7931107" y="1779575"/>
            <a:ext cx="4042410" cy="3298849"/>
          </a:xfrm>
          <a:prstGeom prst="rect">
            <a:avLst/>
          </a:prstGeom>
        </p:spPr>
      </p:pic>
      <p:sp>
        <p:nvSpPr>
          <p:cNvPr id="10" name="Oval 9">
            <a:extLst>
              <a:ext uri="{FF2B5EF4-FFF2-40B4-BE49-F238E27FC236}">
                <a16:creationId xmlns:a16="http://schemas.microsoft.com/office/drawing/2014/main" id="{5D8E47BA-1238-45A4-84A6-43ECF120F72B}"/>
              </a:ext>
            </a:extLst>
          </p:cNvPr>
          <p:cNvSpPr/>
          <p:nvPr/>
        </p:nvSpPr>
        <p:spPr>
          <a:xfrm>
            <a:off x="4987636" y="4017818"/>
            <a:ext cx="2133600" cy="22001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92861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1F9AE-8A40-4980-94BF-5412738526B0}"/>
              </a:ext>
            </a:extLst>
          </p:cNvPr>
          <p:cNvSpPr>
            <a:spLocks noGrp="1"/>
          </p:cNvSpPr>
          <p:nvPr>
            <p:ph type="title"/>
          </p:nvPr>
        </p:nvSpPr>
        <p:spPr/>
        <p:txBody>
          <a:bodyPr>
            <a:normAutofit/>
          </a:bodyPr>
          <a:lstStyle/>
          <a:p>
            <a:r>
              <a:rPr lang="en-AU" b="1" dirty="0"/>
              <a:t>Digital placemaking enhancing Participatory Approach</a:t>
            </a:r>
          </a:p>
        </p:txBody>
      </p:sp>
      <p:sp>
        <p:nvSpPr>
          <p:cNvPr id="6" name="Text Placeholder 5">
            <a:extLst>
              <a:ext uri="{FF2B5EF4-FFF2-40B4-BE49-F238E27FC236}">
                <a16:creationId xmlns:a16="http://schemas.microsoft.com/office/drawing/2014/main" id="{0C7D7DCE-B532-41EF-90EF-1A7278A962E3}"/>
              </a:ext>
            </a:extLst>
          </p:cNvPr>
          <p:cNvSpPr>
            <a:spLocks noGrp="1"/>
          </p:cNvSpPr>
          <p:nvPr>
            <p:ph type="body" idx="1"/>
          </p:nvPr>
        </p:nvSpPr>
        <p:spPr/>
        <p:txBody>
          <a:bodyPr/>
          <a:lstStyle/>
          <a:p>
            <a:r>
              <a:rPr lang="en-AU" dirty="0"/>
              <a:t>Tools available</a:t>
            </a:r>
          </a:p>
        </p:txBody>
      </p:sp>
    </p:spTree>
    <p:extLst>
      <p:ext uri="{BB962C8B-B14F-4D97-AF65-F5344CB8AC3E}">
        <p14:creationId xmlns:p14="http://schemas.microsoft.com/office/powerpoint/2010/main" val="32296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3A49-B150-4270-A8AF-3F83ACF360B6}"/>
              </a:ext>
            </a:extLst>
          </p:cNvPr>
          <p:cNvSpPr>
            <a:spLocks noGrp="1"/>
          </p:cNvSpPr>
          <p:nvPr>
            <p:ph type="title"/>
          </p:nvPr>
        </p:nvSpPr>
        <p:spPr/>
        <p:txBody>
          <a:bodyPr>
            <a:normAutofit/>
          </a:bodyPr>
          <a:lstStyle/>
          <a:p>
            <a:r>
              <a:rPr lang="en-AU" b="1" dirty="0"/>
              <a:t>Objectives</a:t>
            </a:r>
          </a:p>
        </p:txBody>
      </p:sp>
      <p:sp>
        <p:nvSpPr>
          <p:cNvPr id="3" name="Content Placeholder 2">
            <a:extLst>
              <a:ext uri="{FF2B5EF4-FFF2-40B4-BE49-F238E27FC236}">
                <a16:creationId xmlns:a16="http://schemas.microsoft.com/office/drawing/2014/main" id="{AAE68CA0-9BC6-42D3-84B3-EDCFB06ED62C}"/>
              </a:ext>
            </a:extLst>
          </p:cNvPr>
          <p:cNvSpPr>
            <a:spLocks noGrp="1"/>
          </p:cNvSpPr>
          <p:nvPr>
            <p:ph idx="1"/>
          </p:nvPr>
        </p:nvSpPr>
        <p:spPr>
          <a:xfrm>
            <a:off x="838200" y="1825625"/>
            <a:ext cx="10926452" cy="4351338"/>
          </a:xfrm>
        </p:spPr>
        <p:txBody>
          <a:bodyPr>
            <a:normAutofit/>
          </a:bodyPr>
          <a:lstStyle/>
          <a:p>
            <a:pPr lvl="0"/>
            <a:r>
              <a:rPr lang="en-AU" dirty="0"/>
              <a:t>To look at the opportunities of digital technology supporting placemaking through activation and engagement </a:t>
            </a:r>
          </a:p>
          <a:p>
            <a:pPr lvl="0"/>
            <a:r>
              <a:rPr lang="en-AU" dirty="0"/>
              <a:t>To look through the readings at case studies and what worked and what did not </a:t>
            </a:r>
          </a:p>
          <a:p>
            <a:pPr lvl="0"/>
            <a:r>
              <a:rPr lang="en-AU" dirty="0"/>
              <a:t>To look at digital data collection tools and outcomes to support placemaking decision making </a:t>
            </a:r>
          </a:p>
        </p:txBody>
      </p:sp>
    </p:spTree>
    <p:extLst>
      <p:ext uri="{BB962C8B-B14F-4D97-AF65-F5344CB8AC3E}">
        <p14:creationId xmlns:p14="http://schemas.microsoft.com/office/powerpoint/2010/main" val="183368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0FDC-5D6E-4CB6-983A-CC18F60720A4}"/>
              </a:ext>
            </a:extLst>
          </p:cNvPr>
          <p:cNvSpPr>
            <a:spLocks noGrp="1"/>
          </p:cNvSpPr>
          <p:nvPr>
            <p:ph type="title"/>
          </p:nvPr>
        </p:nvSpPr>
        <p:spPr/>
        <p:txBody>
          <a:bodyPr/>
          <a:lstStyle/>
          <a:p>
            <a:r>
              <a:rPr lang="en-AU" dirty="0"/>
              <a:t>Survey monkey</a:t>
            </a:r>
          </a:p>
        </p:txBody>
      </p:sp>
      <p:pic>
        <p:nvPicPr>
          <p:cNvPr id="5122" name="Picture 2" descr="Image result for sample surveymonkey placemaking survey">
            <a:extLst>
              <a:ext uri="{FF2B5EF4-FFF2-40B4-BE49-F238E27FC236}">
                <a16:creationId xmlns:a16="http://schemas.microsoft.com/office/drawing/2014/main" id="{1DBEED08-4FCE-4069-B52B-51004D9190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089" y="1190872"/>
            <a:ext cx="7226578" cy="4832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A0612D-406D-47A1-B9D8-4949AA33E781}"/>
              </a:ext>
            </a:extLst>
          </p:cNvPr>
          <p:cNvSpPr txBox="1"/>
          <p:nvPr/>
        </p:nvSpPr>
        <p:spPr>
          <a:xfrm>
            <a:off x="8025415" y="1581150"/>
            <a:ext cx="3328386" cy="1477328"/>
          </a:xfrm>
          <a:prstGeom prst="rect">
            <a:avLst/>
          </a:prstGeom>
          <a:noFill/>
        </p:spPr>
        <p:txBody>
          <a:bodyPr wrap="square" rtlCol="0">
            <a:spAutoFit/>
          </a:bodyPr>
          <a:lstStyle/>
          <a:p>
            <a:r>
              <a:rPr lang="en-AU" dirty="0"/>
              <a:t>Tips:</a:t>
            </a:r>
          </a:p>
          <a:p>
            <a:pPr marL="285750" indent="-285750">
              <a:buFont typeface="Arial" panose="020B0604020202020204" pitchFamily="34" charset="0"/>
              <a:buChar char="•"/>
            </a:pPr>
            <a:r>
              <a:rPr lang="en-AU" dirty="0"/>
              <a:t>Short</a:t>
            </a:r>
          </a:p>
          <a:p>
            <a:pPr marL="285750" indent="-285750">
              <a:buFont typeface="Arial" panose="020B0604020202020204" pitchFamily="34" charset="0"/>
              <a:buChar char="•"/>
            </a:pPr>
            <a:r>
              <a:rPr lang="en-AU" dirty="0"/>
              <a:t>Only critical questions</a:t>
            </a:r>
          </a:p>
          <a:p>
            <a:pPr marL="285750" indent="-285750">
              <a:buFont typeface="Arial" panose="020B0604020202020204" pitchFamily="34" charset="0"/>
              <a:buChar char="•"/>
            </a:pPr>
            <a:r>
              <a:rPr lang="en-AU" dirty="0"/>
              <a:t>Some open answer questions with great prompts</a:t>
            </a:r>
          </a:p>
        </p:txBody>
      </p:sp>
    </p:spTree>
    <p:extLst>
      <p:ext uri="{BB962C8B-B14F-4D97-AF65-F5344CB8AC3E}">
        <p14:creationId xmlns:p14="http://schemas.microsoft.com/office/powerpoint/2010/main" val="1939262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DACD-42E8-4143-91B0-C7083E74B829}"/>
              </a:ext>
            </a:extLst>
          </p:cNvPr>
          <p:cNvSpPr>
            <a:spLocks noGrp="1"/>
          </p:cNvSpPr>
          <p:nvPr>
            <p:ph type="title"/>
          </p:nvPr>
        </p:nvSpPr>
        <p:spPr/>
        <p:txBody>
          <a:bodyPr/>
          <a:lstStyle/>
          <a:p>
            <a:r>
              <a:rPr lang="en-AU" dirty="0"/>
              <a:t>Poll Everywhere </a:t>
            </a:r>
          </a:p>
        </p:txBody>
      </p:sp>
      <p:sp>
        <p:nvSpPr>
          <p:cNvPr id="3" name="Content Placeholder 2">
            <a:extLst>
              <a:ext uri="{FF2B5EF4-FFF2-40B4-BE49-F238E27FC236}">
                <a16:creationId xmlns:a16="http://schemas.microsoft.com/office/drawing/2014/main" id="{EB565AA4-24F6-4AA4-8B01-A606B8D1B6A0}"/>
              </a:ext>
            </a:extLst>
          </p:cNvPr>
          <p:cNvSpPr>
            <a:spLocks noGrp="1"/>
          </p:cNvSpPr>
          <p:nvPr>
            <p:ph idx="1"/>
          </p:nvPr>
        </p:nvSpPr>
        <p:spPr/>
        <p:txBody>
          <a:bodyPr/>
          <a:lstStyle/>
          <a:p>
            <a:r>
              <a:rPr lang="en-AU" dirty="0"/>
              <a:t>Live outcomes on website, blog or with a group of people. </a:t>
            </a:r>
          </a:p>
          <a:p>
            <a:r>
              <a:rPr lang="en-AU" dirty="0"/>
              <a:t>What things do you need to be careful with… with live feedback?</a:t>
            </a:r>
          </a:p>
        </p:txBody>
      </p:sp>
      <p:sp>
        <p:nvSpPr>
          <p:cNvPr id="4" name="TextBox 3">
            <a:extLst>
              <a:ext uri="{FF2B5EF4-FFF2-40B4-BE49-F238E27FC236}">
                <a16:creationId xmlns:a16="http://schemas.microsoft.com/office/drawing/2014/main" id="{DE724175-7B78-4785-A757-6C084F2C7E4F}"/>
              </a:ext>
            </a:extLst>
          </p:cNvPr>
          <p:cNvSpPr txBox="1"/>
          <p:nvPr/>
        </p:nvSpPr>
        <p:spPr>
          <a:xfrm>
            <a:off x="1313895" y="2846534"/>
            <a:ext cx="9510034" cy="400110"/>
          </a:xfrm>
          <a:prstGeom prst="rect">
            <a:avLst/>
          </a:prstGeom>
          <a:noFill/>
        </p:spPr>
        <p:txBody>
          <a:bodyPr wrap="square" rtlCol="0">
            <a:spAutoFit/>
          </a:bodyPr>
          <a:lstStyle/>
          <a:p>
            <a:r>
              <a:rPr lang="en-AU" sz="2000" dirty="0">
                <a:hlinkClick r:id="rId3"/>
              </a:rPr>
              <a:t>Quick video : https://www.youtube.com/watch?v=dT3aZ5Ph8e8</a:t>
            </a:r>
            <a:endParaRPr lang="en-AU" sz="2000" dirty="0"/>
          </a:p>
        </p:txBody>
      </p:sp>
      <p:pic>
        <p:nvPicPr>
          <p:cNvPr id="5" name="Online Media 4" title="Introducing Poll Everywhere">
            <a:hlinkClick r:id="" action="ppaction://media"/>
            <a:extLst>
              <a:ext uri="{FF2B5EF4-FFF2-40B4-BE49-F238E27FC236}">
                <a16:creationId xmlns:a16="http://schemas.microsoft.com/office/drawing/2014/main" id="{E8D4ADCA-A54C-4259-9169-EDE00451C72B}"/>
              </a:ext>
            </a:extLst>
          </p:cNvPr>
          <p:cNvPicPr>
            <a:picLocks noRot="1" noChangeAspect="1"/>
          </p:cNvPicPr>
          <p:nvPr>
            <a:videoFile r:link="rId1"/>
          </p:nvPr>
        </p:nvPicPr>
        <p:blipFill>
          <a:blip r:embed="rId4"/>
          <a:stretch>
            <a:fillRect/>
          </a:stretch>
        </p:blipFill>
        <p:spPr>
          <a:xfrm>
            <a:off x="2577029" y="3429000"/>
            <a:ext cx="5688082" cy="3199546"/>
          </a:xfrm>
          <a:prstGeom prst="rect">
            <a:avLst/>
          </a:prstGeom>
        </p:spPr>
      </p:pic>
    </p:spTree>
    <p:extLst>
      <p:ext uri="{BB962C8B-B14F-4D97-AF65-F5344CB8AC3E}">
        <p14:creationId xmlns:p14="http://schemas.microsoft.com/office/powerpoint/2010/main" val="3115055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B0E6-2B8D-454C-9A7A-CCCBA014EA29}"/>
              </a:ext>
            </a:extLst>
          </p:cNvPr>
          <p:cNvSpPr>
            <a:spLocks noGrp="1"/>
          </p:cNvSpPr>
          <p:nvPr>
            <p:ph type="title"/>
          </p:nvPr>
        </p:nvSpPr>
        <p:spPr/>
        <p:txBody>
          <a:bodyPr/>
          <a:lstStyle/>
          <a:p>
            <a:r>
              <a:rPr lang="en-AU" dirty="0"/>
              <a:t>Photos </a:t>
            </a:r>
          </a:p>
        </p:txBody>
      </p:sp>
      <p:sp>
        <p:nvSpPr>
          <p:cNvPr id="3" name="Content Placeholder 2">
            <a:extLst>
              <a:ext uri="{FF2B5EF4-FFF2-40B4-BE49-F238E27FC236}">
                <a16:creationId xmlns:a16="http://schemas.microsoft.com/office/drawing/2014/main" id="{FFE28ACB-9079-443D-B3AD-6E55D05E030D}"/>
              </a:ext>
            </a:extLst>
          </p:cNvPr>
          <p:cNvSpPr>
            <a:spLocks noGrp="1"/>
          </p:cNvSpPr>
          <p:nvPr>
            <p:ph idx="1"/>
          </p:nvPr>
        </p:nvSpPr>
        <p:spPr/>
        <p:txBody>
          <a:bodyPr/>
          <a:lstStyle/>
          <a:p>
            <a:pPr marL="0" indent="0">
              <a:buNone/>
            </a:pPr>
            <a:r>
              <a:rPr lang="en-AU" dirty="0"/>
              <a:t>Newport project</a:t>
            </a:r>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r>
              <a:rPr lang="en-AU" dirty="0"/>
              <a:t>Lessons </a:t>
            </a:r>
          </a:p>
        </p:txBody>
      </p:sp>
      <p:pic>
        <p:nvPicPr>
          <p:cNvPr id="4098" name="Picture 2" descr="Image may contain: 1 person">
            <a:extLst>
              <a:ext uri="{FF2B5EF4-FFF2-40B4-BE49-F238E27FC236}">
                <a16:creationId xmlns:a16="http://schemas.microsoft.com/office/drawing/2014/main" id="{79ED6830-0E38-4805-A6C1-3B2081FB6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424" y="231143"/>
            <a:ext cx="3667125" cy="30540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may contain: bridge, plant and outdoor">
            <a:extLst>
              <a:ext uri="{FF2B5EF4-FFF2-40B4-BE49-F238E27FC236}">
                <a16:creationId xmlns:a16="http://schemas.microsoft.com/office/drawing/2014/main" id="{8DAAFDF4-2D79-4BB0-AC0E-DCA482C41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121" y="231143"/>
            <a:ext cx="2432050" cy="303654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may contain: people standing, sky, outdoor and nature">
            <a:extLst>
              <a:ext uri="{FF2B5EF4-FFF2-40B4-BE49-F238E27FC236}">
                <a16:creationId xmlns:a16="http://schemas.microsoft.com/office/drawing/2014/main" id="{7CA15583-A385-4E70-BF73-F9E6F7F5B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4" y="3419153"/>
            <a:ext cx="3667125" cy="275034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may contain: plant, shoes, flower and outdoor">
            <a:extLst>
              <a:ext uri="{FF2B5EF4-FFF2-40B4-BE49-F238E27FC236}">
                <a16:creationId xmlns:a16="http://schemas.microsoft.com/office/drawing/2014/main" id="{F21C2772-35C5-4EEE-921D-83A20E7DB4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419" y="231606"/>
            <a:ext cx="2277450" cy="305356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may contain: sky, cloud, outdoor and nature">
            <a:extLst>
              <a:ext uri="{FF2B5EF4-FFF2-40B4-BE49-F238E27FC236}">
                <a16:creationId xmlns:a16="http://schemas.microsoft.com/office/drawing/2014/main" id="{BAB85652-F240-4AC1-8B4A-D083190DC8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700" y="3401210"/>
            <a:ext cx="4950471" cy="278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325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0065-4158-4E26-85DA-8A021FB2C665}"/>
              </a:ext>
            </a:extLst>
          </p:cNvPr>
          <p:cNvSpPr>
            <a:spLocks noGrp="1"/>
          </p:cNvSpPr>
          <p:nvPr>
            <p:ph type="title"/>
          </p:nvPr>
        </p:nvSpPr>
        <p:spPr/>
        <p:txBody>
          <a:bodyPr/>
          <a:lstStyle/>
          <a:p>
            <a:r>
              <a:rPr lang="en-AU" dirty="0"/>
              <a:t>Case study </a:t>
            </a:r>
            <a:r>
              <a:rPr lang="en-AU" dirty="0">
                <a:hlinkClick r:id="rId2"/>
              </a:rPr>
              <a:t>https://ourbigskymt.com/get-involved/brainstormers/photo-contest</a:t>
            </a:r>
            <a:endParaRPr lang="en-AU" dirty="0"/>
          </a:p>
        </p:txBody>
      </p:sp>
      <p:pic>
        <p:nvPicPr>
          <p:cNvPr id="4" name="Content Placeholder 3">
            <a:extLst>
              <a:ext uri="{FF2B5EF4-FFF2-40B4-BE49-F238E27FC236}">
                <a16:creationId xmlns:a16="http://schemas.microsoft.com/office/drawing/2014/main" id="{1BBD6773-5651-4515-A72F-9ABE96E2FA0B}"/>
              </a:ext>
            </a:extLst>
          </p:cNvPr>
          <p:cNvPicPr>
            <a:picLocks noGrp="1" noChangeAspect="1"/>
          </p:cNvPicPr>
          <p:nvPr>
            <p:ph idx="1"/>
          </p:nvPr>
        </p:nvPicPr>
        <p:blipFill>
          <a:blip r:embed="rId3"/>
          <a:stretch>
            <a:fillRect/>
          </a:stretch>
        </p:blipFill>
        <p:spPr>
          <a:xfrm>
            <a:off x="372123" y="2482744"/>
            <a:ext cx="5714999" cy="3214687"/>
          </a:xfrm>
          <a:prstGeom prst="rect">
            <a:avLst/>
          </a:prstGeom>
        </p:spPr>
      </p:pic>
      <p:pic>
        <p:nvPicPr>
          <p:cNvPr id="5" name="Picture 4">
            <a:extLst>
              <a:ext uri="{FF2B5EF4-FFF2-40B4-BE49-F238E27FC236}">
                <a16:creationId xmlns:a16="http://schemas.microsoft.com/office/drawing/2014/main" id="{7039847A-E9AB-4DF1-A5CF-75A47749A45B}"/>
              </a:ext>
            </a:extLst>
          </p:cNvPr>
          <p:cNvPicPr>
            <a:picLocks noChangeAspect="1"/>
          </p:cNvPicPr>
          <p:nvPr/>
        </p:nvPicPr>
        <p:blipFill>
          <a:blip r:embed="rId4"/>
          <a:stretch>
            <a:fillRect/>
          </a:stretch>
        </p:blipFill>
        <p:spPr>
          <a:xfrm>
            <a:off x="6199357" y="2482744"/>
            <a:ext cx="5715000" cy="3214688"/>
          </a:xfrm>
          <a:prstGeom prst="rect">
            <a:avLst/>
          </a:prstGeom>
        </p:spPr>
      </p:pic>
    </p:spTree>
    <p:extLst>
      <p:ext uri="{BB962C8B-B14F-4D97-AF65-F5344CB8AC3E}">
        <p14:creationId xmlns:p14="http://schemas.microsoft.com/office/powerpoint/2010/main" val="2980167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7DB8-5C0F-4B8B-B1C5-A9C5660E92D9}"/>
              </a:ext>
            </a:extLst>
          </p:cNvPr>
          <p:cNvSpPr>
            <a:spLocks noGrp="1"/>
          </p:cNvSpPr>
          <p:nvPr>
            <p:ph type="title"/>
          </p:nvPr>
        </p:nvSpPr>
        <p:spPr/>
        <p:txBody>
          <a:bodyPr/>
          <a:lstStyle/>
          <a:p>
            <a:r>
              <a:rPr lang="en-AU" dirty="0"/>
              <a:t>Bespoke tools </a:t>
            </a:r>
          </a:p>
        </p:txBody>
      </p:sp>
      <p:sp>
        <p:nvSpPr>
          <p:cNvPr id="3" name="Content Placeholder 2">
            <a:extLst>
              <a:ext uri="{FF2B5EF4-FFF2-40B4-BE49-F238E27FC236}">
                <a16:creationId xmlns:a16="http://schemas.microsoft.com/office/drawing/2014/main" id="{D30C87D9-AF2F-4AAA-A4E1-4AC294BAD49E}"/>
              </a:ext>
            </a:extLst>
          </p:cNvPr>
          <p:cNvSpPr>
            <a:spLocks noGrp="1"/>
          </p:cNvSpPr>
          <p:nvPr>
            <p:ph idx="1"/>
          </p:nvPr>
        </p:nvSpPr>
        <p:spPr/>
        <p:txBody>
          <a:bodyPr>
            <a:normAutofit fontScale="85000" lnSpcReduction="20000"/>
          </a:bodyPr>
          <a:lstStyle/>
          <a:p>
            <a:pPr marL="0" indent="0">
              <a:buNone/>
            </a:pPr>
            <a:r>
              <a:rPr lang="en-AU" dirty="0">
                <a:solidFill>
                  <a:schemeClr val="bg1">
                    <a:lumMod val="75000"/>
                  </a:schemeClr>
                </a:solidFill>
              </a:rPr>
              <a:t>Developed for organisations such as </a:t>
            </a:r>
            <a:r>
              <a:rPr lang="en-AU" dirty="0">
                <a:solidFill>
                  <a:schemeClr val="bg1">
                    <a:lumMod val="75000"/>
                  </a:schemeClr>
                </a:solidFill>
                <a:hlinkClick r:id="rId2">
                  <a:extLst>
                    <a:ext uri="{A12FA001-AC4F-418D-AE19-62706E023703}">
                      <ahyp:hlinkClr xmlns:ahyp="http://schemas.microsoft.com/office/drawing/2018/hyperlinkcolor" val="tx"/>
                    </a:ext>
                  </a:extLst>
                </a:hlinkClick>
              </a:rPr>
              <a:t>https://youtu.be/e62JmiCPt7k</a:t>
            </a:r>
            <a:r>
              <a:rPr lang="en-AU" dirty="0">
                <a:solidFill>
                  <a:schemeClr val="bg1">
                    <a:lumMod val="75000"/>
                  </a:schemeClr>
                </a:solidFill>
              </a:rPr>
              <a:t>  - </a:t>
            </a:r>
            <a:r>
              <a:rPr lang="en-AU" dirty="0">
                <a:solidFill>
                  <a:schemeClr val="bg1">
                    <a:lumMod val="75000"/>
                  </a:schemeClr>
                </a:solidFill>
                <a:hlinkClick r:id="rId3">
                  <a:extLst>
                    <a:ext uri="{A12FA001-AC4F-418D-AE19-62706E023703}">
                      <ahyp:hlinkClr xmlns:ahyp="http://schemas.microsoft.com/office/drawing/2018/hyperlinkcolor" val="tx"/>
                    </a:ext>
                  </a:extLst>
                </a:hlinkClick>
              </a:rPr>
              <a:t>https://participate.melbourne.vic.gov.au</a:t>
            </a:r>
            <a:r>
              <a:rPr lang="en-AU" dirty="0">
                <a:solidFill>
                  <a:schemeClr val="bg1">
                    <a:lumMod val="75000"/>
                  </a:schemeClr>
                </a:solidFill>
              </a:rPr>
              <a:t> </a:t>
            </a:r>
          </a:p>
          <a:p>
            <a:pPr marL="0" indent="0">
              <a:buNone/>
            </a:pPr>
            <a:endParaRPr lang="en-AU" dirty="0"/>
          </a:p>
          <a:p>
            <a:pPr marL="0" indent="0">
              <a:buNone/>
            </a:pPr>
            <a:r>
              <a:rPr lang="en-AU" dirty="0"/>
              <a:t>Crowdsignal, </a:t>
            </a:r>
            <a:r>
              <a:rPr lang="en-AU" dirty="0">
                <a:hlinkClick r:id="rId4"/>
              </a:rPr>
              <a:t>https://crowdsignal.com/</a:t>
            </a:r>
            <a:r>
              <a:rPr lang="en-AU" dirty="0"/>
              <a:t>. Online survey tool</a:t>
            </a:r>
          </a:p>
          <a:p>
            <a:pPr marL="0" indent="0">
              <a:buNone/>
            </a:pPr>
            <a:endParaRPr lang="en-AU" dirty="0"/>
          </a:p>
          <a:p>
            <a:pPr marL="0" indent="0">
              <a:buNone/>
            </a:pPr>
            <a:r>
              <a:rPr lang="en-AU" dirty="0"/>
              <a:t>Bang the table, </a:t>
            </a:r>
            <a:r>
              <a:rPr lang="en-AU" dirty="0">
                <a:hlinkClick r:id="rId5"/>
              </a:rPr>
              <a:t>https://www.bangthetable.com/</a:t>
            </a:r>
            <a:r>
              <a:rPr lang="en-AU" dirty="0"/>
              <a:t> . helps you to hear what your stakeholders have to say about your project by combining tools like surveys, forums, guestbooks, and Q&amp;A sections </a:t>
            </a:r>
          </a:p>
          <a:p>
            <a:pPr marL="0" indent="0">
              <a:buNone/>
            </a:pPr>
            <a:endParaRPr lang="en-AU" dirty="0"/>
          </a:p>
          <a:p>
            <a:pPr marL="0" indent="0">
              <a:buNone/>
            </a:pPr>
            <a:r>
              <a:rPr lang="en-AU" dirty="0"/>
              <a:t>Social Pinpoint, </a:t>
            </a:r>
            <a:r>
              <a:rPr lang="en-AU" dirty="0">
                <a:hlinkClick r:id="rId6"/>
              </a:rPr>
              <a:t>http://www.socialpinpoint.com.au/</a:t>
            </a:r>
            <a:r>
              <a:rPr lang="en-AU" dirty="0"/>
              <a:t> , combines online engagement with digital mapping so that your stakeholders can provide feedback more interactively. It’s most useful for projects or plans that are dependent on geography and thus can be visualised on a map</a:t>
            </a:r>
          </a:p>
          <a:p>
            <a:pPr marL="0" indent="0">
              <a:buNone/>
            </a:pPr>
            <a:endParaRPr lang="en-AU" dirty="0"/>
          </a:p>
        </p:txBody>
      </p:sp>
    </p:spTree>
    <p:extLst>
      <p:ext uri="{BB962C8B-B14F-4D97-AF65-F5344CB8AC3E}">
        <p14:creationId xmlns:p14="http://schemas.microsoft.com/office/powerpoint/2010/main" val="2465894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6588-774D-4494-8D60-A037552C59E1}"/>
              </a:ext>
            </a:extLst>
          </p:cNvPr>
          <p:cNvSpPr>
            <a:spLocks noGrp="1"/>
          </p:cNvSpPr>
          <p:nvPr>
            <p:ph type="title"/>
          </p:nvPr>
        </p:nvSpPr>
        <p:spPr/>
        <p:txBody>
          <a:bodyPr/>
          <a:lstStyle/>
          <a:p>
            <a:endParaRPr lang="en-AU" dirty="0"/>
          </a:p>
        </p:txBody>
      </p:sp>
      <p:pic>
        <p:nvPicPr>
          <p:cNvPr id="4" name="Content Placeholder 3">
            <a:extLst>
              <a:ext uri="{FF2B5EF4-FFF2-40B4-BE49-F238E27FC236}">
                <a16:creationId xmlns:a16="http://schemas.microsoft.com/office/drawing/2014/main" id="{D7F38A63-25F1-41B6-A23D-772BBC417711}"/>
              </a:ext>
            </a:extLst>
          </p:cNvPr>
          <p:cNvPicPr>
            <a:picLocks noGrp="1" noChangeAspect="1"/>
          </p:cNvPicPr>
          <p:nvPr>
            <p:ph idx="1"/>
          </p:nvPr>
        </p:nvPicPr>
        <p:blipFill>
          <a:blip r:embed="rId2"/>
          <a:stretch>
            <a:fillRect/>
          </a:stretch>
        </p:blipFill>
        <p:spPr>
          <a:xfrm>
            <a:off x="70870" y="0"/>
            <a:ext cx="12192000" cy="6858000"/>
          </a:xfrm>
          <a:prstGeom prst="rect">
            <a:avLst/>
          </a:prstGeom>
        </p:spPr>
      </p:pic>
    </p:spTree>
    <p:extLst>
      <p:ext uri="{BB962C8B-B14F-4D97-AF65-F5344CB8AC3E}">
        <p14:creationId xmlns:p14="http://schemas.microsoft.com/office/powerpoint/2010/main" val="3055661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C2DF-9DE9-410D-BD2E-E0D6D129B7FB}"/>
              </a:ext>
            </a:extLst>
          </p:cNvPr>
          <p:cNvSpPr>
            <a:spLocks noGrp="1"/>
          </p:cNvSpPr>
          <p:nvPr>
            <p:ph type="title"/>
          </p:nvPr>
        </p:nvSpPr>
        <p:spPr/>
        <p:txBody>
          <a:bodyPr>
            <a:normAutofit fontScale="90000"/>
          </a:bodyPr>
          <a:lstStyle/>
          <a:p>
            <a:r>
              <a:rPr lang="en-AU" dirty="0"/>
              <a:t>Case study – Windy Hill </a:t>
            </a:r>
            <a:r>
              <a:rPr lang="en-AU" dirty="0">
                <a:hlinkClick r:id="rId2"/>
              </a:rPr>
              <a:t>https://yoursay.mvcc.vic.gov.au/imaginewindyhill</a:t>
            </a:r>
            <a:br>
              <a:rPr lang="en-AU" dirty="0"/>
            </a:br>
            <a:endParaRPr lang="en-AU" dirty="0"/>
          </a:p>
        </p:txBody>
      </p:sp>
      <p:pic>
        <p:nvPicPr>
          <p:cNvPr id="4" name="Content Placeholder 3">
            <a:extLst>
              <a:ext uri="{FF2B5EF4-FFF2-40B4-BE49-F238E27FC236}">
                <a16:creationId xmlns:a16="http://schemas.microsoft.com/office/drawing/2014/main" id="{DB6D6CA8-CB07-4F64-A736-C06E7152620A}"/>
              </a:ext>
            </a:extLst>
          </p:cNvPr>
          <p:cNvPicPr>
            <a:picLocks noGrp="1" noChangeAspect="1"/>
          </p:cNvPicPr>
          <p:nvPr>
            <p:ph idx="1"/>
          </p:nvPr>
        </p:nvPicPr>
        <p:blipFill>
          <a:blip r:embed="rId3"/>
          <a:stretch>
            <a:fillRect/>
          </a:stretch>
        </p:blipFill>
        <p:spPr>
          <a:xfrm>
            <a:off x="114301" y="1397418"/>
            <a:ext cx="5981698" cy="3364705"/>
          </a:xfrm>
          <a:prstGeom prst="rect">
            <a:avLst/>
          </a:prstGeom>
        </p:spPr>
      </p:pic>
      <p:pic>
        <p:nvPicPr>
          <p:cNvPr id="5" name="Picture 4">
            <a:extLst>
              <a:ext uri="{FF2B5EF4-FFF2-40B4-BE49-F238E27FC236}">
                <a16:creationId xmlns:a16="http://schemas.microsoft.com/office/drawing/2014/main" id="{AA43D15D-5360-475A-8AE7-7977792A3EDA}"/>
              </a:ext>
            </a:extLst>
          </p:cNvPr>
          <p:cNvPicPr>
            <a:picLocks noChangeAspect="1"/>
          </p:cNvPicPr>
          <p:nvPr/>
        </p:nvPicPr>
        <p:blipFill>
          <a:blip r:embed="rId4"/>
          <a:stretch>
            <a:fillRect/>
          </a:stretch>
        </p:blipFill>
        <p:spPr>
          <a:xfrm>
            <a:off x="6210301" y="1397418"/>
            <a:ext cx="5981699" cy="3364705"/>
          </a:xfrm>
          <a:prstGeom prst="rect">
            <a:avLst/>
          </a:prstGeom>
        </p:spPr>
      </p:pic>
    </p:spTree>
    <p:extLst>
      <p:ext uri="{BB962C8B-B14F-4D97-AF65-F5344CB8AC3E}">
        <p14:creationId xmlns:p14="http://schemas.microsoft.com/office/powerpoint/2010/main" val="2914469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B3370A-3FA2-496E-8443-255D3B5407BA}"/>
              </a:ext>
            </a:extLst>
          </p:cNvPr>
          <p:cNvSpPr/>
          <p:nvPr/>
        </p:nvSpPr>
        <p:spPr>
          <a:xfrm>
            <a:off x="2274711" y="6457890"/>
            <a:ext cx="7490179" cy="400110"/>
          </a:xfrm>
          <a:prstGeom prst="rect">
            <a:avLst/>
          </a:prstGeom>
        </p:spPr>
        <p:txBody>
          <a:bodyPr wrap="square">
            <a:spAutoFit/>
          </a:bodyPr>
          <a:lstStyle/>
          <a:p>
            <a:r>
              <a:rPr lang="en-AU" sz="2000" dirty="0">
                <a:hlinkClick r:id="rId2"/>
              </a:rPr>
              <a:t>https://www.socialpinpoint.com/product-engagementplatform/</a:t>
            </a:r>
            <a:endParaRPr lang="en-AU" sz="2000" dirty="0"/>
          </a:p>
        </p:txBody>
      </p:sp>
      <p:pic>
        <p:nvPicPr>
          <p:cNvPr id="2" name="Picture 1">
            <a:extLst>
              <a:ext uri="{FF2B5EF4-FFF2-40B4-BE49-F238E27FC236}">
                <a16:creationId xmlns:a16="http://schemas.microsoft.com/office/drawing/2014/main" id="{E5913A3F-C930-4FF1-9368-31B86EE8A550}"/>
              </a:ext>
            </a:extLst>
          </p:cNvPr>
          <p:cNvPicPr>
            <a:picLocks noChangeAspect="1"/>
          </p:cNvPicPr>
          <p:nvPr/>
        </p:nvPicPr>
        <p:blipFill>
          <a:blip r:embed="rId3"/>
          <a:stretch>
            <a:fillRect/>
          </a:stretch>
        </p:blipFill>
        <p:spPr>
          <a:xfrm>
            <a:off x="1942042" y="717868"/>
            <a:ext cx="7822848" cy="5740022"/>
          </a:xfrm>
          <a:prstGeom prst="rect">
            <a:avLst/>
          </a:prstGeom>
        </p:spPr>
      </p:pic>
    </p:spTree>
    <p:extLst>
      <p:ext uri="{BB962C8B-B14F-4D97-AF65-F5344CB8AC3E}">
        <p14:creationId xmlns:p14="http://schemas.microsoft.com/office/powerpoint/2010/main" val="198715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7DB8-5C0F-4B8B-B1C5-A9C5660E92D9}"/>
              </a:ext>
            </a:extLst>
          </p:cNvPr>
          <p:cNvSpPr>
            <a:spLocks noGrp="1"/>
          </p:cNvSpPr>
          <p:nvPr>
            <p:ph type="title"/>
          </p:nvPr>
        </p:nvSpPr>
        <p:spPr/>
        <p:txBody>
          <a:bodyPr/>
          <a:lstStyle/>
          <a:p>
            <a:r>
              <a:rPr lang="en-AU" dirty="0"/>
              <a:t>Bespoke tools </a:t>
            </a:r>
          </a:p>
        </p:txBody>
      </p:sp>
      <p:sp>
        <p:nvSpPr>
          <p:cNvPr id="3" name="Content Placeholder 2">
            <a:extLst>
              <a:ext uri="{FF2B5EF4-FFF2-40B4-BE49-F238E27FC236}">
                <a16:creationId xmlns:a16="http://schemas.microsoft.com/office/drawing/2014/main" id="{D30C87D9-AF2F-4AAA-A4E1-4AC294BAD49E}"/>
              </a:ext>
            </a:extLst>
          </p:cNvPr>
          <p:cNvSpPr>
            <a:spLocks noGrp="1"/>
          </p:cNvSpPr>
          <p:nvPr>
            <p:ph idx="1"/>
          </p:nvPr>
        </p:nvSpPr>
        <p:spPr/>
        <p:txBody>
          <a:bodyPr>
            <a:normAutofit fontScale="92500" lnSpcReduction="20000"/>
          </a:bodyPr>
          <a:lstStyle/>
          <a:p>
            <a:pPr marL="0" indent="0">
              <a:buNone/>
            </a:pPr>
            <a:r>
              <a:rPr lang="en-AU" dirty="0">
                <a:hlinkClick r:id="rId2"/>
              </a:rPr>
              <a:t>Spatial Media</a:t>
            </a:r>
            <a:r>
              <a:rPr lang="en-AU" dirty="0"/>
              <a:t>, </a:t>
            </a:r>
            <a:r>
              <a:rPr lang="en-AU" dirty="0">
                <a:hlinkClick r:id="rId2"/>
              </a:rPr>
              <a:t>http://www.spatialmedia.com.au/</a:t>
            </a:r>
            <a:r>
              <a:rPr lang="en-AU" dirty="0"/>
              <a:t> , specialises in 3D production, with a focus on communicating concepts to your stakeholders.</a:t>
            </a:r>
          </a:p>
          <a:p>
            <a:pPr marL="0" indent="0">
              <a:buNone/>
            </a:pPr>
            <a:endParaRPr lang="en-AU" dirty="0"/>
          </a:p>
          <a:p>
            <a:pPr marL="0" indent="0">
              <a:buNone/>
            </a:pPr>
            <a:r>
              <a:rPr lang="en-AU" dirty="0">
                <a:highlight>
                  <a:srgbClr val="FFFF00"/>
                </a:highlight>
                <a:hlinkClick r:id="rId3"/>
              </a:rPr>
              <a:t>Harvest Digital Planning</a:t>
            </a:r>
            <a:r>
              <a:rPr lang="en-AU" dirty="0">
                <a:highlight>
                  <a:srgbClr val="FFFF00"/>
                </a:highlight>
              </a:rPr>
              <a:t>, </a:t>
            </a:r>
            <a:r>
              <a:rPr lang="en-AU" dirty="0">
                <a:highlight>
                  <a:srgbClr val="FFFF00"/>
                </a:highlight>
                <a:hlinkClick r:id="rId3"/>
              </a:rPr>
              <a:t>http://harvestdp.com/</a:t>
            </a:r>
            <a:r>
              <a:rPr lang="en-AU" dirty="0">
                <a:highlight>
                  <a:srgbClr val="FFFF00"/>
                </a:highlight>
              </a:rPr>
              <a:t>  and their tool </a:t>
            </a:r>
            <a:r>
              <a:rPr lang="en-AU" dirty="0">
                <a:highlight>
                  <a:srgbClr val="FFFF00"/>
                </a:highlight>
                <a:hlinkClick r:id="rId4"/>
              </a:rPr>
              <a:t>https://the-hive.com.au/</a:t>
            </a:r>
            <a:r>
              <a:rPr lang="en-AU" dirty="0">
                <a:highlight>
                  <a:srgbClr val="FFFF00"/>
                </a:highlight>
              </a:rPr>
              <a:t>, also creates online engagement in the form of surveys. Their approach is to “communicate plans and strategies over the web through meaningful and interesting content.” The surveys are designed to be enjoyable and interactive to encourage richer feedback from stakeholders.</a:t>
            </a:r>
          </a:p>
          <a:p>
            <a:pPr marL="0" indent="0">
              <a:buNone/>
            </a:pPr>
            <a:endParaRPr lang="en-AU" dirty="0"/>
          </a:p>
          <a:p>
            <a:pPr marL="0" indent="0">
              <a:buNone/>
            </a:pPr>
            <a:r>
              <a:rPr lang="en-AU" dirty="0">
                <a:hlinkClick r:id="rId5"/>
              </a:rPr>
              <a:t>Consultation Manager</a:t>
            </a:r>
            <a:r>
              <a:rPr lang="en-AU" dirty="0"/>
              <a:t>, </a:t>
            </a:r>
            <a:r>
              <a:rPr lang="en-AU" dirty="0">
                <a:hlinkClick r:id="rId5"/>
              </a:rPr>
              <a:t>https://consultationmanager.com/</a:t>
            </a:r>
            <a:r>
              <a:rPr lang="en-AU" dirty="0"/>
              <a:t> , is the one tool that can consolidate all of your online and offline data into a centralised knowledge-base in the cloud.</a:t>
            </a:r>
          </a:p>
        </p:txBody>
      </p:sp>
    </p:spTree>
    <p:extLst>
      <p:ext uri="{BB962C8B-B14F-4D97-AF65-F5344CB8AC3E}">
        <p14:creationId xmlns:p14="http://schemas.microsoft.com/office/powerpoint/2010/main" val="3268332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7DB8-5C0F-4B8B-B1C5-A9C5660E92D9}"/>
              </a:ext>
            </a:extLst>
          </p:cNvPr>
          <p:cNvSpPr>
            <a:spLocks noGrp="1"/>
          </p:cNvSpPr>
          <p:nvPr>
            <p:ph type="title"/>
          </p:nvPr>
        </p:nvSpPr>
        <p:spPr/>
        <p:txBody>
          <a:bodyPr/>
          <a:lstStyle/>
          <a:p>
            <a:r>
              <a:rPr lang="en-AU" dirty="0"/>
              <a:t>Bespoke tools – create by the Hive </a:t>
            </a:r>
          </a:p>
        </p:txBody>
      </p:sp>
      <p:sp>
        <p:nvSpPr>
          <p:cNvPr id="3" name="Content Placeholder 2">
            <a:extLst>
              <a:ext uri="{FF2B5EF4-FFF2-40B4-BE49-F238E27FC236}">
                <a16:creationId xmlns:a16="http://schemas.microsoft.com/office/drawing/2014/main" id="{D30C87D9-AF2F-4AAA-A4E1-4AC294BAD49E}"/>
              </a:ext>
            </a:extLst>
          </p:cNvPr>
          <p:cNvSpPr>
            <a:spLocks noGrp="1"/>
          </p:cNvSpPr>
          <p:nvPr>
            <p:ph idx="1"/>
          </p:nvPr>
        </p:nvSpPr>
        <p:spPr/>
        <p:txBody>
          <a:bodyPr/>
          <a:lstStyle/>
          <a:p>
            <a:pPr marL="0" indent="0">
              <a:buNone/>
            </a:pPr>
            <a:r>
              <a:rPr lang="en-AU" dirty="0"/>
              <a:t>Developed for organisations such as </a:t>
            </a:r>
            <a:r>
              <a:rPr lang="en-AU" dirty="0">
                <a:hlinkClick r:id="rId3"/>
              </a:rPr>
              <a:t>https://youtu.be/e62JmiCPt7k</a:t>
            </a:r>
            <a:r>
              <a:rPr lang="en-AU" dirty="0"/>
              <a:t>  - </a:t>
            </a:r>
            <a:r>
              <a:rPr lang="en-AU" dirty="0">
                <a:hlinkClick r:id="rId4"/>
              </a:rPr>
              <a:t>https://participate.melbourne.vic.gov.au</a:t>
            </a:r>
            <a:r>
              <a:rPr lang="en-AU" dirty="0"/>
              <a:t> </a:t>
            </a:r>
          </a:p>
          <a:p>
            <a:pPr marL="0" indent="0">
              <a:buNone/>
            </a:pPr>
            <a:endParaRPr lang="en-AU" dirty="0"/>
          </a:p>
        </p:txBody>
      </p:sp>
      <p:pic>
        <p:nvPicPr>
          <p:cNvPr id="4" name="Online Media 3" title="Melbourne for All People | City of Melbourne">
            <a:hlinkClick r:id="" action="ppaction://media"/>
            <a:extLst>
              <a:ext uri="{FF2B5EF4-FFF2-40B4-BE49-F238E27FC236}">
                <a16:creationId xmlns:a16="http://schemas.microsoft.com/office/drawing/2014/main" id="{EB39B206-B580-4CD1-B471-2E0ADEC547B8}"/>
              </a:ext>
            </a:extLst>
          </p:cNvPr>
          <p:cNvPicPr>
            <a:picLocks noRot="1" noChangeAspect="1"/>
          </p:cNvPicPr>
          <p:nvPr>
            <a:videoFile r:link="rId1"/>
          </p:nvPr>
        </p:nvPicPr>
        <p:blipFill>
          <a:blip r:embed="rId5"/>
          <a:stretch>
            <a:fillRect/>
          </a:stretch>
        </p:blipFill>
        <p:spPr>
          <a:xfrm>
            <a:off x="3033203" y="2911876"/>
            <a:ext cx="6366220" cy="3580999"/>
          </a:xfrm>
          <a:prstGeom prst="rect">
            <a:avLst/>
          </a:prstGeom>
        </p:spPr>
      </p:pic>
    </p:spTree>
    <p:extLst>
      <p:ext uri="{BB962C8B-B14F-4D97-AF65-F5344CB8AC3E}">
        <p14:creationId xmlns:p14="http://schemas.microsoft.com/office/powerpoint/2010/main" val="883219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FB04-2C55-47E3-B701-A661F17A8943}"/>
              </a:ext>
            </a:extLst>
          </p:cNvPr>
          <p:cNvSpPr>
            <a:spLocks noGrp="1"/>
          </p:cNvSpPr>
          <p:nvPr>
            <p:ph type="title"/>
          </p:nvPr>
        </p:nvSpPr>
        <p:spPr/>
        <p:txBody>
          <a:bodyPr/>
          <a:lstStyle/>
          <a:p>
            <a:r>
              <a:rPr lang="en-AU" dirty="0"/>
              <a:t>Outline </a:t>
            </a:r>
          </a:p>
        </p:txBody>
      </p:sp>
      <p:sp>
        <p:nvSpPr>
          <p:cNvPr id="3" name="Content Placeholder 2">
            <a:extLst>
              <a:ext uri="{FF2B5EF4-FFF2-40B4-BE49-F238E27FC236}">
                <a16:creationId xmlns:a16="http://schemas.microsoft.com/office/drawing/2014/main" id="{29F06C4B-FF0C-4E67-A47D-B42AFC7C3F56}"/>
              </a:ext>
            </a:extLst>
          </p:cNvPr>
          <p:cNvSpPr>
            <a:spLocks noGrp="1"/>
          </p:cNvSpPr>
          <p:nvPr>
            <p:ph idx="1"/>
          </p:nvPr>
        </p:nvSpPr>
        <p:spPr>
          <a:solidFill>
            <a:srgbClr val="FFF4C2"/>
          </a:solidFill>
        </p:spPr>
        <p:txBody>
          <a:bodyPr>
            <a:normAutofit/>
          </a:bodyPr>
          <a:lstStyle/>
          <a:p>
            <a:r>
              <a:rPr lang="en-AU" dirty="0"/>
              <a:t>What is Digital placemaking </a:t>
            </a:r>
          </a:p>
          <a:p>
            <a:r>
              <a:rPr lang="en-AU" dirty="0"/>
              <a:t>Digital Placemaking for storytelling</a:t>
            </a:r>
          </a:p>
          <a:p>
            <a:r>
              <a:rPr lang="en-AU" dirty="0"/>
              <a:t>Digital activation</a:t>
            </a:r>
          </a:p>
          <a:p>
            <a:r>
              <a:rPr lang="en-AU" dirty="0"/>
              <a:t>Digital tools for participatory approach</a:t>
            </a:r>
          </a:p>
          <a:p>
            <a:r>
              <a:rPr lang="en-AU" dirty="0"/>
              <a:t>Digital tools for research data</a:t>
            </a:r>
          </a:p>
          <a:p>
            <a:r>
              <a:rPr lang="en-AU" dirty="0"/>
              <a:t>Neighbourlytics </a:t>
            </a:r>
          </a:p>
          <a:p>
            <a:pPr marL="0" indent="0">
              <a:buNone/>
            </a:pPr>
            <a:r>
              <a:rPr lang="en-AU" dirty="0"/>
              <a:t>	(a platform providing </a:t>
            </a:r>
            <a:r>
              <a:rPr lang="en-US" dirty="0"/>
              <a:t>data and insights on how people use and 	experience the places where they live and work - 	</a:t>
            </a:r>
            <a:r>
              <a:rPr lang="en-AU" dirty="0">
                <a:hlinkClick r:id="rId2"/>
              </a:rPr>
              <a:t>https://www.neighbourlytics.com/</a:t>
            </a:r>
            <a:r>
              <a:rPr lang="en-US" dirty="0"/>
              <a:t>).</a:t>
            </a:r>
            <a:endParaRPr lang="en-AU" dirty="0"/>
          </a:p>
          <a:p>
            <a:pPr marL="0" indent="0">
              <a:buNone/>
            </a:pPr>
            <a:endParaRPr lang="en-AU" sz="2000" dirty="0"/>
          </a:p>
          <a:p>
            <a:endParaRPr lang="en-AU" sz="2000" dirty="0"/>
          </a:p>
        </p:txBody>
      </p:sp>
    </p:spTree>
    <p:extLst>
      <p:ext uri="{BB962C8B-B14F-4D97-AF65-F5344CB8AC3E}">
        <p14:creationId xmlns:p14="http://schemas.microsoft.com/office/powerpoint/2010/main" val="1974942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1F9AE-8A40-4980-94BF-5412738526B0}"/>
              </a:ext>
            </a:extLst>
          </p:cNvPr>
          <p:cNvSpPr>
            <a:spLocks noGrp="1"/>
          </p:cNvSpPr>
          <p:nvPr>
            <p:ph type="title"/>
          </p:nvPr>
        </p:nvSpPr>
        <p:spPr/>
        <p:txBody>
          <a:bodyPr>
            <a:normAutofit/>
          </a:bodyPr>
          <a:lstStyle/>
          <a:p>
            <a:r>
              <a:rPr lang="en-AU" b="1" dirty="0"/>
              <a:t>Digital placemaking – big data and research</a:t>
            </a:r>
          </a:p>
        </p:txBody>
      </p:sp>
      <p:sp>
        <p:nvSpPr>
          <p:cNvPr id="6" name="Text Placeholder 5">
            <a:extLst>
              <a:ext uri="{FF2B5EF4-FFF2-40B4-BE49-F238E27FC236}">
                <a16:creationId xmlns:a16="http://schemas.microsoft.com/office/drawing/2014/main" id="{0C7D7DCE-B532-41EF-90EF-1A7278A962E3}"/>
              </a:ext>
            </a:extLst>
          </p:cNvPr>
          <p:cNvSpPr>
            <a:spLocks noGrp="1"/>
          </p:cNvSpPr>
          <p:nvPr>
            <p:ph type="body" idx="1"/>
          </p:nvPr>
        </p:nvSpPr>
        <p:spPr/>
        <p:txBody>
          <a:bodyPr/>
          <a:lstStyle/>
          <a:p>
            <a:r>
              <a:rPr lang="en-AU" dirty="0"/>
              <a:t>Examples in practice </a:t>
            </a:r>
          </a:p>
        </p:txBody>
      </p:sp>
    </p:spTree>
    <p:extLst>
      <p:ext uri="{BB962C8B-B14F-4D97-AF65-F5344CB8AC3E}">
        <p14:creationId xmlns:p14="http://schemas.microsoft.com/office/powerpoint/2010/main" val="1594941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E2A8-F461-42B1-9F80-0FB37954A0F5}"/>
              </a:ext>
            </a:extLst>
          </p:cNvPr>
          <p:cNvSpPr>
            <a:spLocks noGrp="1"/>
          </p:cNvSpPr>
          <p:nvPr>
            <p:ph type="title"/>
          </p:nvPr>
        </p:nvSpPr>
        <p:spPr/>
        <p:txBody>
          <a:bodyPr/>
          <a:lstStyle/>
          <a:p>
            <a:r>
              <a:rPr lang="en-AU" dirty="0"/>
              <a:t>Digital placemaking – data </a:t>
            </a:r>
          </a:p>
        </p:txBody>
      </p:sp>
      <p:sp>
        <p:nvSpPr>
          <p:cNvPr id="4" name="Content Placeholder 3">
            <a:extLst>
              <a:ext uri="{FF2B5EF4-FFF2-40B4-BE49-F238E27FC236}">
                <a16:creationId xmlns:a16="http://schemas.microsoft.com/office/drawing/2014/main" id="{A33534F7-BBF4-45A7-905D-1FDA852125CE}"/>
              </a:ext>
            </a:extLst>
          </p:cNvPr>
          <p:cNvSpPr>
            <a:spLocks noGrp="1"/>
          </p:cNvSpPr>
          <p:nvPr>
            <p:ph sz="half" idx="1"/>
          </p:nvPr>
        </p:nvSpPr>
        <p:spPr>
          <a:xfrm>
            <a:off x="838199" y="1825625"/>
            <a:ext cx="10515599" cy="4351338"/>
          </a:xfrm>
        </p:spPr>
        <p:txBody>
          <a:bodyPr>
            <a:normAutofit/>
          </a:bodyPr>
          <a:lstStyle/>
          <a:p>
            <a:pPr marL="0" indent="0" algn="ctr">
              <a:buNone/>
            </a:pPr>
            <a:r>
              <a:rPr lang="en-AU" dirty="0"/>
              <a:t>“While big data can improve our understanding of urban systems, little attempt has been made so far to think about the consequences for design” (</a:t>
            </a:r>
            <a:r>
              <a:rPr lang="it-IT" dirty="0"/>
              <a:t>Ratti Claudel 2016, p 10)</a:t>
            </a:r>
          </a:p>
          <a:p>
            <a:pPr marL="0" indent="0">
              <a:buNone/>
            </a:pPr>
            <a:endParaRPr lang="en-AU" dirty="0"/>
          </a:p>
          <a:p>
            <a:endParaRPr lang="en-AU" dirty="0"/>
          </a:p>
        </p:txBody>
      </p:sp>
      <p:sp>
        <p:nvSpPr>
          <p:cNvPr id="3" name="Text Placeholder 2">
            <a:extLst>
              <a:ext uri="{FF2B5EF4-FFF2-40B4-BE49-F238E27FC236}">
                <a16:creationId xmlns:a16="http://schemas.microsoft.com/office/drawing/2014/main" id="{C8DAFCE2-4176-4262-BB97-FACBACDE3F20}"/>
              </a:ext>
            </a:extLst>
          </p:cNvPr>
          <p:cNvSpPr>
            <a:spLocks noGrp="1"/>
          </p:cNvSpPr>
          <p:nvPr>
            <p:ph sz="half" idx="2"/>
          </p:nvPr>
        </p:nvSpPr>
        <p:spPr>
          <a:xfrm>
            <a:off x="9931400" y="1938514"/>
            <a:ext cx="5181600" cy="4351338"/>
          </a:xfrm>
        </p:spPr>
        <p:txBody>
          <a:bodyPr>
            <a:normAutofit/>
          </a:bodyPr>
          <a:lstStyle/>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p:txBody>
      </p:sp>
      <p:pic>
        <p:nvPicPr>
          <p:cNvPr id="1026" name="Picture 2" descr="https://consultationmanager.com/wp-content/uploads/2016/09/online-engagement-tools-blog-banner-1014x487.png">
            <a:extLst>
              <a:ext uri="{FF2B5EF4-FFF2-40B4-BE49-F238E27FC236}">
                <a16:creationId xmlns:a16="http://schemas.microsoft.com/office/drawing/2014/main" id="{D54D818D-1327-4168-82D7-F92A9E085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267" y="3013125"/>
            <a:ext cx="7338596" cy="35245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8B1604C-5965-4600-9536-A35336ADC9A1}"/>
              </a:ext>
            </a:extLst>
          </p:cNvPr>
          <p:cNvSpPr/>
          <p:nvPr/>
        </p:nvSpPr>
        <p:spPr>
          <a:xfrm>
            <a:off x="2641600" y="6488668"/>
            <a:ext cx="8082844" cy="369332"/>
          </a:xfrm>
          <a:prstGeom prst="rect">
            <a:avLst/>
          </a:prstGeom>
        </p:spPr>
        <p:txBody>
          <a:bodyPr wrap="square">
            <a:spAutoFit/>
          </a:bodyPr>
          <a:lstStyle/>
          <a:p>
            <a:r>
              <a:rPr lang="en-AU" dirty="0"/>
              <a:t>Image source: </a:t>
            </a:r>
            <a:r>
              <a:rPr lang="en-AU" dirty="0">
                <a:hlinkClick r:id="rId3"/>
              </a:rPr>
              <a:t>https://consultationmanager.com/top5-online-engagement-tools/</a:t>
            </a:r>
            <a:endParaRPr lang="en-AU" dirty="0"/>
          </a:p>
        </p:txBody>
      </p:sp>
    </p:spTree>
    <p:extLst>
      <p:ext uri="{BB962C8B-B14F-4D97-AF65-F5344CB8AC3E}">
        <p14:creationId xmlns:p14="http://schemas.microsoft.com/office/powerpoint/2010/main" val="2759209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FB04-2C55-47E3-B701-A661F17A8943}"/>
              </a:ext>
            </a:extLst>
          </p:cNvPr>
          <p:cNvSpPr>
            <a:spLocks noGrp="1"/>
          </p:cNvSpPr>
          <p:nvPr>
            <p:ph type="title"/>
          </p:nvPr>
        </p:nvSpPr>
        <p:spPr/>
        <p:txBody>
          <a:bodyPr/>
          <a:lstStyle/>
          <a:p>
            <a:r>
              <a:rPr lang="en-AU" dirty="0"/>
              <a:t>Digital data sources we can access…</a:t>
            </a:r>
          </a:p>
        </p:txBody>
      </p:sp>
      <p:sp>
        <p:nvSpPr>
          <p:cNvPr id="5" name="Content Placeholder 4">
            <a:extLst>
              <a:ext uri="{FF2B5EF4-FFF2-40B4-BE49-F238E27FC236}">
                <a16:creationId xmlns:a16="http://schemas.microsoft.com/office/drawing/2014/main" id="{C5BF1509-4A85-49BC-8BDE-4767FF64E79A}"/>
              </a:ext>
            </a:extLst>
          </p:cNvPr>
          <p:cNvSpPr>
            <a:spLocks noGrp="1"/>
          </p:cNvSpPr>
          <p:nvPr>
            <p:ph idx="1"/>
          </p:nvPr>
        </p:nvSpPr>
        <p:spPr/>
        <p:txBody>
          <a:bodyPr/>
          <a:lstStyle/>
          <a:p>
            <a:r>
              <a:rPr lang="en-AU" dirty="0"/>
              <a:t>Australian Bureau of Statistics – </a:t>
            </a:r>
            <a:r>
              <a:rPr lang="en-AU" dirty="0">
                <a:hlinkClick r:id="rId2"/>
              </a:rPr>
              <a:t>Census</a:t>
            </a:r>
            <a:r>
              <a:rPr lang="en-AU" dirty="0"/>
              <a:t> (four-yearly, last in 2016)</a:t>
            </a:r>
          </a:p>
          <a:p>
            <a:r>
              <a:rPr lang="en-AU" dirty="0"/>
              <a:t>Victorian Government </a:t>
            </a:r>
            <a:r>
              <a:rPr lang="en-AU" dirty="0">
                <a:hlinkClick r:id="rId3"/>
              </a:rPr>
              <a:t>open data </a:t>
            </a:r>
            <a:r>
              <a:rPr lang="en-AU" dirty="0"/>
              <a:t>sets (a growing trend)</a:t>
            </a:r>
          </a:p>
          <a:p>
            <a:r>
              <a:rPr lang="en-AU" dirty="0"/>
              <a:t>City of Melbourne’s own </a:t>
            </a:r>
            <a:r>
              <a:rPr lang="en-AU" dirty="0">
                <a:hlinkClick r:id="rId4"/>
              </a:rPr>
              <a:t>open data</a:t>
            </a:r>
            <a:r>
              <a:rPr lang="en-AU" dirty="0"/>
              <a:t> sets</a:t>
            </a:r>
          </a:p>
          <a:p>
            <a:r>
              <a:rPr lang="en-AU" dirty="0"/>
              <a:t>Population Projections (</a:t>
            </a:r>
            <a:r>
              <a:rPr lang="en-AU" dirty="0">
                <a:hlinkClick r:id="rId5"/>
              </a:rPr>
              <a:t>Victoria in Future</a:t>
            </a:r>
            <a:r>
              <a:rPr lang="en-AU" dirty="0"/>
              <a:t>)</a:t>
            </a:r>
          </a:p>
          <a:p>
            <a:r>
              <a:rPr lang="en-AU" dirty="0"/>
              <a:t>Social media…(what is publicly available)</a:t>
            </a:r>
          </a:p>
          <a:p>
            <a:r>
              <a:rPr lang="en-AU" dirty="0"/>
              <a:t>Case study / place reviews and forums (for example, </a:t>
            </a:r>
            <a:r>
              <a:rPr lang="en-AU" dirty="0">
                <a:hlinkClick r:id="rId6"/>
              </a:rPr>
              <a:t>TripAdvisor</a:t>
            </a:r>
            <a:r>
              <a:rPr lang="en-AU" dirty="0"/>
              <a:t>)</a:t>
            </a:r>
          </a:p>
        </p:txBody>
      </p:sp>
    </p:spTree>
    <p:extLst>
      <p:ext uri="{BB962C8B-B14F-4D97-AF65-F5344CB8AC3E}">
        <p14:creationId xmlns:p14="http://schemas.microsoft.com/office/powerpoint/2010/main" val="1048524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65FE-C0AC-4675-94FE-64035E55B82B}"/>
              </a:ext>
            </a:extLst>
          </p:cNvPr>
          <p:cNvSpPr>
            <a:spLocks noGrp="1"/>
          </p:cNvSpPr>
          <p:nvPr>
            <p:ph type="title"/>
          </p:nvPr>
        </p:nvSpPr>
        <p:spPr/>
        <p:txBody>
          <a:bodyPr/>
          <a:lstStyle/>
          <a:p>
            <a:r>
              <a:rPr lang="en-AU" dirty="0"/>
              <a:t>Limitations of big data</a:t>
            </a:r>
          </a:p>
        </p:txBody>
      </p:sp>
      <p:sp>
        <p:nvSpPr>
          <p:cNvPr id="3" name="Content Placeholder 2">
            <a:extLst>
              <a:ext uri="{FF2B5EF4-FFF2-40B4-BE49-F238E27FC236}">
                <a16:creationId xmlns:a16="http://schemas.microsoft.com/office/drawing/2014/main" id="{86D19835-9555-48AC-A34D-F6690714B01B}"/>
              </a:ext>
            </a:extLst>
          </p:cNvPr>
          <p:cNvSpPr>
            <a:spLocks noGrp="1"/>
          </p:cNvSpPr>
          <p:nvPr>
            <p:ph idx="1"/>
          </p:nvPr>
        </p:nvSpPr>
        <p:spPr/>
        <p:txBody>
          <a:bodyPr/>
          <a:lstStyle/>
          <a:p>
            <a:r>
              <a:rPr lang="en-AU" dirty="0"/>
              <a:t>The data will only be as good as how well you can analyse it. </a:t>
            </a:r>
          </a:p>
          <a:p>
            <a:r>
              <a:rPr lang="en-AU" dirty="0"/>
              <a:t>The level of place specificity matters</a:t>
            </a:r>
          </a:p>
          <a:p>
            <a:r>
              <a:rPr lang="en-AU" dirty="0"/>
              <a:t>Social media data in particular, changes too quickly, can make you responsive. </a:t>
            </a:r>
          </a:p>
        </p:txBody>
      </p:sp>
    </p:spTree>
    <p:extLst>
      <p:ext uri="{BB962C8B-B14F-4D97-AF65-F5344CB8AC3E}">
        <p14:creationId xmlns:p14="http://schemas.microsoft.com/office/powerpoint/2010/main" val="2591386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D9D11-E75E-4AB1-80DC-F0D8821F9BAF}"/>
              </a:ext>
            </a:extLst>
          </p:cNvPr>
          <p:cNvSpPr>
            <a:spLocks noGrp="1"/>
          </p:cNvSpPr>
          <p:nvPr>
            <p:ph type="title"/>
          </p:nvPr>
        </p:nvSpPr>
        <p:spPr/>
        <p:txBody>
          <a:bodyPr/>
          <a:lstStyle/>
          <a:p>
            <a:r>
              <a:rPr lang="en-AU" dirty="0"/>
              <a:t>Neighbourlytics </a:t>
            </a:r>
          </a:p>
        </p:txBody>
      </p:sp>
      <p:sp>
        <p:nvSpPr>
          <p:cNvPr id="3" name="Text Placeholder 2">
            <a:extLst>
              <a:ext uri="{FF2B5EF4-FFF2-40B4-BE49-F238E27FC236}">
                <a16:creationId xmlns:a16="http://schemas.microsoft.com/office/drawing/2014/main" id="{A46BDBD3-D7AA-4765-9482-68C0B6AFA2CB}"/>
              </a:ext>
            </a:extLst>
          </p:cNvPr>
          <p:cNvSpPr>
            <a:spLocks noGrp="1"/>
          </p:cNvSpPr>
          <p:nvPr>
            <p:ph type="body" idx="1"/>
          </p:nvPr>
        </p:nvSpPr>
        <p:spPr/>
        <p:txBody>
          <a:bodyPr/>
          <a:lstStyle/>
          <a:p>
            <a:r>
              <a:rPr lang="en-AU" dirty="0"/>
              <a:t>Using big data and social analytics at a neighbourhood level. </a:t>
            </a:r>
          </a:p>
        </p:txBody>
      </p:sp>
    </p:spTree>
    <p:extLst>
      <p:ext uri="{BB962C8B-B14F-4D97-AF65-F5344CB8AC3E}">
        <p14:creationId xmlns:p14="http://schemas.microsoft.com/office/powerpoint/2010/main" val="3697640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9E96A8-3975-4672-84AB-157CCD7B53F2}"/>
              </a:ext>
            </a:extLst>
          </p:cNvPr>
          <p:cNvSpPr txBox="1"/>
          <p:nvPr/>
        </p:nvSpPr>
        <p:spPr>
          <a:xfrm>
            <a:off x="2860646" y="6308209"/>
            <a:ext cx="4960140" cy="369332"/>
          </a:xfrm>
          <a:prstGeom prst="rect">
            <a:avLst/>
          </a:prstGeom>
          <a:solidFill>
            <a:schemeClr val="bg1"/>
          </a:solidFill>
        </p:spPr>
        <p:txBody>
          <a:bodyPr wrap="none" rtlCol="0">
            <a:spAutoFit/>
          </a:bodyPr>
          <a:lstStyle/>
          <a:p>
            <a:r>
              <a:rPr lang="en-AU" dirty="0"/>
              <a:t>https://www.youtube.com/watch?v=Ubs6BvPHhyE</a:t>
            </a:r>
          </a:p>
        </p:txBody>
      </p:sp>
      <p:pic>
        <p:nvPicPr>
          <p:cNvPr id="5" name="Online Media 4" title="River Pitch - Neighbourlytics, Pitch 2">
            <a:hlinkClick r:id="" action="ppaction://media"/>
            <a:extLst>
              <a:ext uri="{FF2B5EF4-FFF2-40B4-BE49-F238E27FC236}">
                <a16:creationId xmlns:a16="http://schemas.microsoft.com/office/drawing/2014/main" id="{020FD3AA-E6E4-4070-ABE0-663A23DBD982}"/>
              </a:ext>
            </a:extLst>
          </p:cNvPr>
          <p:cNvPicPr>
            <a:picLocks noGrp="1" noRot="1" noChangeAspect="1"/>
          </p:cNvPicPr>
          <p:nvPr>
            <p:ph idx="4294967295"/>
            <a:videoFile r:link="rId1"/>
          </p:nvPr>
        </p:nvPicPr>
        <p:blipFill>
          <a:blip r:embed="rId3"/>
          <a:stretch>
            <a:fillRect/>
          </a:stretch>
        </p:blipFill>
        <p:spPr>
          <a:xfrm>
            <a:off x="1912937" y="565944"/>
            <a:ext cx="8366125" cy="5726112"/>
          </a:xfrm>
          <a:prstGeom prst="rect">
            <a:avLst/>
          </a:prstGeom>
        </p:spPr>
      </p:pic>
    </p:spTree>
    <p:extLst>
      <p:ext uri="{BB962C8B-B14F-4D97-AF65-F5344CB8AC3E}">
        <p14:creationId xmlns:p14="http://schemas.microsoft.com/office/powerpoint/2010/main" val="930988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75E506-AB98-42DD-8780-1CD9313163A6}"/>
              </a:ext>
            </a:extLst>
          </p:cNvPr>
          <p:cNvSpPr>
            <a:spLocks noGrp="1"/>
          </p:cNvSpPr>
          <p:nvPr>
            <p:ph type="title"/>
          </p:nvPr>
        </p:nvSpPr>
        <p:spPr/>
        <p:txBody>
          <a:bodyPr/>
          <a:lstStyle/>
          <a:p>
            <a:endParaRPr lang="en-AU" dirty="0"/>
          </a:p>
        </p:txBody>
      </p:sp>
      <p:pic>
        <p:nvPicPr>
          <p:cNvPr id="5" name="Picture 4">
            <a:extLst>
              <a:ext uri="{FF2B5EF4-FFF2-40B4-BE49-F238E27FC236}">
                <a16:creationId xmlns:a16="http://schemas.microsoft.com/office/drawing/2014/main" id="{12BB358F-5ECA-4AE6-81A8-CDBEB2A0E3FD}"/>
              </a:ext>
            </a:extLst>
          </p:cNvPr>
          <p:cNvPicPr>
            <a:picLocks noChangeAspect="1"/>
          </p:cNvPicPr>
          <p:nvPr/>
        </p:nvPicPr>
        <p:blipFill>
          <a:blip r:embed="rId2"/>
          <a:stretch>
            <a:fillRect/>
          </a:stretch>
        </p:blipFill>
        <p:spPr>
          <a:xfrm>
            <a:off x="0" y="38629"/>
            <a:ext cx="12192000" cy="6780742"/>
          </a:xfrm>
          <a:prstGeom prst="rect">
            <a:avLst/>
          </a:prstGeom>
        </p:spPr>
      </p:pic>
    </p:spTree>
    <p:extLst>
      <p:ext uri="{BB962C8B-B14F-4D97-AF65-F5344CB8AC3E}">
        <p14:creationId xmlns:p14="http://schemas.microsoft.com/office/powerpoint/2010/main" val="636803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39B2-671B-45D3-8DA9-B38B46BACFF3}"/>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94DDB40C-D79E-441C-A0AB-242735DE9A05}"/>
              </a:ext>
            </a:extLst>
          </p:cNvPr>
          <p:cNvPicPr>
            <a:picLocks noChangeAspect="1"/>
          </p:cNvPicPr>
          <p:nvPr/>
        </p:nvPicPr>
        <p:blipFill>
          <a:blip r:embed="rId2"/>
          <a:stretch>
            <a:fillRect/>
          </a:stretch>
        </p:blipFill>
        <p:spPr>
          <a:xfrm>
            <a:off x="0" y="15930"/>
            <a:ext cx="12192000" cy="6826139"/>
          </a:xfrm>
          <a:prstGeom prst="rect">
            <a:avLst/>
          </a:prstGeom>
        </p:spPr>
      </p:pic>
    </p:spTree>
    <p:extLst>
      <p:ext uri="{BB962C8B-B14F-4D97-AF65-F5344CB8AC3E}">
        <p14:creationId xmlns:p14="http://schemas.microsoft.com/office/powerpoint/2010/main" val="3991834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933B5-92EA-4B05-84FC-3813DF72BDA5}"/>
              </a:ext>
            </a:extLst>
          </p:cNvPr>
          <p:cNvPicPr>
            <a:picLocks noChangeAspect="1"/>
          </p:cNvPicPr>
          <p:nvPr/>
        </p:nvPicPr>
        <p:blipFill>
          <a:blip r:embed="rId2"/>
          <a:stretch>
            <a:fillRect/>
          </a:stretch>
        </p:blipFill>
        <p:spPr>
          <a:xfrm>
            <a:off x="0" y="23351"/>
            <a:ext cx="12192000" cy="6811298"/>
          </a:xfrm>
          <a:prstGeom prst="rect">
            <a:avLst/>
          </a:prstGeom>
        </p:spPr>
      </p:pic>
    </p:spTree>
    <p:extLst>
      <p:ext uri="{BB962C8B-B14F-4D97-AF65-F5344CB8AC3E}">
        <p14:creationId xmlns:p14="http://schemas.microsoft.com/office/powerpoint/2010/main" val="3686188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91AAF-EEC3-44F6-9528-18F59F60557E}"/>
              </a:ext>
            </a:extLst>
          </p:cNvPr>
          <p:cNvPicPr>
            <a:picLocks noChangeAspect="1"/>
          </p:cNvPicPr>
          <p:nvPr/>
        </p:nvPicPr>
        <p:blipFill>
          <a:blip r:embed="rId2"/>
          <a:stretch>
            <a:fillRect/>
          </a:stretch>
        </p:blipFill>
        <p:spPr>
          <a:xfrm>
            <a:off x="0" y="5061"/>
            <a:ext cx="12192000" cy="6847878"/>
          </a:xfrm>
          <a:prstGeom prst="rect">
            <a:avLst/>
          </a:prstGeom>
        </p:spPr>
      </p:pic>
    </p:spTree>
    <p:extLst>
      <p:ext uri="{BB962C8B-B14F-4D97-AF65-F5344CB8AC3E}">
        <p14:creationId xmlns:p14="http://schemas.microsoft.com/office/powerpoint/2010/main" val="398066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BC4379-BA47-40DF-8692-48BF17147CE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grpSp>
        <p:nvGrpSpPr>
          <p:cNvPr id="6" name="Group 5">
            <a:extLst>
              <a:ext uri="{FF2B5EF4-FFF2-40B4-BE49-F238E27FC236}">
                <a16:creationId xmlns:a16="http://schemas.microsoft.com/office/drawing/2014/main" id="{C577B517-D8BE-4306-98F7-C3BDC4748D74}"/>
              </a:ext>
            </a:extLst>
          </p:cNvPr>
          <p:cNvGrpSpPr/>
          <p:nvPr/>
        </p:nvGrpSpPr>
        <p:grpSpPr>
          <a:xfrm>
            <a:off x="-376614" y="1037044"/>
            <a:ext cx="6376260" cy="6376260"/>
            <a:chOff x="-366104" y="998175"/>
            <a:chExt cx="6376260" cy="6376260"/>
          </a:xfrm>
        </p:grpSpPr>
        <p:sp>
          <p:nvSpPr>
            <p:cNvPr id="7" name="Oval 6">
              <a:extLst>
                <a:ext uri="{FF2B5EF4-FFF2-40B4-BE49-F238E27FC236}">
                  <a16:creationId xmlns:a16="http://schemas.microsoft.com/office/drawing/2014/main" id="{E5056B44-96CA-4FCB-894F-373A64585E35}"/>
                </a:ext>
              </a:extLst>
            </p:cNvPr>
            <p:cNvSpPr/>
            <p:nvPr/>
          </p:nvSpPr>
          <p:spPr>
            <a:xfrm>
              <a:off x="-366104" y="998175"/>
              <a:ext cx="6376260" cy="637626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505C8DB1-13E9-4B89-9B23-E6E761227B90}"/>
                </a:ext>
              </a:extLst>
            </p:cNvPr>
            <p:cNvCxnSpPr/>
            <p:nvPr/>
          </p:nvCxnSpPr>
          <p:spPr>
            <a:xfrm>
              <a:off x="1953491" y="3241964"/>
              <a:ext cx="1662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9BE7835-EF31-4503-A9E1-F2E5F4509AAA}"/>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Digital Placemaking</a:t>
            </a:r>
          </a:p>
        </p:txBody>
      </p:sp>
      <p:sp>
        <p:nvSpPr>
          <p:cNvPr id="5" name="Text Placeholder 3">
            <a:extLst>
              <a:ext uri="{FF2B5EF4-FFF2-40B4-BE49-F238E27FC236}">
                <a16:creationId xmlns:a16="http://schemas.microsoft.com/office/drawing/2014/main" id="{97BF97D4-D417-418A-B783-9E3AF818D2B2}"/>
              </a:ext>
            </a:extLst>
          </p:cNvPr>
          <p:cNvSpPr txBox="1">
            <a:spLocks/>
          </p:cNvSpPr>
          <p:nvPr/>
        </p:nvSpPr>
        <p:spPr>
          <a:xfrm>
            <a:off x="525516" y="3417573"/>
            <a:ext cx="4593021" cy="26198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“placemaking practices which place special emphasis on, or are primarily mediated through, digital technologies” </a:t>
            </a:r>
          </a:p>
          <a:p>
            <a:pPr marL="0" indent="0" algn="ctr">
              <a:buNone/>
            </a:pPr>
            <a:r>
              <a:rPr lang="en-US" sz="2000" dirty="0"/>
              <a:t>(Toland et al. 2020) </a:t>
            </a:r>
          </a:p>
        </p:txBody>
      </p:sp>
      <p:pic>
        <p:nvPicPr>
          <p:cNvPr id="11" name="Picture 10">
            <a:extLst>
              <a:ext uri="{FF2B5EF4-FFF2-40B4-BE49-F238E27FC236}">
                <a16:creationId xmlns:a16="http://schemas.microsoft.com/office/drawing/2014/main" id="{02C397C7-76E4-49BB-A51E-6BD8F5683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461" y="67115"/>
            <a:ext cx="1230875" cy="969929"/>
          </a:xfrm>
          <a:prstGeom prst="rect">
            <a:avLst/>
          </a:prstGeom>
        </p:spPr>
      </p:pic>
      <p:sp>
        <p:nvSpPr>
          <p:cNvPr id="9" name="TextBox 8">
            <a:extLst>
              <a:ext uri="{FF2B5EF4-FFF2-40B4-BE49-F238E27FC236}">
                <a16:creationId xmlns:a16="http://schemas.microsoft.com/office/drawing/2014/main" id="{270E434B-34A5-4D1F-9740-3B18A33D6C34}"/>
              </a:ext>
            </a:extLst>
          </p:cNvPr>
          <p:cNvSpPr txBox="1"/>
          <p:nvPr/>
        </p:nvSpPr>
        <p:spPr>
          <a:xfrm>
            <a:off x="7472631" y="6421553"/>
            <a:ext cx="4719369" cy="369332"/>
          </a:xfrm>
          <a:prstGeom prst="rect">
            <a:avLst/>
          </a:prstGeom>
          <a:noFill/>
        </p:spPr>
        <p:txBody>
          <a:bodyPr wrap="none" rtlCol="0">
            <a:spAutoFit/>
          </a:bodyPr>
          <a:lstStyle/>
          <a:p>
            <a:r>
              <a:rPr lang="en-AU" b="1" dirty="0">
                <a:solidFill>
                  <a:schemeClr val="bg1"/>
                </a:solidFill>
              </a:rPr>
              <a:t>Digital Placemaking, Image by Curtin University</a:t>
            </a:r>
          </a:p>
        </p:txBody>
      </p:sp>
    </p:spTree>
    <p:extLst>
      <p:ext uri="{BB962C8B-B14F-4D97-AF65-F5344CB8AC3E}">
        <p14:creationId xmlns:p14="http://schemas.microsoft.com/office/powerpoint/2010/main" val="1710511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FCEA-4ECF-49D0-AD4F-C9DEB7C15842}"/>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16AF5FD3-1B92-47B0-A7DD-AD42160C9332}"/>
              </a:ext>
            </a:extLst>
          </p:cNvPr>
          <p:cNvPicPr>
            <a:picLocks noChangeAspect="1"/>
          </p:cNvPicPr>
          <p:nvPr/>
        </p:nvPicPr>
        <p:blipFill>
          <a:blip r:embed="rId2"/>
          <a:stretch>
            <a:fillRect/>
          </a:stretch>
        </p:blipFill>
        <p:spPr>
          <a:xfrm>
            <a:off x="0" y="21288"/>
            <a:ext cx="12192000" cy="6815424"/>
          </a:xfrm>
          <a:prstGeom prst="rect">
            <a:avLst/>
          </a:prstGeom>
        </p:spPr>
      </p:pic>
    </p:spTree>
    <p:extLst>
      <p:ext uri="{BB962C8B-B14F-4D97-AF65-F5344CB8AC3E}">
        <p14:creationId xmlns:p14="http://schemas.microsoft.com/office/powerpoint/2010/main" val="2564596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430B8-3C9A-408A-803E-00F9EFE4F026}"/>
              </a:ext>
            </a:extLst>
          </p:cNvPr>
          <p:cNvPicPr>
            <a:picLocks noChangeAspect="1"/>
          </p:cNvPicPr>
          <p:nvPr/>
        </p:nvPicPr>
        <p:blipFill>
          <a:blip r:embed="rId2"/>
          <a:stretch>
            <a:fillRect/>
          </a:stretch>
        </p:blipFill>
        <p:spPr>
          <a:xfrm>
            <a:off x="0" y="19554"/>
            <a:ext cx="12192000" cy="6818892"/>
          </a:xfrm>
          <a:prstGeom prst="rect">
            <a:avLst/>
          </a:prstGeom>
        </p:spPr>
      </p:pic>
    </p:spTree>
    <p:extLst>
      <p:ext uri="{BB962C8B-B14F-4D97-AF65-F5344CB8AC3E}">
        <p14:creationId xmlns:p14="http://schemas.microsoft.com/office/powerpoint/2010/main" val="1634868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8DBCF5-AD6C-460D-8EEB-2686C3DAA2BF}"/>
              </a:ext>
            </a:extLst>
          </p:cNvPr>
          <p:cNvPicPr>
            <a:picLocks noChangeAspect="1"/>
          </p:cNvPicPr>
          <p:nvPr/>
        </p:nvPicPr>
        <p:blipFill>
          <a:blip r:embed="rId2"/>
          <a:stretch>
            <a:fillRect/>
          </a:stretch>
        </p:blipFill>
        <p:spPr>
          <a:xfrm>
            <a:off x="0" y="5061"/>
            <a:ext cx="12192000" cy="6847878"/>
          </a:xfrm>
          <a:prstGeom prst="rect">
            <a:avLst/>
          </a:prstGeom>
        </p:spPr>
      </p:pic>
    </p:spTree>
    <p:extLst>
      <p:ext uri="{BB962C8B-B14F-4D97-AF65-F5344CB8AC3E}">
        <p14:creationId xmlns:p14="http://schemas.microsoft.com/office/powerpoint/2010/main" val="24818067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E5D350-D723-49A2-8220-5C1E3127DFAD}"/>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4094903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6342B6-99E4-4681-BFE9-445E8FE915BC}"/>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3469013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28826E-B8C8-4052-8BBB-7FD4F6F75EE3}"/>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2831153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367E88-F67B-4921-BD49-96A32E0DFB90}"/>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188138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C6DDE-9321-4894-842D-0A74A6D2DF71}"/>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07FAA038-C630-453D-8792-D6413654BFF2}"/>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4046583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D264-A1D2-4738-AC5F-E88D4A59D130}"/>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3E329612-BB04-4D62-8298-8D7146C13A79}"/>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3598385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5E90-1484-4B6D-9D5A-E31EC8E2D285}"/>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AEDF8AF5-49E9-4871-A61C-1DE13C242088}"/>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116208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B2237AD-E697-4574-9CA5-A24E562DAD5E}"/>
              </a:ext>
            </a:extLst>
          </p:cNvPr>
          <p:cNvGraphicFramePr/>
          <p:nvPr>
            <p:extLst>
              <p:ext uri="{D42A27DB-BD31-4B8C-83A1-F6EECF244321}">
                <p14:modId xmlns:p14="http://schemas.microsoft.com/office/powerpoint/2010/main" val="129486951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artial Circle 4">
            <a:extLst>
              <a:ext uri="{FF2B5EF4-FFF2-40B4-BE49-F238E27FC236}">
                <a16:creationId xmlns:a16="http://schemas.microsoft.com/office/drawing/2014/main" id="{5610FD9E-0FFC-437B-9A05-3AFBF100E3D7}"/>
              </a:ext>
            </a:extLst>
          </p:cNvPr>
          <p:cNvSpPr/>
          <p:nvPr/>
        </p:nvSpPr>
        <p:spPr>
          <a:xfrm>
            <a:off x="3684411" y="1017410"/>
            <a:ext cx="4823178" cy="4823178"/>
          </a:xfrm>
          <a:prstGeom prst="pie">
            <a:avLst>
              <a:gd name="adj1" fmla="val 10766387"/>
              <a:gd name="adj2" fmla="val 17517"/>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6" name="Rectangle 5">
            <a:extLst>
              <a:ext uri="{FF2B5EF4-FFF2-40B4-BE49-F238E27FC236}">
                <a16:creationId xmlns:a16="http://schemas.microsoft.com/office/drawing/2014/main" id="{A7BE3075-7307-41BE-85E0-90E2485C29FC}"/>
              </a:ext>
            </a:extLst>
          </p:cNvPr>
          <p:cNvSpPr/>
          <p:nvPr/>
        </p:nvSpPr>
        <p:spPr>
          <a:xfrm>
            <a:off x="4221448" y="2363801"/>
            <a:ext cx="3749103" cy="400110"/>
          </a:xfrm>
          <a:prstGeom prst="rect">
            <a:avLst/>
          </a:prstGeom>
        </p:spPr>
        <p:txBody>
          <a:bodyPr wrap="none">
            <a:spAutoFit/>
          </a:bodyPr>
          <a:lstStyle/>
          <a:p>
            <a:pPr lvl="0"/>
            <a:r>
              <a:rPr lang="en-AU" sz="2000" b="1" dirty="0">
                <a:solidFill>
                  <a:schemeClr val="bg1"/>
                </a:solidFill>
              </a:rPr>
              <a:t>Storytelling and Digital Activation</a:t>
            </a:r>
          </a:p>
        </p:txBody>
      </p:sp>
      <p:sp>
        <p:nvSpPr>
          <p:cNvPr id="7" name="Arrow: Circular 6">
            <a:extLst>
              <a:ext uri="{FF2B5EF4-FFF2-40B4-BE49-F238E27FC236}">
                <a16:creationId xmlns:a16="http://schemas.microsoft.com/office/drawing/2014/main" id="{390B0F64-B0E7-4E41-A99F-53D324F86593}"/>
              </a:ext>
            </a:extLst>
          </p:cNvPr>
          <p:cNvSpPr/>
          <p:nvPr/>
        </p:nvSpPr>
        <p:spPr>
          <a:xfrm>
            <a:off x="5690955" y="2918741"/>
            <a:ext cx="810090" cy="704426"/>
          </a:xfrm>
          <a:prstGeom prst="circularArrow">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998336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0FED-FE8D-4A0B-9D79-5957B6C6204A}"/>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0147C763-A753-4149-B58A-BFF1214C8E1B}"/>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20390540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C530-41DA-42E0-9F9A-902FF8532F4F}"/>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76157D59-FF6C-4DC1-851B-B41DA1EBC31F}"/>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1432927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B501-21FD-4F52-B8F5-072A58319E92}"/>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E2EE6751-9225-4984-8356-BD55DC07CCFA}"/>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6404436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4FA3-86CD-404A-B9B9-5E29FAACD393}"/>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CCF9C026-6055-41CF-982B-A2697F393810}"/>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1953757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185C-43C3-4C8D-8886-2349BD201CEB}"/>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D7BBA396-CD3C-4100-BD14-C34FA2419FCA}"/>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1633018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33E16-6EA1-4FA3-8A34-0CCEF296E473}"/>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B6FFA97A-F7BE-4269-B153-4BCB00803351}"/>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3274879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0C35-B832-42BC-A766-429797E00D42}"/>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4978727C-70C5-49DF-BDBA-EBED50C347CE}"/>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3466176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5676-854F-4640-B818-E7196CC33648}"/>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971A0B37-22F4-489C-BCA5-5F86D02B3AC7}"/>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1595883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289B-526B-4340-B8FC-3E556E603956}"/>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CA71CA41-BA6A-4F42-A86A-1CB389DB18F9}"/>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12408915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8B2C6-5AA0-4D07-A6B7-07EDA87C6CE5}"/>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36979481-FDAE-46B2-BBD2-250B375EEF1A}"/>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3123917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90E9-38F3-4E02-BC11-695087AB3809}"/>
              </a:ext>
            </a:extLst>
          </p:cNvPr>
          <p:cNvSpPr>
            <a:spLocks noGrp="1"/>
          </p:cNvSpPr>
          <p:nvPr>
            <p:ph type="title"/>
          </p:nvPr>
        </p:nvSpPr>
        <p:spPr/>
        <p:txBody>
          <a:bodyPr/>
          <a:lstStyle/>
          <a:p>
            <a:r>
              <a:rPr lang="en-AU" dirty="0"/>
              <a:t>Ethics of digital placemaking</a:t>
            </a:r>
          </a:p>
        </p:txBody>
      </p:sp>
      <p:sp>
        <p:nvSpPr>
          <p:cNvPr id="3" name="Content Placeholder 2">
            <a:extLst>
              <a:ext uri="{FF2B5EF4-FFF2-40B4-BE49-F238E27FC236}">
                <a16:creationId xmlns:a16="http://schemas.microsoft.com/office/drawing/2014/main" id="{8A59C90D-BE5B-460A-8FC2-007AF8560E1D}"/>
              </a:ext>
            </a:extLst>
          </p:cNvPr>
          <p:cNvSpPr>
            <a:spLocks noGrp="1"/>
          </p:cNvSpPr>
          <p:nvPr>
            <p:ph idx="1"/>
          </p:nvPr>
        </p:nvSpPr>
        <p:spPr/>
        <p:txBody>
          <a:bodyPr/>
          <a:lstStyle/>
          <a:p>
            <a:r>
              <a:rPr lang="en-AU" dirty="0"/>
              <a:t>Is place or technology leading practice?</a:t>
            </a:r>
          </a:p>
          <a:p>
            <a:r>
              <a:rPr lang="en-AU" dirty="0"/>
              <a:t>Is technology enriching the experience of place?  Or leading the experience?</a:t>
            </a:r>
          </a:p>
          <a:p>
            <a:r>
              <a:rPr lang="en-AU" dirty="0"/>
              <a:t>Is digital data collection happening ethically?</a:t>
            </a:r>
          </a:p>
          <a:p>
            <a:endParaRPr lang="en-AU" dirty="0"/>
          </a:p>
        </p:txBody>
      </p:sp>
    </p:spTree>
    <p:extLst>
      <p:ext uri="{BB962C8B-B14F-4D97-AF65-F5344CB8AC3E}">
        <p14:creationId xmlns:p14="http://schemas.microsoft.com/office/powerpoint/2010/main" val="38162409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E8A9-C9DC-4C2C-9970-6AAB9C210754}"/>
              </a:ext>
            </a:extLst>
          </p:cNvPr>
          <p:cNvSpPr>
            <a:spLocks noGrp="1"/>
          </p:cNvSpPr>
          <p:nvPr>
            <p:ph type="title"/>
          </p:nvPr>
        </p:nvSpPr>
        <p:spPr/>
        <p:txBody>
          <a:bodyPr/>
          <a:lstStyle/>
          <a:p>
            <a:endParaRPr lang="en-AU" dirty="0"/>
          </a:p>
        </p:txBody>
      </p:sp>
      <p:pic>
        <p:nvPicPr>
          <p:cNvPr id="3" name="Picture 2">
            <a:extLst>
              <a:ext uri="{FF2B5EF4-FFF2-40B4-BE49-F238E27FC236}">
                <a16:creationId xmlns:a16="http://schemas.microsoft.com/office/drawing/2014/main" id="{CE10D585-E426-4572-A99E-DFC4F6A56687}"/>
              </a:ext>
            </a:extLst>
          </p:cNvPr>
          <p:cNvPicPr>
            <a:picLocks noChangeAspect="1"/>
          </p:cNvPicPr>
          <p:nvPr/>
        </p:nvPicPr>
        <p:blipFill>
          <a:blip r:embed="rId2"/>
          <a:stretch>
            <a:fillRect/>
          </a:stretch>
        </p:blipFill>
        <p:spPr>
          <a:xfrm>
            <a:off x="0" y="10470"/>
            <a:ext cx="12192000" cy="6837060"/>
          </a:xfrm>
          <a:prstGeom prst="rect">
            <a:avLst/>
          </a:prstGeom>
        </p:spPr>
      </p:pic>
    </p:spTree>
    <p:extLst>
      <p:ext uri="{BB962C8B-B14F-4D97-AF65-F5344CB8AC3E}">
        <p14:creationId xmlns:p14="http://schemas.microsoft.com/office/powerpoint/2010/main" val="3124057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F4BE8-A2C9-46A1-9533-2322646E62C6}"/>
              </a:ext>
            </a:extLst>
          </p:cNvPr>
          <p:cNvSpPr>
            <a:spLocks noGrp="1"/>
          </p:cNvSpPr>
          <p:nvPr>
            <p:ph type="title"/>
          </p:nvPr>
        </p:nvSpPr>
        <p:spPr/>
        <p:txBody>
          <a:bodyPr/>
          <a:lstStyle/>
          <a:p>
            <a:r>
              <a:rPr lang="en-AU" dirty="0"/>
              <a:t>More videos on Neighbourlytics </a:t>
            </a:r>
          </a:p>
        </p:txBody>
      </p:sp>
      <p:sp>
        <p:nvSpPr>
          <p:cNvPr id="4" name="Text Placeholder 3">
            <a:extLst>
              <a:ext uri="{FF2B5EF4-FFF2-40B4-BE49-F238E27FC236}">
                <a16:creationId xmlns:a16="http://schemas.microsoft.com/office/drawing/2014/main" id="{4C82DBA1-E437-44B6-A966-E88ADA8FF6DE}"/>
              </a:ext>
            </a:extLst>
          </p:cNvPr>
          <p:cNvSpPr>
            <a:spLocks noGrp="1"/>
          </p:cNvSpPr>
          <p:nvPr>
            <p:ph type="body" idx="1"/>
          </p:nvPr>
        </p:nvSpPr>
        <p:spPr/>
        <p:txBody>
          <a:bodyPr/>
          <a:lstStyle/>
          <a:p>
            <a:r>
              <a:rPr lang="en-AU" dirty="0"/>
              <a:t>5 mins on the background </a:t>
            </a:r>
          </a:p>
        </p:txBody>
      </p:sp>
      <p:sp>
        <p:nvSpPr>
          <p:cNvPr id="5" name="Content Placeholder 4">
            <a:extLst>
              <a:ext uri="{FF2B5EF4-FFF2-40B4-BE49-F238E27FC236}">
                <a16:creationId xmlns:a16="http://schemas.microsoft.com/office/drawing/2014/main" id="{BA296256-62CD-45BD-93C0-17C29C42C82B}"/>
              </a:ext>
            </a:extLst>
          </p:cNvPr>
          <p:cNvSpPr>
            <a:spLocks noGrp="1"/>
          </p:cNvSpPr>
          <p:nvPr>
            <p:ph sz="half" idx="2"/>
          </p:nvPr>
        </p:nvSpPr>
        <p:spPr/>
        <p:txBody>
          <a:bodyPr/>
          <a:lstStyle/>
          <a:p>
            <a:pPr marL="0" indent="0">
              <a:buNone/>
            </a:pPr>
            <a:r>
              <a:rPr lang="en-AU" dirty="0">
                <a:hlinkClick r:id="rId2"/>
              </a:rPr>
              <a:t>https://www.youtube.com/watch?v=44qrXGMXvkQ</a:t>
            </a:r>
            <a:endParaRPr lang="en-AU" dirty="0"/>
          </a:p>
          <a:p>
            <a:pPr marL="0" indent="0">
              <a:buNone/>
            </a:pPr>
            <a:endParaRPr lang="en-AU" dirty="0"/>
          </a:p>
          <a:p>
            <a:pPr marL="0" indent="0">
              <a:buNone/>
            </a:pPr>
            <a:endParaRPr lang="en-AU" dirty="0"/>
          </a:p>
        </p:txBody>
      </p:sp>
      <p:sp>
        <p:nvSpPr>
          <p:cNvPr id="6" name="Text Placeholder 5">
            <a:extLst>
              <a:ext uri="{FF2B5EF4-FFF2-40B4-BE49-F238E27FC236}">
                <a16:creationId xmlns:a16="http://schemas.microsoft.com/office/drawing/2014/main" id="{2202EE70-E608-4BD5-9495-8F10D2E6C44C}"/>
              </a:ext>
            </a:extLst>
          </p:cNvPr>
          <p:cNvSpPr>
            <a:spLocks noGrp="1"/>
          </p:cNvSpPr>
          <p:nvPr>
            <p:ph type="body" sz="quarter" idx="3"/>
          </p:nvPr>
        </p:nvSpPr>
        <p:spPr/>
        <p:txBody>
          <a:bodyPr/>
          <a:lstStyle/>
          <a:p>
            <a:r>
              <a:rPr lang="en-AU" dirty="0"/>
              <a:t>Silent video on the data you can download</a:t>
            </a:r>
          </a:p>
        </p:txBody>
      </p:sp>
      <p:sp>
        <p:nvSpPr>
          <p:cNvPr id="7" name="Content Placeholder 6">
            <a:extLst>
              <a:ext uri="{FF2B5EF4-FFF2-40B4-BE49-F238E27FC236}">
                <a16:creationId xmlns:a16="http://schemas.microsoft.com/office/drawing/2014/main" id="{BD529814-1E2D-4B6E-AE46-3F1F6155C21B}"/>
              </a:ext>
            </a:extLst>
          </p:cNvPr>
          <p:cNvSpPr>
            <a:spLocks noGrp="1"/>
          </p:cNvSpPr>
          <p:nvPr>
            <p:ph sz="quarter" idx="4"/>
          </p:nvPr>
        </p:nvSpPr>
        <p:spPr/>
        <p:txBody>
          <a:bodyPr/>
          <a:lstStyle/>
          <a:p>
            <a:pPr marL="0" indent="0">
              <a:buNone/>
            </a:pPr>
            <a:r>
              <a:rPr lang="en-AU" dirty="0">
                <a:hlinkClick r:id="rId3"/>
              </a:rPr>
              <a:t>https://www.youtube.com/watch?v=uwr2U0j08Ak</a:t>
            </a:r>
            <a:endParaRPr lang="en-AU" dirty="0"/>
          </a:p>
          <a:p>
            <a:pPr marL="0" indent="0">
              <a:buNone/>
            </a:pPr>
            <a:endParaRPr lang="en-AU" dirty="0"/>
          </a:p>
        </p:txBody>
      </p:sp>
    </p:spTree>
    <p:extLst>
      <p:ext uri="{BB962C8B-B14F-4D97-AF65-F5344CB8AC3E}">
        <p14:creationId xmlns:p14="http://schemas.microsoft.com/office/powerpoint/2010/main" val="3363635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1F9AE-8A40-4980-94BF-5412738526B0}"/>
              </a:ext>
            </a:extLst>
          </p:cNvPr>
          <p:cNvSpPr>
            <a:spLocks noGrp="1"/>
          </p:cNvSpPr>
          <p:nvPr>
            <p:ph type="title"/>
          </p:nvPr>
        </p:nvSpPr>
        <p:spPr/>
        <p:txBody>
          <a:bodyPr>
            <a:normAutofit/>
          </a:bodyPr>
          <a:lstStyle/>
          <a:p>
            <a:r>
              <a:rPr lang="en-AU" b="1" dirty="0"/>
              <a:t>Storytelling and Digital Activation</a:t>
            </a:r>
          </a:p>
        </p:txBody>
      </p:sp>
      <p:sp>
        <p:nvSpPr>
          <p:cNvPr id="6" name="Text Placeholder 5">
            <a:extLst>
              <a:ext uri="{FF2B5EF4-FFF2-40B4-BE49-F238E27FC236}">
                <a16:creationId xmlns:a16="http://schemas.microsoft.com/office/drawing/2014/main" id="{0C7D7DCE-B532-41EF-90EF-1A7278A962E3}"/>
              </a:ext>
            </a:extLst>
          </p:cNvPr>
          <p:cNvSpPr>
            <a:spLocks noGrp="1"/>
          </p:cNvSpPr>
          <p:nvPr>
            <p:ph type="body" idx="1"/>
          </p:nvPr>
        </p:nvSpPr>
        <p:spPr/>
        <p:txBody>
          <a:bodyPr/>
          <a:lstStyle/>
          <a:p>
            <a:r>
              <a:rPr lang="en-AU" dirty="0"/>
              <a:t>Examples in practice </a:t>
            </a:r>
          </a:p>
        </p:txBody>
      </p:sp>
    </p:spTree>
    <p:extLst>
      <p:ext uri="{BB962C8B-B14F-4D97-AF65-F5344CB8AC3E}">
        <p14:creationId xmlns:p14="http://schemas.microsoft.com/office/powerpoint/2010/main" val="1737817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FB04-2C55-47E3-B701-A661F17A8943}"/>
              </a:ext>
            </a:extLst>
          </p:cNvPr>
          <p:cNvSpPr>
            <a:spLocks noGrp="1"/>
          </p:cNvSpPr>
          <p:nvPr>
            <p:ph type="title"/>
          </p:nvPr>
        </p:nvSpPr>
        <p:spPr/>
        <p:txBody>
          <a:bodyPr/>
          <a:lstStyle/>
          <a:p>
            <a:r>
              <a:rPr lang="en-AU" dirty="0"/>
              <a:t>Storytelling: Projection Festivals </a:t>
            </a:r>
          </a:p>
        </p:txBody>
      </p:sp>
      <p:sp>
        <p:nvSpPr>
          <p:cNvPr id="5" name="Content Placeholder 4">
            <a:extLst>
              <a:ext uri="{FF2B5EF4-FFF2-40B4-BE49-F238E27FC236}">
                <a16:creationId xmlns:a16="http://schemas.microsoft.com/office/drawing/2014/main" id="{C5BF1509-4A85-49BC-8BDE-4767FF64E79A}"/>
              </a:ext>
            </a:extLst>
          </p:cNvPr>
          <p:cNvSpPr>
            <a:spLocks noGrp="1"/>
          </p:cNvSpPr>
          <p:nvPr>
            <p:ph idx="1"/>
          </p:nvPr>
        </p:nvSpPr>
        <p:spPr/>
        <p:txBody>
          <a:bodyPr/>
          <a:lstStyle/>
          <a:p>
            <a:r>
              <a:rPr lang="en-AU" dirty="0"/>
              <a:t>White Night, </a:t>
            </a:r>
            <a:r>
              <a:rPr lang="en-AU" u="sng" dirty="0"/>
              <a:t>Gertrude Street Projection Festival</a:t>
            </a:r>
            <a:endParaRPr lang="en-AU" dirty="0"/>
          </a:p>
          <a:p>
            <a:r>
              <a:rPr lang="en-AU" dirty="0"/>
              <a:t>Temporal storytelling, making the most of the night.</a:t>
            </a:r>
          </a:p>
          <a:p>
            <a:pPr marL="0" indent="0">
              <a:buNone/>
            </a:pPr>
            <a:endParaRPr lang="en-AU" dirty="0"/>
          </a:p>
        </p:txBody>
      </p:sp>
      <p:pic>
        <p:nvPicPr>
          <p:cNvPr id="4" name="Picture 3">
            <a:extLst>
              <a:ext uri="{FF2B5EF4-FFF2-40B4-BE49-F238E27FC236}">
                <a16:creationId xmlns:a16="http://schemas.microsoft.com/office/drawing/2014/main" id="{430E43A3-9611-4BF1-9DEB-615249E02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5425" y="3327073"/>
            <a:ext cx="4864298" cy="2737504"/>
          </a:xfrm>
          <a:prstGeom prst="rect">
            <a:avLst/>
          </a:prstGeom>
        </p:spPr>
      </p:pic>
      <p:sp>
        <p:nvSpPr>
          <p:cNvPr id="6" name="TextBox 5">
            <a:extLst>
              <a:ext uri="{FF2B5EF4-FFF2-40B4-BE49-F238E27FC236}">
                <a16:creationId xmlns:a16="http://schemas.microsoft.com/office/drawing/2014/main" id="{9ECEB1AE-62F4-475F-9000-5A484D3A1EC3}"/>
              </a:ext>
            </a:extLst>
          </p:cNvPr>
          <p:cNvSpPr txBox="1"/>
          <p:nvPr/>
        </p:nvSpPr>
        <p:spPr>
          <a:xfrm>
            <a:off x="1114425" y="4695825"/>
            <a:ext cx="4981575" cy="1477328"/>
          </a:xfrm>
          <a:prstGeom prst="rect">
            <a:avLst/>
          </a:prstGeom>
          <a:noFill/>
        </p:spPr>
        <p:txBody>
          <a:bodyPr wrap="square" rtlCol="0">
            <a:spAutoFit/>
          </a:bodyPr>
          <a:lstStyle/>
          <a:p>
            <a:r>
              <a:rPr lang="en-AU" dirty="0"/>
              <a:t>Website: </a:t>
            </a:r>
            <a:r>
              <a:rPr lang="en-AU" dirty="0">
                <a:hlinkClick r:id="rId3"/>
              </a:rPr>
              <a:t>www.gspf.com.au</a:t>
            </a:r>
            <a:r>
              <a:rPr lang="en-AU" dirty="0"/>
              <a:t>, 26 July-3 August</a:t>
            </a:r>
          </a:p>
          <a:p>
            <a:endParaRPr lang="en-AU" dirty="0"/>
          </a:p>
          <a:p>
            <a:endParaRPr lang="en-AU" dirty="0"/>
          </a:p>
          <a:p>
            <a:endParaRPr lang="en-AU" dirty="0"/>
          </a:p>
          <a:p>
            <a:r>
              <a:rPr lang="en-AU" dirty="0"/>
              <a:t>Image Credit: www.visitmelbourne.com</a:t>
            </a:r>
          </a:p>
        </p:txBody>
      </p:sp>
    </p:spTree>
    <p:extLst>
      <p:ext uri="{BB962C8B-B14F-4D97-AF65-F5344CB8AC3E}">
        <p14:creationId xmlns:p14="http://schemas.microsoft.com/office/powerpoint/2010/main" val="21443179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ceAgencyTemplate" id="{AA440F56-B2C6-49B5-84DB-637CC3428D52}" vid="{74C72330-DB17-4512-89CF-AEBD2CC366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30141</TotalTime>
  <Words>1928</Words>
  <Application>Microsoft Office PowerPoint</Application>
  <PresentationFormat>Widescreen</PresentationFormat>
  <Paragraphs>232</Paragraphs>
  <Slides>71</Slides>
  <Notes>8</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Calibri</vt:lpstr>
      <vt:lpstr>Calibri Light</vt:lpstr>
      <vt:lpstr>Helvetica Neue</vt:lpstr>
      <vt:lpstr>1_Office Theme</vt:lpstr>
      <vt:lpstr>Digital Placemaking </vt:lpstr>
      <vt:lpstr>PowerPoint Presentation</vt:lpstr>
      <vt:lpstr>Objectives</vt:lpstr>
      <vt:lpstr>Outline </vt:lpstr>
      <vt:lpstr>Digital Placemaking</vt:lpstr>
      <vt:lpstr>PowerPoint Presentation</vt:lpstr>
      <vt:lpstr>Ethics of digital placemaking</vt:lpstr>
      <vt:lpstr>Storytelling and Digital Activation</vt:lpstr>
      <vt:lpstr>Storytelling: Projection Festivals </vt:lpstr>
      <vt:lpstr>Storytelling: Urban Screens</vt:lpstr>
      <vt:lpstr>Storytelling: Enriching place experience </vt:lpstr>
      <vt:lpstr>Digital Activation: augmented reality</vt:lpstr>
      <vt:lpstr>PowerPoint Presentation</vt:lpstr>
      <vt:lpstr>Digital Activation: smart streets</vt:lpstr>
      <vt:lpstr>PowerPoint Presentation</vt:lpstr>
      <vt:lpstr>It’s not just the tech</vt:lpstr>
      <vt:lpstr>Using phones </vt:lpstr>
      <vt:lpstr>Digital tech meets Indigenous place</vt:lpstr>
      <vt:lpstr>Case study: Walking Tour </vt:lpstr>
      <vt:lpstr>PowerPoint Presentation</vt:lpstr>
      <vt:lpstr>PowerPoint Presentation</vt:lpstr>
      <vt:lpstr>CoCreate Cremorne</vt:lpstr>
      <vt:lpstr>Context</vt:lpstr>
      <vt:lpstr>PowerPoint Presentation</vt:lpstr>
      <vt:lpstr>Street Fest</vt:lpstr>
      <vt:lpstr>Pop-up market under the street</vt:lpstr>
      <vt:lpstr>Walking tours </vt:lpstr>
      <vt:lpstr>PowerPoint Presentation</vt:lpstr>
      <vt:lpstr>Digital placemaking enhancing Participatory Approach</vt:lpstr>
      <vt:lpstr>Survey monkey</vt:lpstr>
      <vt:lpstr>Poll Everywhere </vt:lpstr>
      <vt:lpstr>Photos </vt:lpstr>
      <vt:lpstr>Case study https://ourbigskymt.com/get-involved/brainstormers/photo-contest</vt:lpstr>
      <vt:lpstr>Bespoke tools </vt:lpstr>
      <vt:lpstr>PowerPoint Presentation</vt:lpstr>
      <vt:lpstr>Case study – Windy Hill https://yoursay.mvcc.vic.gov.au/imaginewindyhill </vt:lpstr>
      <vt:lpstr>PowerPoint Presentation</vt:lpstr>
      <vt:lpstr>Bespoke tools </vt:lpstr>
      <vt:lpstr>Bespoke tools – create by the Hive </vt:lpstr>
      <vt:lpstr>Digital placemaking – big data and research</vt:lpstr>
      <vt:lpstr>Digital placemaking – data </vt:lpstr>
      <vt:lpstr>Digital data sources we can access…</vt:lpstr>
      <vt:lpstr>Limitations of big data</vt:lpstr>
      <vt:lpstr>Neighbourlytics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videos on Neighbourlytics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Newport Placemaking Summer studio  8th of January 2018</dc:title>
  <dc:creator>Dominique Hes</dc:creator>
  <cp:lastModifiedBy>Dominique Hes</cp:lastModifiedBy>
  <cp:revision>140</cp:revision>
  <cp:lastPrinted>2019-03-26T02:33:58Z</cp:lastPrinted>
  <dcterms:created xsi:type="dcterms:W3CDTF">2018-01-07T21:27:30Z</dcterms:created>
  <dcterms:modified xsi:type="dcterms:W3CDTF">2019-11-04T05:40:46Z</dcterms:modified>
</cp:coreProperties>
</file>