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357" r:id="rId2"/>
    <p:sldId id="368" r:id="rId3"/>
    <p:sldId id="372" r:id="rId4"/>
    <p:sldId id="436" r:id="rId5"/>
    <p:sldId id="435" r:id="rId6"/>
    <p:sldId id="370" r:id="rId7"/>
    <p:sldId id="437" r:id="rId8"/>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4C2"/>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18" autoAdjust="0"/>
  </p:normalViewPr>
  <p:slideViewPr>
    <p:cSldViewPr snapToGrid="0">
      <p:cViewPr varScale="1">
        <p:scale>
          <a:sx n="51" d="100"/>
          <a:sy n="51" d="100"/>
        </p:scale>
        <p:origin x="114" y="8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E5321E0-906A-4787-88D4-5B0F5BA924DB}" type="datetimeFigureOut">
              <a:rPr lang="en-GB" smtClean="0"/>
              <a:t>11/11/2019</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FB3401A3-8F89-4DD7-8542-5D0C06F14E61}" type="slidenum">
              <a:rPr lang="en-GB" smtClean="0"/>
              <a:t>‹#›</a:t>
            </a:fld>
            <a:endParaRPr lang="en-GB" dirty="0"/>
          </a:p>
        </p:txBody>
      </p:sp>
    </p:spTree>
    <p:extLst>
      <p:ext uri="{BB962C8B-B14F-4D97-AF65-F5344CB8AC3E}">
        <p14:creationId xmlns:p14="http://schemas.microsoft.com/office/powerpoint/2010/main" val="268531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userDrawn="1"/>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CE3678D5-7B13-4F02-A70B-E703AC081804}"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userDrawn="1"/>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105899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11199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6998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22988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69883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04018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9672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63611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userDrawn="1"/>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0641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95988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25700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81522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59725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78D5-7B13-4F02-A70B-E703AC081804}"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userDrawn="1"/>
        </p:nvPicPr>
        <p:blipFill rotWithShape="1">
          <a:blip r:embed="rId16">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20456821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C26C-DBD2-4301-B3B8-E13BB82543B7}"/>
              </a:ext>
            </a:extLst>
          </p:cNvPr>
          <p:cNvSpPr>
            <a:spLocks noGrp="1"/>
          </p:cNvSpPr>
          <p:nvPr>
            <p:ph type="ctrTitle"/>
          </p:nvPr>
        </p:nvSpPr>
        <p:spPr>
          <a:xfrm>
            <a:off x="845127" y="4206240"/>
            <a:ext cx="9144000" cy="1243113"/>
          </a:xfrm>
          <a:noFill/>
        </p:spPr>
        <p:txBody>
          <a:bodyPr>
            <a:noAutofit/>
          </a:bodyPr>
          <a:lstStyle/>
          <a:p>
            <a:r>
              <a:rPr lang="en-AU" b="1" dirty="0"/>
              <a:t>Digital Placemaking </a:t>
            </a:r>
            <a:endParaRPr lang="en-AU" dirty="0"/>
          </a:p>
        </p:txBody>
      </p:sp>
      <p:sp>
        <p:nvSpPr>
          <p:cNvPr id="3" name="Subtitle 2">
            <a:extLst>
              <a:ext uri="{FF2B5EF4-FFF2-40B4-BE49-F238E27FC236}">
                <a16:creationId xmlns:a16="http://schemas.microsoft.com/office/drawing/2014/main" id="{45A74A74-4527-4D44-B413-CE2488F14D4D}"/>
              </a:ext>
            </a:extLst>
          </p:cNvPr>
          <p:cNvSpPr>
            <a:spLocks noGrp="1"/>
          </p:cNvSpPr>
          <p:nvPr>
            <p:ph type="subTitle" idx="1"/>
          </p:nvPr>
        </p:nvSpPr>
        <p:spPr>
          <a:xfrm>
            <a:off x="838200" y="5637975"/>
            <a:ext cx="7743092" cy="950393"/>
          </a:xfrm>
        </p:spPr>
        <p:txBody>
          <a:bodyPr>
            <a:normAutofit/>
          </a:bodyPr>
          <a:lstStyle/>
          <a:p>
            <a:r>
              <a:rPr lang="en-US" dirty="0"/>
              <a:t>These slides are based on material prepared by Hes &amp; Toland (2019), The University of Melbourne and University of Technology of Sydney for the Place Agency program for placemaking pedagogy. </a:t>
            </a:r>
            <a:endParaRPr lang="en-AU" dirty="0"/>
          </a:p>
        </p:txBody>
      </p:sp>
      <p:pic>
        <p:nvPicPr>
          <p:cNvPr id="1026" name="UoM_1.png">
            <a:extLst>
              <a:ext uri="{FF2B5EF4-FFF2-40B4-BE49-F238E27FC236}">
                <a16:creationId xmlns:a16="http://schemas.microsoft.com/office/drawing/2014/main" id="{6CE91FA5-74DB-436C-9BBF-5E6763F4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214" y="4353978"/>
            <a:ext cx="12763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a:extLst>
              <a:ext uri="{FF2B5EF4-FFF2-40B4-BE49-F238E27FC236}">
                <a16:creationId xmlns:a16="http://schemas.microsoft.com/office/drawing/2014/main" id="{6FB72617-B6E3-4A24-91D8-68DB8E97D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277" y="5637975"/>
            <a:ext cx="1038225" cy="1009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F476197-098B-4243-A802-C293A00156B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9" name="Rectangle 4">
            <a:extLst>
              <a:ext uri="{FF2B5EF4-FFF2-40B4-BE49-F238E27FC236}">
                <a16:creationId xmlns:a16="http://schemas.microsoft.com/office/drawing/2014/main" id="{26138CCE-8283-48FC-BC76-F353B2B10016}"/>
              </a:ext>
            </a:extLst>
          </p:cNvPr>
          <p:cNvSpPr>
            <a:spLocks noChangeArrowheads="1"/>
          </p:cNvSpPr>
          <p:nvPr/>
        </p:nvSpPr>
        <p:spPr bwMode="auto">
          <a:xfrm>
            <a:off x="0" y="1704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57D03C19-BD6E-43C7-98D5-5096E1DFDBA5}"/>
              </a:ext>
            </a:extLst>
          </p:cNvPr>
          <p:cNvSpPr>
            <a:spLocks noChangeArrowheads="1"/>
          </p:cNvSpPr>
          <p:nvPr/>
        </p:nvSpPr>
        <p:spPr bwMode="auto">
          <a:xfrm>
            <a:off x="0" y="2714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Tree>
    <p:extLst>
      <p:ext uri="{BB962C8B-B14F-4D97-AF65-F5344CB8AC3E}">
        <p14:creationId xmlns:p14="http://schemas.microsoft.com/office/powerpoint/2010/main" val="32312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67B2-EE6C-4868-B694-84FAB28EDCE8}"/>
              </a:ext>
            </a:extLst>
          </p:cNvPr>
          <p:cNvSpPr>
            <a:spLocks noGrp="1"/>
          </p:cNvSpPr>
          <p:nvPr>
            <p:ph type="title"/>
          </p:nvPr>
        </p:nvSpPr>
        <p:spPr/>
        <p:txBody>
          <a:bodyPr/>
          <a:lstStyle/>
          <a:p>
            <a:r>
              <a:rPr lang="en-AU" dirty="0"/>
              <a:t>Activities </a:t>
            </a:r>
          </a:p>
        </p:txBody>
      </p:sp>
      <p:sp>
        <p:nvSpPr>
          <p:cNvPr id="3" name="Text Placeholder 2">
            <a:extLst>
              <a:ext uri="{FF2B5EF4-FFF2-40B4-BE49-F238E27FC236}">
                <a16:creationId xmlns:a16="http://schemas.microsoft.com/office/drawing/2014/main" id="{E9F78353-51AC-42FC-9AF9-3629C0FB452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119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315D8D-A9EC-4D61-BFEA-C6FECA733C85}"/>
              </a:ext>
            </a:extLst>
          </p:cNvPr>
          <p:cNvSpPr>
            <a:spLocks noGrp="1"/>
          </p:cNvSpPr>
          <p:nvPr>
            <p:ph type="title"/>
          </p:nvPr>
        </p:nvSpPr>
        <p:spPr/>
        <p:txBody>
          <a:bodyPr>
            <a:normAutofit/>
          </a:bodyPr>
          <a:lstStyle/>
          <a:p>
            <a:r>
              <a:rPr lang="en-AU" dirty="0"/>
              <a:t>Activity 1 - Social media neighbourhood data versus ABS –  hour</a:t>
            </a:r>
          </a:p>
        </p:txBody>
      </p:sp>
      <p:sp>
        <p:nvSpPr>
          <p:cNvPr id="5" name="Content Placeholder 4">
            <a:extLst>
              <a:ext uri="{FF2B5EF4-FFF2-40B4-BE49-F238E27FC236}">
                <a16:creationId xmlns:a16="http://schemas.microsoft.com/office/drawing/2014/main" id="{86F0C9F9-BE5A-43DC-84EB-602F0C63708E}"/>
              </a:ext>
            </a:extLst>
          </p:cNvPr>
          <p:cNvSpPr>
            <a:spLocks noGrp="1"/>
          </p:cNvSpPr>
          <p:nvPr>
            <p:ph idx="1"/>
          </p:nvPr>
        </p:nvSpPr>
        <p:spPr/>
        <p:txBody>
          <a:bodyPr/>
          <a:lstStyle/>
          <a:p>
            <a:pPr marL="0" indent="0">
              <a:buNone/>
            </a:pPr>
            <a:endParaRPr lang="en-AU" dirty="0"/>
          </a:p>
          <a:p>
            <a:pPr marL="0" indent="0">
              <a:buNone/>
            </a:pPr>
            <a:r>
              <a:rPr lang="en-AU" dirty="0"/>
              <a:t>What sorts of data can you get from the ABS – 20 minutes </a:t>
            </a:r>
          </a:p>
          <a:p>
            <a:pPr marL="0" indent="0">
              <a:buNone/>
            </a:pPr>
            <a:endParaRPr lang="en-AU" dirty="0"/>
          </a:p>
          <a:p>
            <a:pPr marL="0" indent="0">
              <a:buNone/>
            </a:pPr>
            <a:r>
              <a:rPr lang="en-AU" dirty="0"/>
              <a:t>What sorts of data can you get from social media – using one of the case studies from Neighbourlytics – 20 minutes </a:t>
            </a:r>
          </a:p>
          <a:p>
            <a:pPr marL="0" indent="0">
              <a:buNone/>
            </a:pPr>
            <a:endParaRPr lang="en-AU" dirty="0"/>
          </a:p>
          <a:p>
            <a:pPr marL="0" indent="0">
              <a:buNone/>
            </a:pPr>
            <a:r>
              <a:rPr lang="en-AU" dirty="0"/>
              <a:t>Create a mind map or Venn diagram where you identify what you can find on ABS and what you can find on Social Media and what is missing – 20 minutes </a:t>
            </a:r>
          </a:p>
        </p:txBody>
      </p:sp>
    </p:spTree>
    <p:extLst>
      <p:ext uri="{BB962C8B-B14F-4D97-AF65-F5344CB8AC3E}">
        <p14:creationId xmlns:p14="http://schemas.microsoft.com/office/powerpoint/2010/main" val="287696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38BC5FB-5FCC-49AB-97AB-C1CDFD7694DF}"/>
              </a:ext>
            </a:extLst>
          </p:cNvPr>
          <p:cNvSpPr/>
          <p:nvPr/>
        </p:nvSpPr>
        <p:spPr>
          <a:xfrm>
            <a:off x="1012373" y="587828"/>
            <a:ext cx="4954555" cy="4086808"/>
          </a:xfrm>
          <a:prstGeom prst="ellipse">
            <a:avLst/>
          </a:prstGeom>
          <a:solidFill>
            <a:srgbClr val="33CCFF">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accent1">
                    <a:lumMod val="50000"/>
                  </a:schemeClr>
                </a:solidFill>
              </a:rPr>
              <a:t>ABS – per post code:</a:t>
            </a:r>
          </a:p>
          <a:p>
            <a:r>
              <a:rPr lang="en-AU" dirty="0">
                <a:solidFill>
                  <a:schemeClr val="accent1">
                    <a:lumMod val="50000"/>
                  </a:schemeClr>
                </a:solidFill>
              </a:rPr>
              <a:t>Demographics</a:t>
            </a:r>
          </a:p>
          <a:p>
            <a:r>
              <a:rPr lang="en-AU" dirty="0">
                <a:solidFill>
                  <a:schemeClr val="accent1">
                    <a:lumMod val="50000"/>
                  </a:schemeClr>
                </a:solidFill>
              </a:rPr>
              <a:t>Education</a:t>
            </a:r>
          </a:p>
          <a:p>
            <a:r>
              <a:rPr lang="en-AU" dirty="0">
                <a:solidFill>
                  <a:schemeClr val="accent1">
                    <a:lumMod val="50000"/>
                  </a:schemeClr>
                </a:solidFill>
              </a:rPr>
              <a:t>Economic status</a:t>
            </a:r>
          </a:p>
          <a:p>
            <a:r>
              <a:rPr lang="en-AU" dirty="0">
                <a:solidFill>
                  <a:schemeClr val="accent1">
                    <a:lumMod val="50000"/>
                  </a:schemeClr>
                </a:solidFill>
              </a:rPr>
              <a:t>Religion</a:t>
            </a:r>
          </a:p>
          <a:p>
            <a:r>
              <a:rPr lang="en-AU" dirty="0">
                <a:solidFill>
                  <a:schemeClr val="accent1">
                    <a:lumMod val="50000"/>
                  </a:schemeClr>
                </a:solidFill>
              </a:rPr>
              <a:t>Language </a:t>
            </a:r>
          </a:p>
          <a:p>
            <a:r>
              <a:rPr lang="en-AU" dirty="0">
                <a:solidFill>
                  <a:schemeClr val="accent1">
                    <a:lumMod val="50000"/>
                  </a:schemeClr>
                </a:solidFill>
              </a:rPr>
              <a:t>Etc.</a:t>
            </a:r>
          </a:p>
          <a:p>
            <a:pPr algn="ctr"/>
            <a:endParaRPr lang="en-AU" dirty="0">
              <a:solidFill>
                <a:schemeClr val="accent1">
                  <a:lumMod val="50000"/>
                </a:schemeClr>
              </a:solidFill>
            </a:endParaRPr>
          </a:p>
        </p:txBody>
      </p:sp>
      <p:sp>
        <p:nvSpPr>
          <p:cNvPr id="5" name="Oval 4">
            <a:extLst>
              <a:ext uri="{FF2B5EF4-FFF2-40B4-BE49-F238E27FC236}">
                <a16:creationId xmlns:a16="http://schemas.microsoft.com/office/drawing/2014/main" id="{35CC8DBE-1BBF-4F94-8130-7CF98C444B6E}"/>
              </a:ext>
            </a:extLst>
          </p:cNvPr>
          <p:cNvSpPr/>
          <p:nvPr/>
        </p:nvSpPr>
        <p:spPr>
          <a:xfrm>
            <a:off x="4890796" y="587828"/>
            <a:ext cx="4954555" cy="4086808"/>
          </a:xfrm>
          <a:prstGeom prst="ellipse">
            <a:avLst/>
          </a:prstGeom>
          <a:solidFill>
            <a:srgbClr val="33CCFF">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dirty="0">
                <a:solidFill>
                  <a:schemeClr val="accent1">
                    <a:lumMod val="50000"/>
                  </a:schemeClr>
                </a:solidFill>
              </a:rPr>
              <a:t>Social media:</a:t>
            </a:r>
          </a:p>
          <a:p>
            <a:pPr algn="r"/>
            <a:r>
              <a:rPr lang="en-AU" dirty="0">
                <a:solidFill>
                  <a:schemeClr val="accent1">
                    <a:lumMod val="50000"/>
                  </a:schemeClr>
                </a:solidFill>
              </a:rPr>
              <a:t>Personal comments</a:t>
            </a:r>
          </a:p>
          <a:p>
            <a:pPr algn="r"/>
            <a:r>
              <a:rPr lang="en-AU" dirty="0">
                <a:solidFill>
                  <a:schemeClr val="accent1">
                    <a:lumMod val="50000"/>
                  </a:schemeClr>
                </a:solidFill>
              </a:rPr>
              <a:t>Photos</a:t>
            </a:r>
          </a:p>
          <a:p>
            <a:pPr algn="r"/>
            <a:r>
              <a:rPr lang="en-AU" dirty="0">
                <a:solidFill>
                  <a:schemeClr val="accent1">
                    <a:lumMod val="50000"/>
                  </a:schemeClr>
                </a:solidFill>
              </a:rPr>
              <a:t>Activism</a:t>
            </a:r>
          </a:p>
          <a:p>
            <a:pPr algn="r"/>
            <a:r>
              <a:rPr lang="en-AU" dirty="0">
                <a:solidFill>
                  <a:schemeClr val="accent1">
                    <a:lumMod val="50000"/>
                  </a:schemeClr>
                </a:solidFill>
              </a:rPr>
              <a:t>Shopping </a:t>
            </a:r>
          </a:p>
          <a:p>
            <a:pPr algn="r"/>
            <a:r>
              <a:rPr lang="en-AU" dirty="0">
                <a:solidFill>
                  <a:schemeClr val="accent1">
                    <a:lumMod val="50000"/>
                  </a:schemeClr>
                </a:solidFill>
              </a:rPr>
              <a:t>Recommendation</a:t>
            </a:r>
          </a:p>
          <a:p>
            <a:pPr algn="r"/>
            <a:r>
              <a:rPr lang="en-AU" dirty="0">
                <a:solidFill>
                  <a:schemeClr val="accent1">
                    <a:lumMod val="50000"/>
                  </a:schemeClr>
                </a:solidFill>
              </a:rPr>
              <a:t>Visitation</a:t>
            </a:r>
          </a:p>
          <a:p>
            <a:pPr algn="r"/>
            <a:r>
              <a:rPr lang="en-AU" dirty="0">
                <a:solidFill>
                  <a:schemeClr val="accent1">
                    <a:lumMod val="50000"/>
                  </a:schemeClr>
                </a:solidFill>
              </a:rPr>
              <a:t>Foot fall</a:t>
            </a:r>
          </a:p>
          <a:p>
            <a:pPr algn="r"/>
            <a:r>
              <a:rPr lang="en-AU" dirty="0">
                <a:solidFill>
                  <a:schemeClr val="accent1">
                    <a:lumMod val="50000"/>
                  </a:schemeClr>
                </a:solidFill>
              </a:rPr>
              <a:t>Etc.</a:t>
            </a:r>
          </a:p>
          <a:p>
            <a:pPr algn="ctr"/>
            <a:endParaRPr lang="en-AU" dirty="0">
              <a:solidFill>
                <a:schemeClr val="accent1">
                  <a:lumMod val="50000"/>
                </a:schemeClr>
              </a:solidFill>
            </a:endParaRPr>
          </a:p>
        </p:txBody>
      </p:sp>
      <p:sp>
        <p:nvSpPr>
          <p:cNvPr id="7" name="Oval 6">
            <a:extLst>
              <a:ext uri="{FF2B5EF4-FFF2-40B4-BE49-F238E27FC236}">
                <a16:creationId xmlns:a16="http://schemas.microsoft.com/office/drawing/2014/main" id="{EE07BA1F-A572-4287-B0E1-91286FB97362}"/>
              </a:ext>
            </a:extLst>
          </p:cNvPr>
          <p:cNvSpPr/>
          <p:nvPr/>
        </p:nvSpPr>
        <p:spPr>
          <a:xfrm>
            <a:off x="2951584" y="2855168"/>
            <a:ext cx="4954555" cy="4086808"/>
          </a:xfrm>
          <a:prstGeom prst="ellipse">
            <a:avLst/>
          </a:prstGeom>
          <a:solidFill>
            <a:srgbClr val="33CCFF">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50000"/>
                  </a:schemeClr>
                </a:solidFill>
              </a:rPr>
              <a:t>Other information:</a:t>
            </a:r>
          </a:p>
          <a:p>
            <a:pPr algn="ctr"/>
            <a:r>
              <a:rPr lang="en-AU" dirty="0">
                <a:solidFill>
                  <a:schemeClr val="accent1">
                    <a:lumMod val="50000"/>
                  </a:schemeClr>
                </a:solidFill>
              </a:rPr>
              <a:t>Stories</a:t>
            </a:r>
          </a:p>
          <a:p>
            <a:pPr algn="ctr"/>
            <a:r>
              <a:rPr lang="en-AU" dirty="0">
                <a:solidFill>
                  <a:schemeClr val="accent1">
                    <a:lumMod val="50000"/>
                  </a:schemeClr>
                </a:solidFill>
              </a:rPr>
              <a:t>History</a:t>
            </a:r>
          </a:p>
          <a:p>
            <a:pPr algn="ctr"/>
            <a:r>
              <a:rPr lang="en-AU" dirty="0">
                <a:solidFill>
                  <a:schemeClr val="accent1">
                    <a:lumMod val="50000"/>
                  </a:schemeClr>
                </a:solidFill>
              </a:rPr>
              <a:t>Experiences </a:t>
            </a:r>
          </a:p>
          <a:p>
            <a:pPr algn="ctr"/>
            <a:r>
              <a:rPr lang="en-AU" dirty="0">
                <a:solidFill>
                  <a:schemeClr val="accent1">
                    <a:lumMod val="50000"/>
                  </a:schemeClr>
                </a:solidFill>
              </a:rPr>
              <a:t>Senses </a:t>
            </a:r>
          </a:p>
          <a:p>
            <a:pPr algn="ctr"/>
            <a:r>
              <a:rPr lang="en-AU" dirty="0">
                <a:solidFill>
                  <a:schemeClr val="accent1">
                    <a:lumMod val="50000"/>
                  </a:schemeClr>
                </a:solidFill>
              </a:rPr>
              <a:t>Sense of place </a:t>
            </a:r>
          </a:p>
          <a:p>
            <a:pPr algn="ctr"/>
            <a:r>
              <a:rPr lang="en-AU" dirty="0">
                <a:solidFill>
                  <a:schemeClr val="accent1">
                    <a:lumMod val="50000"/>
                  </a:schemeClr>
                </a:solidFill>
              </a:rPr>
              <a:t>Etc.</a:t>
            </a:r>
          </a:p>
        </p:txBody>
      </p:sp>
    </p:spTree>
    <p:extLst>
      <p:ext uri="{BB962C8B-B14F-4D97-AF65-F5344CB8AC3E}">
        <p14:creationId xmlns:p14="http://schemas.microsoft.com/office/powerpoint/2010/main" val="397617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B7F6-F74B-4EFE-855B-FA4D2C1E92D7}"/>
              </a:ext>
            </a:extLst>
          </p:cNvPr>
          <p:cNvSpPr>
            <a:spLocks noGrp="1"/>
          </p:cNvSpPr>
          <p:nvPr>
            <p:ph type="title"/>
          </p:nvPr>
        </p:nvSpPr>
        <p:spPr/>
        <p:txBody>
          <a:bodyPr>
            <a:normAutofit/>
          </a:bodyPr>
          <a:lstStyle/>
          <a:p>
            <a:r>
              <a:rPr lang="en-AU" dirty="0"/>
              <a:t>Activity 2 – applying specifically to your case study – 30 mins</a:t>
            </a:r>
          </a:p>
        </p:txBody>
      </p:sp>
      <p:sp>
        <p:nvSpPr>
          <p:cNvPr id="3" name="Content Placeholder 2">
            <a:extLst>
              <a:ext uri="{FF2B5EF4-FFF2-40B4-BE49-F238E27FC236}">
                <a16:creationId xmlns:a16="http://schemas.microsoft.com/office/drawing/2014/main" id="{DA08B909-93D9-4DC6-8908-58B5FCB9BCEB}"/>
              </a:ext>
            </a:extLst>
          </p:cNvPr>
          <p:cNvSpPr>
            <a:spLocks noGrp="1"/>
          </p:cNvSpPr>
          <p:nvPr>
            <p:ph idx="1"/>
          </p:nvPr>
        </p:nvSpPr>
        <p:spPr/>
        <p:txBody>
          <a:bodyPr>
            <a:normAutofit fontScale="92500"/>
          </a:bodyPr>
          <a:lstStyle/>
          <a:p>
            <a:r>
              <a:rPr lang="en-AU" dirty="0"/>
              <a:t>Given your understanding of the data available from the ABS (or equivalent) , social media and other sources think about your case study.</a:t>
            </a:r>
          </a:p>
          <a:p>
            <a:endParaRPr lang="en-AU" dirty="0"/>
          </a:p>
          <a:p>
            <a:r>
              <a:rPr lang="en-AU" dirty="0"/>
              <a:t>Create examples of the data you would collect and how this would inform you case study</a:t>
            </a:r>
          </a:p>
          <a:p>
            <a:endParaRPr lang="en-AU" dirty="0"/>
          </a:p>
          <a:p>
            <a:pPr marL="0" indent="0">
              <a:buNone/>
            </a:pPr>
            <a:r>
              <a:rPr lang="en-AU" dirty="0"/>
              <a:t>For example – If the Census data tells you there is a big Greek community, and social media shows that they love a specific festival, what could this mean for placemaking in your case study? and would you need to do any further data collection to make this happen?</a:t>
            </a:r>
          </a:p>
        </p:txBody>
      </p:sp>
    </p:spTree>
    <p:extLst>
      <p:ext uri="{BB962C8B-B14F-4D97-AF65-F5344CB8AC3E}">
        <p14:creationId xmlns:p14="http://schemas.microsoft.com/office/powerpoint/2010/main" val="410022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B50C0-9988-49B6-AF6D-3CC0E50DEB69}"/>
              </a:ext>
            </a:extLst>
          </p:cNvPr>
          <p:cNvSpPr>
            <a:spLocks noGrp="1"/>
          </p:cNvSpPr>
          <p:nvPr>
            <p:ph type="title"/>
          </p:nvPr>
        </p:nvSpPr>
        <p:spPr/>
        <p:txBody>
          <a:bodyPr/>
          <a:lstStyle/>
          <a:p>
            <a:r>
              <a:rPr lang="en-AU" dirty="0"/>
              <a:t>Activity 3 – applying it to the design of the place – 30 mins – 1 hour if presenting  </a:t>
            </a:r>
          </a:p>
        </p:txBody>
      </p:sp>
      <p:sp>
        <p:nvSpPr>
          <p:cNvPr id="5" name="Content Placeholder 4">
            <a:extLst>
              <a:ext uri="{FF2B5EF4-FFF2-40B4-BE49-F238E27FC236}">
                <a16:creationId xmlns:a16="http://schemas.microsoft.com/office/drawing/2014/main" id="{379BDAFA-2384-4B1D-876C-D134D28E3E69}"/>
              </a:ext>
            </a:extLst>
          </p:cNvPr>
          <p:cNvSpPr>
            <a:spLocks noGrp="1"/>
          </p:cNvSpPr>
          <p:nvPr>
            <p:ph idx="1"/>
          </p:nvPr>
        </p:nvSpPr>
        <p:spPr/>
        <p:txBody>
          <a:bodyPr>
            <a:normAutofit fontScale="70000" lnSpcReduction="20000"/>
          </a:bodyPr>
          <a:lstStyle/>
          <a:p>
            <a:pPr>
              <a:lnSpc>
                <a:spcPct val="107000"/>
              </a:lnSpc>
              <a:spcAft>
                <a:spcPts val="0"/>
              </a:spcAft>
            </a:pPr>
            <a:r>
              <a:rPr lang="en-AU" dirty="0"/>
              <a:t>Step 1 – Individually think about one idea based on the data collected – 5 mins – what is the idea, is there any other data you would need – the idea needs to respond to at least 1 piece of data from the ABS and one piece of data from another digital source (Facebook, twitter, LinkedIn, etc.) and one suggested data requirement and how you would collect it. 10 mins </a:t>
            </a:r>
            <a:endParaRPr lang="en-AU" sz="3600" dirty="0"/>
          </a:p>
          <a:p>
            <a:endParaRPr lang="en-AU" dirty="0"/>
          </a:p>
          <a:p>
            <a:r>
              <a:rPr lang="en-AU" dirty="0"/>
              <a:t>Step 2 – share your ideas with the group – discuss as a group the ideas and brain storm what other data. 10 mins </a:t>
            </a:r>
            <a:endParaRPr lang="en-AU" sz="3600" dirty="0"/>
          </a:p>
          <a:p>
            <a:endParaRPr lang="en-AU" dirty="0"/>
          </a:p>
          <a:p>
            <a:r>
              <a:rPr lang="en-AU" dirty="0"/>
              <a:t>Step 3 – group chooses 2-5 ideas to move forward – summarise additional research to be done 10 mins </a:t>
            </a:r>
          </a:p>
          <a:p>
            <a:endParaRPr lang="en-AU" sz="3600" dirty="0"/>
          </a:p>
          <a:p>
            <a:r>
              <a:rPr lang="en-AU" sz="2900" dirty="0"/>
              <a:t>Report to the class – each group spend 5 minutes talking about their site and their two favourite ideas and the data that these ideas have come from.</a:t>
            </a:r>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83267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249B-8855-4B8F-A263-1CC2D8725D7D}"/>
              </a:ext>
            </a:extLst>
          </p:cNvPr>
          <p:cNvSpPr>
            <a:spLocks noGrp="1"/>
          </p:cNvSpPr>
          <p:nvPr>
            <p:ph type="title"/>
          </p:nvPr>
        </p:nvSpPr>
        <p:spPr/>
        <p:txBody>
          <a:bodyPr>
            <a:normAutofit/>
          </a:bodyPr>
          <a:lstStyle/>
          <a:p>
            <a:r>
              <a:rPr lang="en-AU" dirty="0"/>
              <a:t>Activity 4 – what digital technology could be used in the case study 1 hour</a:t>
            </a:r>
          </a:p>
        </p:txBody>
      </p:sp>
      <p:sp>
        <p:nvSpPr>
          <p:cNvPr id="3" name="Content Placeholder 2">
            <a:extLst>
              <a:ext uri="{FF2B5EF4-FFF2-40B4-BE49-F238E27FC236}">
                <a16:creationId xmlns:a16="http://schemas.microsoft.com/office/drawing/2014/main" id="{B88F5695-B175-40AD-89CD-F2C53462CA10}"/>
              </a:ext>
            </a:extLst>
          </p:cNvPr>
          <p:cNvSpPr>
            <a:spLocks noGrp="1"/>
          </p:cNvSpPr>
          <p:nvPr>
            <p:ph idx="1"/>
          </p:nvPr>
        </p:nvSpPr>
        <p:spPr/>
        <p:txBody>
          <a:bodyPr/>
          <a:lstStyle/>
          <a:p>
            <a:pPr marL="0" indent="0">
              <a:buNone/>
            </a:pPr>
            <a:r>
              <a:rPr lang="en-AU" dirty="0"/>
              <a:t>Step 1 – research digital technology that could be useful for the case study – 5 mins individual </a:t>
            </a:r>
          </a:p>
          <a:p>
            <a:pPr marL="0" indent="0">
              <a:buNone/>
            </a:pPr>
            <a:r>
              <a:rPr lang="en-AU" dirty="0"/>
              <a:t>Step 2 – discuss this with your group choose 3 favourite technologies – 10 mins</a:t>
            </a:r>
          </a:p>
          <a:p>
            <a:pPr marL="0" indent="0">
              <a:buNone/>
            </a:pPr>
            <a:r>
              <a:rPr lang="en-AU" dirty="0"/>
              <a:t>Step 3 – discuss where the technology will go, what its benefits will be and what its ongoing management and investment will need to be – 10 mins</a:t>
            </a:r>
          </a:p>
          <a:p>
            <a:pPr marL="0" indent="0">
              <a:buNone/>
            </a:pPr>
            <a:r>
              <a:rPr lang="en-AU" dirty="0"/>
              <a:t>Step 4 – prepare a short presentation one slide per idea – 5 mins </a:t>
            </a:r>
          </a:p>
          <a:p>
            <a:pPr marL="0" indent="0">
              <a:buNone/>
            </a:pPr>
            <a:r>
              <a:rPr lang="en-AU" dirty="0"/>
              <a:t>Step 5 – present to the class – 5 mins per group </a:t>
            </a:r>
          </a:p>
        </p:txBody>
      </p:sp>
    </p:spTree>
    <p:extLst>
      <p:ext uri="{BB962C8B-B14F-4D97-AF65-F5344CB8AC3E}">
        <p14:creationId xmlns:p14="http://schemas.microsoft.com/office/powerpoint/2010/main" val="15798816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AgencyTemplate" id="{AA440F56-B2C6-49B5-84DB-637CC3428D52}" vid="{74C72330-DB17-4512-89CF-AEBD2CC366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30086</TotalTime>
  <Words>534</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1_Office Theme</vt:lpstr>
      <vt:lpstr>Digital Placemaking </vt:lpstr>
      <vt:lpstr>Activities </vt:lpstr>
      <vt:lpstr>Activity 1 - Social media neighbourhood data versus ABS –  hour</vt:lpstr>
      <vt:lpstr>PowerPoint Presentation</vt:lpstr>
      <vt:lpstr>Activity 2 – applying specifically to your case study – 30 mins</vt:lpstr>
      <vt:lpstr>Activity 3 – applying it to the design of the place – 30 mins – 1 hour if presenting  </vt:lpstr>
      <vt:lpstr>Activity 4 – what digital technology could be used in the case study 1 hour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Newport Placemaking Summer studio  8th of January 2018</dc:title>
  <dc:creator>Dominique Hes</dc:creator>
  <cp:lastModifiedBy>Cris Hernandez Santin</cp:lastModifiedBy>
  <cp:revision>137</cp:revision>
  <cp:lastPrinted>2019-03-26T02:33:58Z</cp:lastPrinted>
  <dcterms:created xsi:type="dcterms:W3CDTF">2018-01-07T21:27:30Z</dcterms:created>
  <dcterms:modified xsi:type="dcterms:W3CDTF">2019-11-10T21:44:18Z</dcterms:modified>
</cp:coreProperties>
</file>