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9"/>
  </p:notesMasterIdLst>
  <p:sldIdLst>
    <p:sldId id="401" r:id="rId2"/>
    <p:sldId id="2654" r:id="rId3"/>
    <p:sldId id="2702" r:id="rId4"/>
    <p:sldId id="589" r:id="rId5"/>
    <p:sldId id="260" r:id="rId6"/>
    <p:sldId id="366" r:id="rId7"/>
    <p:sldId id="397" r:id="rId8"/>
    <p:sldId id="588" r:id="rId9"/>
    <p:sldId id="288" r:id="rId10"/>
    <p:sldId id="263" r:id="rId11"/>
    <p:sldId id="2761" r:id="rId12"/>
    <p:sldId id="273" r:id="rId13"/>
    <p:sldId id="300" r:id="rId14"/>
    <p:sldId id="267" r:id="rId15"/>
    <p:sldId id="2762" r:id="rId16"/>
    <p:sldId id="310" r:id="rId17"/>
    <p:sldId id="435" r:id="rId18"/>
    <p:sldId id="428" r:id="rId19"/>
    <p:sldId id="429" r:id="rId20"/>
    <p:sldId id="432" r:id="rId21"/>
    <p:sldId id="424" r:id="rId22"/>
    <p:sldId id="430" r:id="rId23"/>
    <p:sldId id="425" r:id="rId24"/>
    <p:sldId id="437" r:id="rId25"/>
    <p:sldId id="438" r:id="rId26"/>
    <p:sldId id="439" r:id="rId27"/>
    <p:sldId id="426" r:id="rId28"/>
    <p:sldId id="314" r:id="rId29"/>
    <p:sldId id="423" r:id="rId30"/>
    <p:sldId id="583" r:id="rId31"/>
    <p:sldId id="262" r:id="rId32"/>
    <p:sldId id="584" r:id="rId33"/>
    <p:sldId id="422" r:id="rId34"/>
    <p:sldId id="312" r:id="rId35"/>
    <p:sldId id="315" r:id="rId36"/>
    <p:sldId id="309" r:id="rId37"/>
    <p:sldId id="292" r:id="rId38"/>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300"/>
    <a:srgbClr val="F6921E"/>
    <a:srgbClr val="F9EC36"/>
    <a:srgbClr val="0F650D"/>
    <a:srgbClr val="F9AB3F"/>
    <a:srgbClr val="E1E354"/>
    <a:srgbClr val="80B42D"/>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5965" autoAdjust="0"/>
  </p:normalViewPr>
  <p:slideViewPr>
    <p:cSldViewPr snapToGrid="0">
      <p:cViewPr varScale="1">
        <p:scale>
          <a:sx n="98" d="100"/>
          <a:sy n="98" d="100"/>
        </p:scale>
        <p:origin x="9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0D850B-6EC3-400D-B51B-EC00332D67CC}" type="doc">
      <dgm:prSet loTypeId="urn:microsoft.com/office/officeart/2005/8/layout/pList2" loCatId="list" qsTypeId="urn:microsoft.com/office/officeart/2005/8/quickstyle/simple1" qsCatId="simple" csTypeId="urn:microsoft.com/office/officeart/2005/8/colors/accent4_3" csCatId="accent4" phldr="1"/>
      <dgm:spPr/>
    </dgm:pt>
    <dgm:pt modelId="{D63EF652-07E5-4329-913D-1288F9033DFF}">
      <dgm:prSet phldrT="[Text]" custT="1"/>
      <dgm:spPr/>
      <dgm:t>
        <a:bodyPr/>
        <a:lstStyle/>
        <a:p>
          <a:r>
            <a:rPr lang="en-AU" sz="1600" dirty="0">
              <a:solidFill>
                <a:schemeClr val="tx1"/>
              </a:solidFill>
            </a:rPr>
            <a:t>Feelings: civic pride, inclusiveness, social Integration, vitality and sociability, sense of belonging, reduced depression</a:t>
          </a:r>
        </a:p>
        <a:p>
          <a:r>
            <a:rPr lang="en-AU" sz="1600" dirty="0">
              <a:solidFill>
                <a:schemeClr val="tx1"/>
              </a:solidFill>
            </a:rPr>
            <a:t>Life quality conditions: reduced accidents, crime and vandalism, improved health, improved wellbeing, aesthetics, recreation benefits, urban resilience</a:t>
          </a:r>
        </a:p>
        <a:p>
          <a:r>
            <a:rPr lang="en-AU" sz="1600" dirty="0">
              <a:solidFill>
                <a:schemeClr val="tx1"/>
              </a:solidFill>
            </a:rPr>
            <a:t>Other: improved educational outcomes</a:t>
          </a:r>
        </a:p>
      </dgm:t>
    </dgm:pt>
    <dgm:pt modelId="{4A40513B-CAF9-477A-99E7-3F1DB6ED11E6}" type="parTrans" cxnId="{544F1EB8-245B-4D34-B4C4-D0C3E3D3F667}">
      <dgm:prSet/>
      <dgm:spPr/>
      <dgm:t>
        <a:bodyPr/>
        <a:lstStyle/>
        <a:p>
          <a:endParaRPr lang="en-AU">
            <a:solidFill>
              <a:schemeClr val="tx1"/>
            </a:solidFill>
          </a:endParaRPr>
        </a:p>
      </dgm:t>
    </dgm:pt>
    <dgm:pt modelId="{C15A7A28-4B22-4232-8B8D-CF28B52ED6CA}" type="sibTrans" cxnId="{544F1EB8-245B-4D34-B4C4-D0C3E3D3F667}">
      <dgm:prSet/>
      <dgm:spPr/>
      <dgm:t>
        <a:bodyPr/>
        <a:lstStyle/>
        <a:p>
          <a:endParaRPr lang="en-AU">
            <a:solidFill>
              <a:schemeClr val="tx1"/>
            </a:solidFill>
          </a:endParaRPr>
        </a:p>
      </dgm:t>
    </dgm:pt>
    <dgm:pt modelId="{85D0C831-3097-45E6-8AC1-844F9D463C38}">
      <dgm:prSet phldrT="[Text]" custT="1"/>
      <dgm:spPr/>
      <dgm:t>
        <a:bodyPr/>
        <a:lstStyle/>
        <a:p>
          <a:pPr marL="0" lvl="0" defTabSz="355600">
            <a:lnSpc>
              <a:spcPct val="90000"/>
            </a:lnSpc>
            <a:spcBef>
              <a:spcPct val="0"/>
            </a:spcBef>
            <a:spcAft>
              <a:spcPct val="35000"/>
            </a:spcAft>
            <a:buNone/>
          </a:pPr>
          <a:r>
            <a:rPr lang="en-AU" sz="1600" dirty="0">
              <a:solidFill>
                <a:schemeClr val="tx1"/>
              </a:solidFill>
            </a:rPr>
            <a:t>Ecosystem services:  resilience, adaptability, improved waterways, reduced heat stress, reduced waste and pollution, cleaner air, increased biodiversity, ecological stewardship (willingness to support sustainable practices)</a:t>
          </a:r>
        </a:p>
      </dgm:t>
    </dgm:pt>
    <dgm:pt modelId="{1DA19EE4-1A8A-45A9-AF23-6095921462F8}" type="parTrans" cxnId="{7E547B65-9390-476D-B53A-5C72E58A3B2D}">
      <dgm:prSet/>
      <dgm:spPr/>
      <dgm:t>
        <a:bodyPr/>
        <a:lstStyle/>
        <a:p>
          <a:endParaRPr lang="en-AU">
            <a:solidFill>
              <a:schemeClr val="tx1"/>
            </a:solidFill>
          </a:endParaRPr>
        </a:p>
      </dgm:t>
    </dgm:pt>
    <dgm:pt modelId="{7383D6F2-2914-44DF-A12A-714E65870E06}" type="sibTrans" cxnId="{7E547B65-9390-476D-B53A-5C72E58A3B2D}">
      <dgm:prSet/>
      <dgm:spPr/>
      <dgm:t>
        <a:bodyPr/>
        <a:lstStyle/>
        <a:p>
          <a:endParaRPr lang="en-AU">
            <a:solidFill>
              <a:schemeClr val="tx1"/>
            </a:solidFill>
          </a:endParaRPr>
        </a:p>
      </dgm:t>
    </dgm:pt>
    <dgm:pt modelId="{90DE7440-AF8F-454B-B2E0-7B37B8C9FAF2}">
      <dgm:prSet phldrT="[Text]"/>
      <dgm:spPr/>
      <dgm:t>
        <a:bodyPr/>
        <a:lstStyle/>
        <a:p>
          <a:r>
            <a:rPr lang="en-AU" dirty="0">
              <a:solidFill>
                <a:schemeClr val="tx1"/>
              </a:solidFill>
            </a:rPr>
            <a:t>Increased visitation (footfall and length of visit), </a:t>
          </a:r>
        </a:p>
        <a:p>
          <a:r>
            <a:rPr lang="en-AU" dirty="0">
              <a:solidFill>
                <a:schemeClr val="tx1"/>
              </a:solidFill>
            </a:rPr>
            <a:t>Local businesses: increased revenue, job creation or skill development, reduced public expenditure, increased property value</a:t>
          </a:r>
        </a:p>
      </dgm:t>
    </dgm:pt>
    <dgm:pt modelId="{F20C26DB-A986-45C6-A592-89698D7520D8}" type="parTrans" cxnId="{35A1B877-92F1-458A-8300-5D462AD50025}">
      <dgm:prSet/>
      <dgm:spPr/>
      <dgm:t>
        <a:bodyPr/>
        <a:lstStyle/>
        <a:p>
          <a:endParaRPr lang="en-AU">
            <a:solidFill>
              <a:schemeClr val="tx1"/>
            </a:solidFill>
          </a:endParaRPr>
        </a:p>
      </dgm:t>
    </dgm:pt>
    <dgm:pt modelId="{DF75107D-992E-4D26-A23F-18FF3A4F4C84}" type="sibTrans" cxnId="{35A1B877-92F1-458A-8300-5D462AD50025}">
      <dgm:prSet/>
      <dgm:spPr/>
      <dgm:t>
        <a:bodyPr/>
        <a:lstStyle/>
        <a:p>
          <a:endParaRPr lang="en-AU">
            <a:solidFill>
              <a:schemeClr val="tx1"/>
            </a:solidFill>
          </a:endParaRPr>
        </a:p>
      </dgm:t>
    </dgm:pt>
    <dgm:pt modelId="{03C33B84-8239-49DA-8198-85A5ECB3BD48}" type="pres">
      <dgm:prSet presAssocID="{E50D850B-6EC3-400D-B51B-EC00332D67CC}" presName="Name0" presStyleCnt="0">
        <dgm:presLayoutVars>
          <dgm:dir/>
          <dgm:resizeHandles val="exact"/>
        </dgm:presLayoutVars>
      </dgm:prSet>
      <dgm:spPr/>
    </dgm:pt>
    <dgm:pt modelId="{9A9C14B1-C250-4E4A-AF0E-9180E3830512}" type="pres">
      <dgm:prSet presAssocID="{E50D850B-6EC3-400D-B51B-EC00332D67CC}" presName="bkgdShp" presStyleLbl="alignAccFollowNode1" presStyleIdx="0" presStyleCnt="1"/>
      <dgm:spPr/>
    </dgm:pt>
    <dgm:pt modelId="{E382CB59-CE4B-4B91-9BA2-73CB7D087DBB}" type="pres">
      <dgm:prSet presAssocID="{E50D850B-6EC3-400D-B51B-EC00332D67CC}" presName="linComp" presStyleCnt="0"/>
      <dgm:spPr/>
    </dgm:pt>
    <dgm:pt modelId="{A30C57F3-4C96-480A-971F-4E504A96C5BD}" type="pres">
      <dgm:prSet presAssocID="{D63EF652-07E5-4329-913D-1288F9033DFF}" presName="compNode" presStyleCnt="0"/>
      <dgm:spPr/>
    </dgm:pt>
    <dgm:pt modelId="{5397E0FC-C5F1-4339-B33E-53821CEBB49F}" type="pres">
      <dgm:prSet presAssocID="{D63EF652-07E5-4329-913D-1288F9033DFF}" presName="node" presStyleLbl="node1" presStyleIdx="0" presStyleCnt="3">
        <dgm:presLayoutVars>
          <dgm:bulletEnabled val="1"/>
        </dgm:presLayoutVars>
      </dgm:prSet>
      <dgm:spPr/>
    </dgm:pt>
    <dgm:pt modelId="{88881F59-4884-468B-ABFF-EBDC7DC19595}" type="pres">
      <dgm:prSet presAssocID="{D63EF652-07E5-4329-913D-1288F9033DFF}" presName="invisiNode" presStyleLbl="node1" presStyleIdx="0" presStyleCnt="3"/>
      <dgm:spPr/>
    </dgm:pt>
    <dgm:pt modelId="{EE302B43-198D-4F51-825D-C527BFCD5F5E}" type="pres">
      <dgm:prSet presAssocID="{D63EF652-07E5-4329-913D-1288F9033DF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8000" b="-88000"/>
          </a:stretch>
        </a:blipFill>
      </dgm:spPr>
    </dgm:pt>
    <dgm:pt modelId="{2A9766E6-DF52-4C06-9615-D11D6043D764}" type="pres">
      <dgm:prSet presAssocID="{C15A7A28-4B22-4232-8B8D-CF28B52ED6CA}" presName="sibTrans" presStyleLbl="sibTrans2D1" presStyleIdx="0" presStyleCnt="0"/>
      <dgm:spPr/>
    </dgm:pt>
    <dgm:pt modelId="{3DCEBF13-E12D-497E-BEA6-92073A7AF7E2}" type="pres">
      <dgm:prSet presAssocID="{85D0C831-3097-45E6-8AC1-844F9D463C38}" presName="compNode" presStyleCnt="0"/>
      <dgm:spPr/>
    </dgm:pt>
    <dgm:pt modelId="{BE92B45E-5135-4C71-AB0B-259406E075CC}" type="pres">
      <dgm:prSet presAssocID="{85D0C831-3097-45E6-8AC1-844F9D463C38}" presName="node" presStyleLbl="node1" presStyleIdx="1" presStyleCnt="3" custLinFactNeighborY="728">
        <dgm:presLayoutVars>
          <dgm:bulletEnabled val="1"/>
        </dgm:presLayoutVars>
      </dgm:prSet>
      <dgm:spPr/>
    </dgm:pt>
    <dgm:pt modelId="{37D60CC3-93AA-4617-B13C-8A64D7293C02}" type="pres">
      <dgm:prSet presAssocID="{85D0C831-3097-45E6-8AC1-844F9D463C38}" presName="invisiNode" presStyleLbl="node1" presStyleIdx="1" presStyleCnt="3"/>
      <dgm:spPr/>
    </dgm:pt>
    <dgm:pt modelId="{9EBEFBDF-F0AE-4D65-851D-49E6324E78B8}" type="pres">
      <dgm:prSet presAssocID="{85D0C831-3097-45E6-8AC1-844F9D463C3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751493BA-7374-42DD-982B-4B0FB5DB14AA}" type="pres">
      <dgm:prSet presAssocID="{7383D6F2-2914-44DF-A12A-714E65870E06}" presName="sibTrans" presStyleLbl="sibTrans2D1" presStyleIdx="0" presStyleCnt="0"/>
      <dgm:spPr/>
    </dgm:pt>
    <dgm:pt modelId="{7DB5E0FE-D0BD-4B95-BA52-151EF7038F11}" type="pres">
      <dgm:prSet presAssocID="{90DE7440-AF8F-454B-B2E0-7B37B8C9FAF2}" presName="compNode" presStyleCnt="0"/>
      <dgm:spPr/>
    </dgm:pt>
    <dgm:pt modelId="{A9B5AD55-1CF0-4EB1-A80A-01AB1973BBA7}" type="pres">
      <dgm:prSet presAssocID="{90DE7440-AF8F-454B-B2E0-7B37B8C9FAF2}" presName="node" presStyleLbl="node1" presStyleIdx="2" presStyleCnt="3">
        <dgm:presLayoutVars>
          <dgm:bulletEnabled val="1"/>
        </dgm:presLayoutVars>
      </dgm:prSet>
      <dgm:spPr/>
    </dgm:pt>
    <dgm:pt modelId="{C546C4B4-BEC0-4AE7-81CC-FEB0CF1F8361}" type="pres">
      <dgm:prSet presAssocID="{90DE7440-AF8F-454B-B2E0-7B37B8C9FAF2}" presName="invisiNode" presStyleLbl="node1" presStyleIdx="2" presStyleCnt="3"/>
      <dgm:spPr/>
    </dgm:pt>
    <dgm:pt modelId="{EEC72394-2ED4-4F89-99CC-FEF72440C79C}" type="pres">
      <dgm:prSet presAssocID="{90DE7440-AF8F-454B-B2E0-7B37B8C9FAF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Lst>
  <dgm:cxnLst>
    <dgm:cxn modelId="{6091061B-DFE0-45C9-B22B-244CF417F480}" type="presOf" srcId="{D63EF652-07E5-4329-913D-1288F9033DFF}" destId="{5397E0FC-C5F1-4339-B33E-53821CEBB49F}" srcOrd="0" destOrd="0" presId="urn:microsoft.com/office/officeart/2005/8/layout/pList2"/>
    <dgm:cxn modelId="{7E547B65-9390-476D-B53A-5C72E58A3B2D}" srcId="{E50D850B-6EC3-400D-B51B-EC00332D67CC}" destId="{85D0C831-3097-45E6-8AC1-844F9D463C38}" srcOrd="1" destOrd="0" parTransId="{1DA19EE4-1A8A-45A9-AF23-6095921462F8}" sibTransId="{7383D6F2-2914-44DF-A12A-714E65870E06}"/>
    <dgm:cxn modelId="{3CD0A66C-F48D-4AF9-8BE3-F46C9A49069F}" type="presOf" srcId="{7383D6F2-2914-44DF-A12A-714E65870E06}" destId="{751493BA-7374-42DD-982B-4B0FB5DB14AA}" srcOrd="0" destOrd="0" presId="urn:microsoft.com/office/officeart/2005/8/layout/pList2"/>
    <dgm:cxn modelId="{35A1B877-92F1-458A-8300-5D462AD50025}" srcId="{E50D850B-6EC3-400D-B51B-EC00332D67CC}" destId="{90DE7440-AF8F-454B-B2E0-7B37B8C9FAF2}" srcOrd="2" destOrd="0" parTransId="{F20C26DB-A986-45C6-A592-89698D7520D8}" sibTransId="{DF75107D-992E-4D26-A23F-18FF3A4F4C84}"/>
    <dgm:cxn modelId="{9B75E78F-1F7C-482A-8FD0-66A4C115F8E5}" type="presOf" srcId="{E50D850B-6EC3-400D-B51B-EC00332D67CC}" destId="{03C33B84-8239-49DA-8198-85A5ECB3BD48}" srcOrd="0" destOrd="0" presId="urn:microsoft.com/office/officeart/2005/8/layout/pList2"/>
    <dgm:cxn modelId="{DFCFA4A6-4765-49F0-9492-C78E7E1905D5}" type="presOf" srcId="{90DE7440-AF8F-454B-B2E0-7B37B8C9FAF2}" destId="{A9B5AD55-1CF0-4EB1-A80A-01AB1973BBA7}" srcOrd="0" destOrd="0" presId="urn:microsoft.com/office/officeart/2005/8/layout/pList2"/>
    <dgm:cxn modelId="{544F1EB8-245B-4D34-B4C4-D0C3E3D3F667}" srcId="{E50D850B-6EC3-400D-B51B-EC00332D67CC}" destId="{D63EF652-07E5-4329-913D-1288F9033DFF}" srcOrd="0" destOrd="0" parTransId="{4A40513B-CAF9-477A-99E7-3F1DB6ED11E6}" sibTransId="{C15A7A28-4B22-4232-8B8D-CF28B52ED6CA}"/>
    <dgm:cxn modelId="{904D6BCF-0FD8-4880-8C7E-B695BBDE779F}" type="presOf" srcId="{C15A7A28-4B22-4232-8B8D-CF28B52ED6CA}" destId="{2A9766E6-DF52-4C06-9615-D11D6043D764}" srcOrd="0" destOrd="0" presId="urn:microsoft.com/office/officeart/2005/8/layout/pList2"/>
    <dgm:cxn modelId="{6F2B36EE-E299-494E-ADDC-3C75615B322E}" type="presOf" srcId="{85D0C831-3097-45E6-8AC1-844F9D463C38}" destId="{BE92B45E-5135-4C71-AB0B-259406E075CC}" srcOrd="0" destOrd="0" presId="urn:microsoft.com/office/officeart/2005/8/layout/pList2"/>
    <dgm:cxn modelId="{95A4E549-76E3-4B3C-9D89-C4F31456DE66}" type="presParOf" srcId="{03C33B84-8239-49DA-8198-85A5ECB3BD48}" destId="{9A9C14B1-C250-4E4A-AF0E-9180E3830512}" srcOrd="0" destOrd="0" presId="urn:microsoft.com/office/officeart/2005/8/layout/pList2"/>
    <dgm:cxn modelId="{23127DC0-9C58-418C-97A3-D236FE4157C4}" type="presParOf" srcId="{03C33B84-8239-49DA-8198-85A5ECB3BD48}" destId="{E382CB59-CE4B-4B91-9BA2-73CB7D087DBB}" srcOrd="1" destOrd="0" presId="urn:microsoft.com/office/officeart/2005/8/layout/pList2"/>
    <dgm:cxn modelId="{BCD9308A-A86B-4399-989C-5AA22A8581E1}" type="presParOf" srcId="{E382CB59-CE4B-4B91-9BA2-73CB7D087DBB}" destId="{A30C57F3-4C96-480A-971F-4E504A96C5BD}" srcOrd="0" destOrd="0" presId="urn:microsoft.com/office/officeart/2005/8/layout/pList2"/>
    <dgm:cxn modelId="{7AFDDD93-F819-4524-AA44-A3B5430B7297}" type="presParOf" srcId="{A30C57F3-4C96-480A-971F-4E504A96C5BD}" destId="{5397E0FC-C5F1-4339-B33E-53821CEBB49F}" srcOrd="0" destOrd="0" presId="urn:microsoft.com/office/officeart/2005/8/layout/pList2"/>
    <dgm:cxn modelId="{746E4B68-838B-43D8-A11C-FBA83A76CFAD}" type="presParOf" srcId="{A30C57F3-4C96-480A-971F-4E504A96C5BD}" destId="{88881F59-4884-468B-ABFF-EBDC7DC19595}" srcOrd="1" destOrd="0" presId="urn:microsoft.com/office/officeart/2005/8/layout/pList2"/>
    <dgm:cxn modelId="{5630EF54-4435-4C29-B31D-A9DA0C1ABFA6}" type="presParOf" srcId="{A30C57F3-4C96-480A-971F-4E504A96C5BD}" destId="{EE302B43-198D-4F51-825D-C527BFCD5F5E}" srcOrd="2" destOrd="0" presId="urn:microsoft.com/office/officeart/2005/8/layout/pList2"/>
    <dgm:cxn modelId="{969CDF54-F61A-4869-9BD6-F75E68846EB2}" type="presParOf" srcId="{E382CB59-CE4B-4B91-9BA2-73CB7D087DBB}" destId="{2A9766E6-DF52-4C06-9615-D11D6043D764}" srcOrd="1" destOrd="0" presId="urn:microsoft.com/office/officeart/2005/8/layout/pList2"/>
    <dgm:cxn modelId="{AFAB134A-FD94-4EA0-81E9-F86C68CA6F9A}" type="presParOf" srcId="{E382CB59-CE4B-4B91-9BA2-73CB7D087DBB}" destId="{3DCEBF13-E12D-497E-BEA6-92073A7AF7E2}" srcOrd="2" destOrd="0" presId="urn:microsoft.com/office/officeart/2005/8/layout/pList2"/>
    <dgm:cxn modelId="{E678168F-5EBF-4EE2-A9AD-80B052A7412E}" type="presParOf" srcId="{3DCEBF13-E12D-497E-BEA6-92073A7AF7E2}" destId="{BE92B45E-5135-4C71-AB0B-259406E075CC}" srcOrd="0" destOrd="0" presId="urn:microsoft.com/office/officeart/2005/8/layout/pList2"/>
    <dgm:cxn modelId="{FBEF5E07-B1C4-4F0C-A8E9-8FFA7ECA42CD}" type="presParOf" srcId="{3DCEBF13-E12D-497E-BEA6-92073A7AF7E2}" destId="{37D60CC3-93AA-4617-B13C-8A64D7293C02}" srcOrd="1" destOrd="0" presId="urn:microsoft.com/office/officeart/2005/8/layout/pList2"/>
    <dgm:cxn modelId="{75AAE26D-E095-4B74-A13B-D18FFF78FB6A}" type="presParOf" srcId="{3DCEBF13-E12D-497E-BEA6-92073A7AF7E2}" destId="{9EBEFBDF-F0AE-4D65-851D-49E6324E78B8}" srcOrd="2" destOrd="0" presId="urn:microsoft.com/office/officeart/2005/8/layout/pList2"/>
    <dgm:cxn modelId="{251F09CD-E1A2-43AF-BF95-6C1147EAA855}" type="presParOf" srcId="{E382CB59-CE4B-4B91-9BA2-73CB7D087DBB}" destId="{751493BA-7374-42DD-982B-4B0FB5DB14AA}" srcOrd="3" destOrd="0" presId="urn:microsoft.com/office/officeart/2005/8/layout/pList2"/>
    <dgm:cxn modelId="{64B2BA1A-7CE1-47EA-8056-F0313C0C3D44}" type="presParOf" srcId="{E382CB59-CE4B-4B91-9BA2-73CB7D087DBB}" destId="{7DB5E0FE-D0BD-4B95-BA52-151EF7038F11}" srcOrd="4" destOrd="0" presId="urn:microsoft.com/office/officeart/2005/8/layout/pList2"/>
    <dgm:cxn modelId="{7D65A755-6CAF-4E72-92DE-F2FBE9A0C10C}" type="presParOf" srcId="{7DB5E0FE-D0BD-4B95-BA52-151EF7038F11}" destId="{A9B5AD55-1CF0-4EB1-A80A-01AB1973BBA7}" srcOrd="0" destOrd="0" presId="urn:microsoft.com/office/officeart/2005/8/layout/pList2"/>
    <dgm:cxn modelId="{34711E22-9CB7-444A-9F52-E1E165AC12E8}" type="presParOf" srcId="{7DB5E0FE-D0BD-4B95-BA52-151EF7038F11}" destId="{C546C4B4-BEC0-4AE7-81CC-FEB0CF1F8361}" srcOrd="1" destOrd="0" presId="urn:microsoft.com/office/officeart/2005/8/layout/pList2"/>
    <dgm:cxn modelId="{296ED537-71A7-4913-A249-7F74EEE42020}" type="presParOf" srcId="{7DB5E0FE-D0BD-4B95-BA52-151EF7038F11}" destId="{EEC72394-2ED4-4F89-99CC-FEF72440C79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06D885-2FCA-490C-8DA1-7199AF3516DD}" type="doc">
      <dgm:prSet loTypeId="urn:microsoft.com/office/officeart/2005/8/layout/cycle8" loCatId="cycle" qsTypeId="urn:microsoft.com/office/officeart/2005/8/quickstyle/3d1" qsCatId="3D" csTypeId="urn:microsoft.com/office/officeart/2005/8/colors/colorful1" csCatId="colorful" phldr="1"/>
      <dgm:spPr/>
    </dgm:pt>
    <dgm:pt modelId="{0B833E9C-0933-4589-A96C-2EDEC44D6BB3}">
      <dgm:prSet phldrT="[Text]"/>
      <dgm:spPr/>
      <dgm:t>
        <a:bodyPr/>
        <a:lstStyle/>
        <a:p>
          <a:r>
            <a:rPr lang="en-US" dirty="0"/>
            <a:t>Place</a:t>
          </a:r>
        </a:p>
      </dgm:t>
    </dgm:pt>
    <dgm:pt modelId="{481E4F24-15D8-4499-A55B-DA2BE725EB0F}" type="parTrans" cxnId="{8E1BB982-88AE-48D8-8B0C-6DD225DF3C07}">
      <dgm:prSet/>
      <dgm:spPr/>
      <dgm:t>
        <a:bodyPr/>
        <a:lstStyle/>
        <a:p>
          <a:endParaRPr lang="en-US"/>
        </a:p>
      </dgm:t>
    </dgm:pt>
    <dgm:pt modelId="{5052E4CC-15A9-4CBE-90C3-70B5BE683D33}" type="sibTrans" cxnId="{8E1BB982-88AE-48D8-8B0C-6DD225DF3C07}">
      <dgm:prSet/>
      <dgm:spPr/>
      <dgm:t>
        <a:bodyPr/>
        <a:lstStyle/>
        <a:p>
          <a:endParaRPr lang="en-US"/>
        </a:p>
      </dgm:t>
    </dgm:pt>
    <dgm:pt modelId="{B25B828D-0B6F-413D-8635-878A43094E71}">
      <dgm:prSet phldrT="[Text]"/>
      <dgm:spPr/>
      <dgm:t>
        <a:bodyPr/>
        <a:lstStyle/>
        <a:p>
          <a:r>
            <a:rPr lang="en-US" dirty="0"/>
            <a:t>Person</a:t>
          </a:r>
        </a:p>
      </dgm:t>
    </dgm:pt>
    <dgm:pt modelId="{4989194E-8D67-48C7-A80A-CFB3FDE598FA}" type="parTrans" cxnId="{19ADDFF9-2122-433B-A199-2BE8DEE57A7B}">
      <dgm:prSet/>
      <dgm:spPr/>
      <dgm:t>
        <a:bodyPr/>
        <a:lstStyle/>
        <a:p>
          <a:endParaRPr lang="en-US"/>
        </a:p>
      </dgm:t>
    </dgm:pt>
    <dgm:pt modelId="{32F0C2D1-9F04-4763-81EF-572FF720DA78}" type="sibTrans" cxnId="{19ADDFF9-2122-433B-A199-2BE8DEE57A7B}">
      <dgm:prSet/>
      <dgm:spPr/>
      <dgm:t>
        <a:bodyPr/>
        <a:lstStyle/>
        <a:p>
          <a:endParaRPr lang="en-US"/>
        </a:p>
      </dgm:t>
    </dgm:pt>
    <dgm:pt modelId="{78C7F7B7-766A-4F2D-8DBE-BA001E265891}">
      <dgm:prSet phldrT="[Text]"/>
      <dgm:spPr/>
      <dgm:t>
        <a:bodyPr/>
        <a:lstStyle/>
        <a:p>
          <a:r>
            <a:rPr lang="en-US" dirty="0"/>
            <a:t>Process</a:t>
          </a:r>
        </a:p>
      </dgm:t>
    </dgm:pt>
    <dgm:pt modelId="{3AEAE88E-B7AE-4356-B055-8D27EA09A2BB}" type="parTrans" cxnId="{D7CAE221-EC29-4D9F-A693-316DE3D046BA}">
      <dgm:prSet/>
      <dgm:spPr/>
      <dgm:t>
        <a:bodyPr/>
        <a:lstStyle/>
        <a:p>
          <a:endParaRPr lang="en-US"/>
        </a:p>
      </dgm:t>
    </dgm:pt>
    <dgm:pt modelId="{2A417588-FA88-4EC6-B83E-481F419A14E2}" type="sibTrans" cxnId="{D7CAE221-EC29-4D9F-A693-316DE3D046BA}">
      <dgm:prSet/>
      <dgm:spPr/>
      <dgm:t>
        <a:bodyPr/>
        <a:lstStyle/>
        <a:p>
          <a:endParaRPr lang="en-US"/>
        </a:p>
      </dgm:t>
    </dgm:pt>
    <dgm:pt modelId="{2E6D87A1-2E61-49BF-A763-F1B7EF8FB54F}" type="pres">
      <dgm:prSet presAssocID="{1906D885-2FCA-490C-8DA1-7199AF3516DD}" presName="compositeShape" presStyleCnt="0">
        <dgm:presLayoutVars>
          <dgm:chMax val="7"/>
          <dgm:dir/>
          <dgm:resizeHandles val="exact"/>
        </dgm:presLayoutVars>
      </dgm:prSet>
      <dgm:spPr/>
    </dgm:pt>
    <dgm:pt modelId="{6EDC0951-BFB6-405A-8894-60580FAFB1C5}" type="pres">
      <dgm:prSet presAssocID="{1906D885-2FCA-490C-8DA1-7199AF3516DD}" presName="wedge1" presStyleLbl="node1" presStyleIdx="0" presStyleCnt="3"/>
      <dgm:spPr/>
    </dgm:pt>
    <dgm:pt modelId="{83BD334A-FAE3-4F30-A1EF-E82C17444552}" type="pres">
      <dgm:prSet presAssocID="{1906D885-2FCA-490C-8DA1-7199AF3516DD}" presName="dummy1a" presStyleCnt="0"/>
      <dgm:spPr/>
    </dgm:pt>
    <dgm:pt modelId="{5BF50E72-60CD-454C-9B87-0CE85AE81764}" type="pres">
      <dgm:prSet presAssocID="{1906D885-2FCA-490C-8DA1-7199AF3516DD}" presName="dummy1b" presStyleCnt="0"/>
      <dgm:spPr/>
    </dgm:pt>
    <dgm:pt modelId="{6152FA3E-61D0-452C-9580-A91DD6284488}" type="pres">
      <dgm:prSet presAssocID="{1906D885-2FCA-490C-8DA1-7199AF3516DD}" presName="wedge1Tx" presStyleLbl="node1" presStyleIdx="0" presStyleCnt="3">
        <dgm:presLayoutVars>
          <dgm:chMax val="0"/>
          <dgm:chPref val="0"/>
          <dgm:bulletEnabled val="1"/>
        </dgm:presLayoutVars>
      </dgm:prSet>
      <dgm:spPr/>
    </dgm:pt>
    <dgm:pt modelId="{EC65D0A3-7894-485F-8E65-10B0F8A03666}" type="pres">
      <dgm:prSet presAssocID="{1906D885-2FCA-490C-8DA1-7199AF3516DD}" presName="wedge2" presStyleLbl="node1" presStyleIdx="1" presStyleCnt="3"/>
      <dgm:spPr/>
    </dgm:pt>
    <dgm:pt modelId="{84B0717A-7045-4401-A053-FC76F7B5FFE8}" type="pres">
      <dgm:prSet presAssocID="{1906D885-2FCA-490C-8DA1-7199AF3516DD}" presName="dummy2a" presStyleCnt="0"/>
      <dgm:spPr/>
    </dgm:pt>
    <dgm:pt modelId="{B57FB9E1-D0DE-4AFA-876C-BD473D5AD6F1}" type="pres">
      <dgm:prSet presAssocID="{1906D885-2FCA-490C-8DA1-7199AF3516DD}" presName="dummy2b" presStyleCnt="0"/>
      <dgm:spPr/>
    </dgm:pt>
    <dgm:pt modelId="{D8BE7A73-57EC-40EC-97C7-0828D8D3CB3E}" type="pres">
      <dgm:prSet presAssocID="{1906D885-2FCA-490C-8DA1-7199AF3516DD}" presName="wedge2Tx" presStyleLbl="node1" presStyleIdx="1" presStyleCnt="3">
        <dgm:presLayoutVars>
          <dgm:chMax val="0"/>
          <dgm:chPref val="0"/>
          <dgm:bulletEnabled val="1"/>
        </dgm:presLayoutVars>
      </dgm:prSet>
      <dgm:spPr/>
    </dgm:pt>
    <dgm:pt modelId="{3291E0A2-7E7E-48C1-8E21-F760A984A930}" type="pres">
      <dgm:prSet presAssocID="{1906D885-2FCA-490C-8DA1-7199AF3516DD}" presName="wedge3" presStyleLbl="node1" presStyleIdx="2" presStyleCnt="3"/>
      <dgm:spPr/>
    </dgm:pt>
    <dgm:pt modelId="{8824FF46-27CC-4EBC-A6B2-FA32CA63AAEB}" type="pres">
      <dgm:prSet presAssocID="{1906D885-2FCA-490C-8DA1-7199AF3516DD}" presName="dummy3a" presStyleCnt="0"/>
      <dgm:spPr/>
    </dgm:pt>
    <dgm:pt modelId="{42F86DC1-F29E-46B5-A881-EFD08E7F7292}" type="pres">
      <dgm:prSet presAssocID="{1906D885-2FCA-490C-8DA1-7199AF3516DD}" presName="dummy3b" presStyleCnt="0"/>
      <dgm:spPr/>
    </dgm:pt>
    <dgm:pt modelId="{1B39DB5B-CBB8-445D-9858-65EC0BE9D605}" type="pres">
      <dgm:prSet presAssocID="{1906D885-2FCA-490C-8DA1-7199AF3516DD}" presName="wedge3Tx" presStyleLbl="node1" presStyleIdx="2" presStyleCnt="3">
        <dgm:presLayoutVars>
          <dgm:chMax val="0"/>
          <dgm:chPref val="0"/>
          <dgm:bulletEnabled val="1"/>
        </dgm:presLayoutVars>
      </dgm:prSet>
      <dgm:spPr/>
    </dgm:pt>
    <dgm:pt modelId="{953790C1-3125-4E2B-B6D8-41FAC85CA144}" type="pres">
      <dgm:prSet presAssocID="{5052E4CC-15A9-4CBE-90C3-70B5BE683D33}" presName="arrowWedge1" presStyleLbl="fgSibTrans2D1" presStyleIdx="0" presStyleCnt="3"/>
      <dgm:spPr/>
    </dgm:pt>
    <dgm:pt modelId="{66F753E5-270B-4715-B9D9-064109489A82}" type="pres">
      <dgm:prSet presAssocID="{32F0C2D1-9F04-4763-81EF-572FF720DA78}" presName="arrowWedge2" presStyleLbl="fgSibTrans2D1" presStyleIdx="1" presStyleCnt="3"/>
      <dgm:spPr/>
    </dgm:pt>
    <dgm:pt modelId="{FF153FC5-3BB9-4718-BFAE-17BDE594C2A4}" type="pres">
      <dgm:prSet presAssocID="{2A417588-FA88-4EC6-B83E-481F419A14E2}" presName="arrowWedge3" presStyleLbl="fgSibTrans2D1" presStyleIdx="2" presStyleCnt="3"/>
      <dgm:spPr/>
    </dgm:pt>
  </dgm:ptLst>
  <dgm:cxnLst>
    <dgm:cxn modelId="{E167B11B-EFB3-4EA7-9F28-5428D823B74D}" type="presOf" srcId="{1906D885-2FCA-490C-8DA1-7199AF3516DD}" destId="{2E6D87A1-2E61-49BF-A763-F1B7EF8FB54F}" srcOrd="0" destOrd="0" presId="urn:microsoft.com/office/officeart/2005/8/layout/cycle8"/>
    <dgm:cxn modelId="{7928C621-85F4-4A73-962E-1D6B8A66C598}" type="presOf" srcId="{0B833E9C-0933-4589-A96C-2EDEC44D6BB3}" destId="{6EDC0951-BFB6-405A-8894-60580FAFB1C5}" srcOrd="0" destOrd="0" presId="urn:microsoft.com/office/officeart/2005/8/layout/cycle8"/>
    <dgm:cxn modelId="{D7CAE221-EC29-4D9F-A693-316DE3D046BA}" srcId="{1906D885-2FCA-490C-8DA1-7199AF3516DD}" destId="{78C7F7B7-766A-4F2D-8DBE-BA001E265891}" srcOrd="2" destOrd="0" parTransId="{3AEAE88E-B7AE-4356-B055-8D27EA09A2BB}" sibTransId="{2A417588-FA88-4EC6-B83E-481F419A14E2}"/>
    <dgm:cxn modelId="{90F11D26-DE63-4491-8E6B-594D5FF23CC8}" type="presOf" srcId="{B25B828D-0B6F-413D-8635-878A43094E71}" destId="{D8BE7A73-57EC-40EC-97C7-0828D8D3CB3E}" srcOrd="1" destOrd="0" presId="urn:microsoft.com/office/officeart/2005/8/layout/cycle8"/>
    <dgm:cxn modelId="{86C1912A-0A78-4C9A-8722-5805CDF873E1}" type="presOf" srcId="{78C7F7B7-766A-4F2D-8DBE-BA001E265891}" destId="{1B39DB5B-CBB8-445D-9858-65EC0BE9D605}" srcOrd="1" destOrd="0" presId="urn:microsoft.com/office/officeart/2005/8/layout/cycle8"/>
    <dgm:cxn modelId="{1BA83C35-B3EF-4127-A004-A7C02BB489EA}" type="presOf" srcId="{78C7F7B7-766A-4F2D-8DBE-BA001E265891}" destId="{3291E0A2-7E7E-48C1-8E21-F760A984A930}" srcOrd="0" destOrd="0" presId="urn:microsoft.com/office/officeart/2005/8/layout/cycle8"/>
    <dgm:cxn modelId="{FF484766-DEDE-4A1B-9FED-D51C1C04FC4A}" type="presOf" srcId="{B25B828D-0B6F-413D-8635-878A43094E71}" destId="{EC65D0A3-7894-485F-8E65-10B0F8A03666}" srcOrd="0" destOrd="0" presId="urn:microsoft.com/office/officeart/2005/8/layout/cycle8"/>
    <dgm:cxn modelId="{31AEEF4D-A7DC-4F0A-9F07-807D43436081}" type="presOf" srcId="{0B833E9C-0933-4589-A96C-2EDEC44D6BB3}" destId="{6152FA3E-61D0-452C-9580-A91DD6284488}" srcOrd="1" destOrd="0" presId="urn:microsoft.com/office/officeart/2005/8/layout/cycle8"/>
    <dgm:cxn modelId="{8E1BB982-88AE-48D8-8B0C-6DD225DF3C07}" srcId="{1906D885-2FCA-490C-8DA1-7199AF3516DD}" destId="{0B833E9C-0933-4589-A96C-2EDEC44D6BB3}" srcOrd="0" destOrd="0" parTransId="{481E4F24-15D8-4499-A55B-DA2BE725EB0F}" sibTransId="{5052E4CC-15A9-4CBE-90C3-70B5BE683D33}"/>
    <dgm:cxn modelId="{19ADDFF9-2122-433B-A199-2BE8DEE57A7B}" srcId="{1906D885-2FCA-490C-8DA1-7199AF3516DD}" destId="{B25B828D-0B6F-413D-8635-878A43094E71}" srcOrd="1" destOrd="0" parTransId="{4989194E-8D67-48C7-A80A-CFB3FDE598FA}" sibTransId="{32F0C2D1-9F04-4763-81EF-572FF720DA78}"/>
    <dgm:cxn modelId="{D0E36022-CC51-4FA6-BCEC-F65732D9DC48}" type="presParOf" srcId="{2E6D87A1-2E61-49BF-A763-F1B7EF8FB54F}" destId="{6EDC0951-BFB6-405A-8894-60580FAFB1C5}" srcOrd="0" destOrd="0" presId="urn:microsoft.com/office/officeart/2005/8/layout/cycle8"/>
    <dgm:cxn modelId="{41B6F387-2764-4DB9-BED8-0BAF3FB670C2}" type="presParOf" srcId="{2E6D87A1-2E61-49BF-A763-F1B7EF8FB54F}" destId="{83BD334A-FAE3-4F30-A1EF-E82C17444552}" srcOrd="1" destOrd="0" presId="urn:microsoft.com/office/officeart/2005/8/layout/cycle8"/>
    <dgm:cxn modelId="{3492E3C6-C4C1-4DED-88F5-9D2E497B09EF}" type="presParOf" srcId="{2E6D87A1-2E61-49BF-A763-F1B7EF8FB54F}" destId="{5BF50E72-60CD-454C-9B87-0CE85AE81764}" srcOrd="2" destOrd="0" presId="urn:microsoft.com/office/officeart/2005/8/layout/cycle8"/>
    <dgm:cxn modelId="{E0300F58-E69A-4D97-8D44-05AB5C908145}" type="presParOf" srcId="{2E6D87A1-2E61-49BF-A763-F1B7EF8FB54F}" destId="{6152FA3E-61D0-452C-9580-A91DD6284488}" srcOrd="3" destOrd="0" presId="urn:microsoft.com/office/officeart/2005/8/layout/cycle8"/>
    <dgm:cxn modelId="{B54CF0A3-9899-4DAE-B95D-52FC9784E514}" type="presParOf" srcId="{2E6D87A1-2E61-49BF-A763-F1B7EF8FB54F}" destId="{EC65D0A3-7894-485F-8E65-10B0F8A03666}" srcOrd="4" destOrd="0" presId="urn:microsoft.com/office/officeart/2005/8/layout/cycle8"/>
    <dgm:cxn modelId="{3FF9370F-31D9-48CD-BF97-DC51E63E930C}" type="presParOf" srcId="{2E6D87A1-2E61-49BF-A763-F1B7EF8FB54F}" destId="{84B0717A-7045-4401-A053-FC76F7B5FFE8}" srcOrd="5" destOrd="0" presId="urn:microsoft.com/office/officeart/2005/8/layout/cycle8"/>
    <dgm:cxn modelId="{C6666269-2B9A-4925-98B1-ED3629E71C4C}" type="presParOf" srcId="{2E6D87A1-2E61-49BF-A763-F1B7EF8FB54F}" destId="{B57FB9E1-D0DE-4AFA-876C-BD473D5AD6F1}" srcOrd="6" destOrd="0" presId="urn:microsoft.com/office/officeart/2005/8/layout/cycle8"/>
    <dgm:cxn modelId="{FE16FCEC-C614-4008-912E-B3FE12E4A7B4}" type="presParOf" srcId="{2E6D87A1-2E61-49BF-A763-F1B7EF8FB54F}" destId="{D8BE7A73-57EC-40EC-97C7-0828D8D3CB3E}" srcOrd="7" destOrd="0" presId="urn:microsoft.com/office/officeart/2005/8/layout/cycle8"/>
    <dgm:cxn modelId="{8B8CE64D-AAF2-4D66-9082-891F549F5D4B}" type="presParOf" srcId="{2E6D87A1-2E61-49BF-A763-F1B7EF8FB54F}" destId="{3291E0A2-7E7E-48C1-8E21-F760A984A930}" srcOrd="8" destOrd="0" presId="urn:microsoft.com/office/officeart/2005/8/layout/cycle8"/>
    <dgm:cxn modelId="{76F1114F-F5D4-4B62-BD96-927EC60C357F}" type="presParOf" srcId="{2E6D87A1-2E61-49BF-A763-F1B7EF8FB54F}" destId="{8824FF46-27CC-4EBC-A6B2-FA32CA63AAEB}" srcOrd="9" destOrd="0" presId="urn:microsoft.com/office/officeart/2005/8/layout/cycle8"/>
    <dgm:cxn modelId="{E2B79DF1-82E2-443D-BD99-5AB7646C945F}" type="presParOf" srcId="{2E6D87A1-2E61-49BF-A763-F1B7EF8FB54F}" destId="{42F86DC1-F29E-46B5-A881-EFD08E7F7292}" srcOrd="10" destOrd="0" presId="urn:microsoft.com/office/officeart/2005/8/layout/cycle8"/>
    <dgm:cxn modelId="{EFEE170A-179B-4A89-9BE9-5D3320F09CC2}" type="presParOf" srcId="{2E6D87A1-2E61-49BF-A763-F1B7EF8FB54F}" destId="{1B39DB5B-CBB8-445D-9858-65EC0BE9D605}" srcOrd="11" destOrd="0" presId="urn:microsoft.com/office/officeart/2005/8/layout/cycle8"/>
    <dgm:cxn modelId="{D4E4ADB4-9EF2-45FE-95BF-C8337DFBCC1A}" type="presParOf" srcId="{2E6D87A1-2E61-49BF-A763-F1B7EF8FB54F}" destId="{953790C1-3125-4E2B-B6D8-41FAC85CA144}" srcOrd="12" destOrd="0" presId="urn:microsoft.com/office/officeart/2005/8/layout/cycle8"/>
    <dgm:cxn modelId="{E2EE0283-E2C1-466B-B22B-FB506265E653}" type="presParOf" srcId="{2E6D87A1-2E61-49BF-A763-F1B7EF8FB54F}" destId="{66F753E5-270B-4715-B9D9-064109489A82}" srcOrd="13" destOrd="0" presId="urn:microsoft.com/office/officeart/2005/8/layout/cycle8"/>
    <dgm:cxn modelId="{EA71EA61-9EB9-4FDF-ADD1-C5DFE64F5081}" type="presParOf" srcId="{2E6D87A1-2E61-49BF-A763-F1B7EF8FB54F}" destId="{FF153FC5-3BB9-4718-BFAE-17BDE594C2A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646B0D-2EDB-41BE-A3F9-8B8F9913C1C5}"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n-AU"/>
        </a:p>
      </dgm:t>
    </dgm:pt>
    <dgm:pt modelId="{0FFC12A4-B947-4187-B787-C5173D3204D4}">
      <dgm:prSet phldrT="[Text]"/>
      <dgm:spPr/>
      <dgm:t>
        <a:bodyPr/>
        <a:lstStyle/>
        <a:p>
          <a:r>
            <a:rPr lang="en-AU" dirty="0"/>
            <a:t>Biophilia lead thinkers</a:t>
          </a:r>
        </a:p>
      </dgm:t>
    </dgm:pt>
    <dgm:pt modelId="{51471A05-9124-4F10-B1C3-E71558D5680F}" type="parTrans" cxnId="{D0421837-EFEA-4831-8F82-CEB1146DEA42}">
      <dgm:prSet/>
      <dgm:spPr/>
      <dgm:t>
        <a:bodyPr/>
        <a:lstStyle/>
        <a:p>
          <a:endParaRPr lang="en-AU"/>
        </a:p>
      </dgm:t>
    </dgm:pt>
    <dgm:pt modelId="{35987170-806A-4C3F-914B-D05D82574A4A}" type="sibTrans" cxnId="{D0421837-EFEA-4831-8F82-CEB1146DEA42}">
      <dgm:prSet/>
      <dgm:spPr/>
      <dgm:t>
        <a:bodyPr/>
        <a:lstStyle/>
        <a:p>
          <a:endParaRPr lang="en-AU"/>
        </a:p>
      </dgm:t>
    </dgm:pt>
    <dgm:pt modelId="{441CFF0B-64EE-461A-BF66-EBC8A309240E}">
      <dgm:prSet phldrT="[Text]"/>
      <dgm:spPr/>
      <dgm:t>
        <a:bodyPr/>
        <a:lstStyle/>
        <a:p>
          <a:r>
            <a:rPr lang="en-AU" dirty="0"/>
            <a:t>Roger S. Ulrich</a:t>
          </a:r>
        </a:p>
      </dgm:t>
    </dgm:pt>
    <dgm:pt modelId="{60733876-36B2-473A-92C4-BC46A71C8637}" type="parTrans" cxnId="{6360B882-0E65-4081-8F57-2B07C9B9F033}">
      <dgm:prSet/>
      <dgm:spPr/>
      <dgm:t>
        <a:bodyPr/>
        <a:lstStyle/>
        <a:p>
          <a:endParaRPr lang="en-AU"/>
        </a:p>
      </dgm:t>
    </dgm:pt>
    <dgm:pt modelId="{DA78151F-EA8B-41AF-86F4-A8EC9EC82877}" type="sibTrans" cxnId="{6360B882-0E65-4081-8F57-2B07C9B9F033}">
      <dgm:prSet/>
      <dgm:spPr/>
      <dgm:t>
        <a:bodyPr/>
        <a:lstStyle/>
        <a:p>
          <a:endParaRPr lang="en-AU"/>
        </a:p>
      </dgm:t>
    </dgm:pt>
    <dgm:pt modelId="{0009B3F3-AD47-4B78-95FB-84297C582D23}">
      <dgm:prSet phldrT="[Text]"/>
      <dgm:spPr/>
      <dgm:t>
        <a:bodyPr/>
        <a:lstStyle/>
        <a:p>
          <a:r>
            <a:rPr lang="en-AU" dirty="0"/>
            <a:t>E. O. Wilson</a:t>
          </a:r>
        </a:p>
      </dgm:t>
    </dgm:pt>
    <dgm:pt modelId="{AF9E6981-9152-4A6F-BF74-D30F40C385DA}" type="parTrans" cxnId="{208925AE-9140-4DC6-83DB-85264F7B1B2D}">
      <dgm:prSet/>
      <dgm:spPr/>
      <dgm:t>
        <a:bodyPr/>
        <a:lstStyle/>
        <a:p>
          <a:endParaRPr lang="en-AU"/>
        </a:p>
      </dgm:t>
    </dgm:pt>
    <dgm:pt modelId="{83A2FF11-75FC-4A69-AFBA-B32306F15366}" type="sibTrans" cxnId="{208925AE-9140-4DC6-83DB-85264F7B1B2D}">
      <dgm:prSet/>
      <dgm:spPr/>
      <dgm:t>
        <a:bodyPr/>
        <a:lstStyle/>
        <a:p>
          <a:endParaRPr lang="en-AU"/>
        </a:p>
      </dgm:t>
    </dgm:pt>
    <dgm:pt modelId="{B889CB87-FB88-403D-AB15-28671D425BA2}">
      <dgm:prSet phldrT="[Text]"/>
      <dgm:spPr/>
      <dgm:t>
        <a:bodyPr/>
        <a:lstStyle/>
        <a:p>
          <a:r>
            <a:rPr lang="en-AU" b="0" i="0" dirty="0"/>
            <a:t>William D Browning, Catherine O. Ryan, Joseph O. Clancy</a:t>
          </a:r>
          <a:endParaRPr lang="en-AU" dirty="0"/>
        </a:p>
      </dgm:t>
    </dgm:pt>
    <dgm:pt modelId="{5087A9D2-7F19-4FD1-B606-82DEC5A86474}" type="parTrans" cxnId="{CC46F7CD-956C-4266-8D26-90337D3FBE7B}">
      <dgm:prSet/>
      <dgm:spPr/>
      <dgm:t>
        <a:bodyPr/>
        <a:lstStyle/>
        <a:p>
          <a:endParaRPr lang="en-AU"/>
        </a:p>
      </dgm:t>
    </dgm:pt>
    <dgm:pt modelId="{4AA3E98C-088A-4CF7-9161-E117D64EB81F}" type="sibTrans" cxnId="{CC46F7CD-956C-4266-8D26-90337D3FBE7B}">
      <dgm:prSet/>
      <dgm:spPr/>
      <dgm:t>
        <a:bodyPr/>
        <a:lstStyle/>
        <a:p>
          <a:endParaRPr lang="en-AU"/>
        </a:p>
      </dgm:t>
    </dgm:pt>
    <dgm:pt modelId="{610C0908-615D-47AC-8DCE-D80B9EDA48BB}">
      <dgm:prSet phldrT="[Text]"/>
      <dgm:spPr/>
      <dgm:t>
        <a:bodyPr/>
        <a:lstStyle/>
        <a:p>
          <a:r>
            <a:rPr lang="en-AU" b="0" i="0" dirty="0"/>
            <a:t>Stephen R. Kellert</a:t>
          </a:r>
          <a:endParaRPr lang="en-AU" dirty="0"/>
        </a:p>
      </dgm:t>
    </dgm:pt>
    <dgm:pt modelId="{C1D92A7F-5335-45ED-B094-D01AFC0137F3}" type="parTrans" cxnId="{E4905967-B5FB-4F6F-84EA-45211A555D60}">
      <dgm:prSet/>
      <dgm:spPr/>
      <dgm:t>
        <a:bodyPr/>
        <a:lstStyle/>
        <a:p>
          <a:endParaRPr lang="en-AU"/>
        </a:p>
      </dgm:t>
    </dgm:pt>
    <dgm:pt modelId="{CBF96519-07AD-40E1-9572-D4C873760FC7}" type="sibTrans" cxnId="{E4905967-B5FB-4F6F-84EA-45211A555D60}">
      <dgm:prSet/>
      <dgm:spPr/>
      <dgm:t>
        <a:bodyPr/>
        <a:lstStyle/>
        <a:p>
          <a:endParaRPr lang="en-AU"/>
        </a:p>
      </dgm:t>
    </dgm:pt>
    <dgm:pt modelId="{0958B2BE-CDB6-431C-8C63-543F92CB39BD}" type="pres">
      <dgm:prSet presAssocID="{D3646B0D-2EDB-41BE-A3F9-8B8F9913C1C5}" presName="Name0" presStyleCnt="0">
        <dgm:presLayoutVars>
          <dgm:chMax val="1"/>
          <dgm:chPref val="1"/>
          <dgm:dir/>
          <dgm:animOne val="branch"/>
          <dgm:animLvl val="lvl"/>
        </dgm:presLayoutVars>
      </dgm:prSet>
      <dgm:spPr/>
    </dgm:pt>
    <dgm:pt modelId="{FC9801B4-2AC0-4BD3-AA4A-4D95134A8B07}" type="pres">
      <dgm:prSet presAssocID="{0FFC12A4-B947-4187-B787-C5173D3204D4}" presName="singleCycle" presStyleCnt="0"/>
      <dgm:spPr/>
    </dgm:pt>
    <dgm:pt modelId="{23E43702-2469-45D4-8F8A-3E9041B9DFDE}" type="pres">
      <dgm:prSet presAssocID="{0FFC12A4-B947-4187-B787-C5173D3204D4}" presName="singleCenter" presStyleLbl="node1" presStyleIdx="0" presStyleCnt="5">
        <dgm:presLayoutVars>
          <dgm:chMax val="7"/>
          <dgm:chPref val="7"/>
        </dgm:presLayoutVars>
      </dgm:prSet>
      <dgm:spPr/>
    </dgm:pt>
    <dgm:pt modelId="{7E8F978D-51C3-407D-9A2D-B6D3B316E428}" type="pres">
      <dgm:prSet presAssocID="{60733876-36B2-473A-92C4-BC46A71C8637}" presName="Name56" presStyleLbl="parChTrans1D2" presStyleIdx="0" presStyleCnt="4"/>
      <dgm:spPr/>
    </dgm:pt>
    <dgm:pt modelId="{78681D12-998F-4316-B5F3-F2E4DD2F3F8C}" type="pres">
      <dgm:prSet presAssocID="{441CFF0B-64EE-461A-BF66-EBC8A309240E}" presName="text0" presStyleLbl="node1" presStyleIdx="1" presStyleCnt="5" custScaleX="160112">
        <dgm:presLayoutVars>
          <dgm:bulletEnabled val="1"/>
        </dgm:presLayoutVars>
      </dgm:prSet>
      <dgm:spPr/>
    </dgm:pt>
    <dgm:pt modelId="{82A3A0C9-F0AF-43F1-A2BF-EE381F279D5D}" type="pres">
      <dgm:prSet presAssocID="{AF9E6981-9152-4A6F-BF74-D30F40C385DA}" presName="Name56" presStyleLbl="parChTrans1D2" presStyleIdx="1" presStyleCnt="4"/>
      <dgm:spPr/>
    </dgm:pt>
    <dgm:pt modelId="{F47F4709-C3B9-47B3-93CA-CE7E0E360513}" type="pres">
      <dgm:prSet presAssocID="{0009B3F3-AD47-4B78-95FB-84297C582D23}" presName="text0" presStyleLbl="node1" presStyleIdx="2" presStyleCnt="5" custScaleX="160112">
        <dgm:presLayoutVars>
          <dgm:bulletEnabled val="1"/>
        </dgm:presLayoutVars>
      </dgm:prSet>
      <dgm:spPr/>
    </dgm:pt>
    <dgm:pt modelId="{C9960DFB-F99B-47FC-87CE-08A9781243CB}" type="pres">
      <dgm:prSet presAssocID="{5087A9D2-7F19-4FD1-B606-82DEC5A86474}" presName="Name56" presStyleLbl="parChTrans1D2" presStyleIdx="2" presStyleCnt="4"/>
      <dgm:spPr/>
    </dgm:pt>
    <dgm:pt modelId="{015757DB-AA9D-4A1E-B2CE-4432429520E4}" type="pres">
      <dgm:prSet presAssocID="{B889CB87-FB88-403D-AB15-28671D425BA2}" presName="text0" presStyleLbl="node1" presStyleIdx="3" presStyleCnt="5" custScaleX="160112">
        <dgm:presLayoutVars>
          <dgm:bulletEnabled val="1"/>
        </dgm:presLayoutVars>
      </dgm:prSet>
      <dgm:spPr/>
    </dgm:pt>
    <dgm:pt modelId="{EFC4B68A-E47F-40F7-A24E-DEAEF16E83DE}" type="pres">
      <dgm:prSet presAssocID="{C1D92A7F-5335-45ED-B094-D01AFC0137F3}" presName="Name56" presStyleLbl="parChTrans1D2" presStyleIdx="3" presStyleCnt="4"/>
      <dgm:spPr/>
    </dgm:pt>
    <dgm:pt modelId="{C1E69895-514C-4BBF-9093-8164D30A403C}" type="pres">
      <dgm:prSet presAssocID="{610C0908-615D-47AC-8DCE-D80B9EDA48BB}" presName="text0" presStyleLbl="node1" presStyleIdx="4" presStyleCnt="5" custScaleX="160112">
        <dgm:presLayoutVars>
          <dgm:bulletEnabled val="1"/>
        </dgm:presLayoutVars>
      </dgm:prSet>
      <dgm:spPr/>
    </dgm:pt>
  </dgm:ptLst>
  <dgm:cxnLst>
    <dgm:cxn modelId="{B36E091C-2F1C-4549-AB90-C1531ACD93C8}" type="presOf" srcId="{AF9E6981-9152-4A6F-BF74-D30F40C385DA}" destId="{82A3A0C9-F0AF-43F1-A2BF-EE381F279D5D}" srcOrd="0" destOrd="0" presId="urn:microsoft.com/office/officeart/2008/layout/RadialCluster"/>
    <dgm:cxn modelId="{D0421837-EFEA-4831-8F82-CEB1146DEA42}" srcId="{D3646B0D-2EDB-41BE-A3F9-8B8F9913C1C5}" destId="{0FFC12A4-B947-4187-B787-C5173D3204D4}" srcOrd="0" destOrd="0" parTransId="{51471A05-9124-4F10-B1C3-E71558D5680F}" sibTransId="{35987170-806A-4C3F-914B-D05D82574A4A}"/>
    <dgm:cxn modelId="{E4905967-B5FB-4F6F-84EA-45211A555D60}" srcId="{0FFC12A4-B947-4187-B787-C5173D3204D4}" destId="{610C0908-615D-47AC-8DCE-D80B9EDA48BB}" srcOrd="3" destOrd="0" parTransId="{C1D92A7F-5335-45ED-B094-D01AFC0137F3}" sibTransId="{CBF96519-07AD-40E1-9572-D4C873760FC7}"/>
    <dgm:cxn modelId="{8307766D-D4C2-443F-B834-A6FBB73E8CD8}" type="presOf" srcId="{60733876-36B2-473A-92C4-BC46A71C8637}" destId="{7E8F978D-51C3-407D-9A2D-B6D3B316E428}" srcOrd="0" destOrd="0" presId="urn:microsoft.com/office/officeart/2008/layout/RadialCluster"/>
    <dgm:cxn modelId="{AA44584F-CACA-4F93-B9D6-42F2463B0CE7}" type="presOf" srcId="{5087A9D2-7F19-4FD1-B606-82DEC5A86474}" destId="{C9960DFB-F99B-47FC-87CE-08A9781243CB}" srcOrd="0" destOrd="0" presId="urn:microsoft.com/office/officeart/2008/layout/RadialCluster"/>
    <dgm:cxn modelId="{8898D870-D378-44C3-9F9A-51AE75238466}" type="presOf" srcId="{441CFF0B-64EE-461A-BF66-EBC8A309240E}" destId="{78681D12-998F-4316-B5F3-F2E4DD2F3F8C}" srcOrd="0" destOrd="0" presId="urn:microsoft.com/office/officeart/2008/layout/RadialCluster"/>
    <dgm:cxn modelId="{EC995256-0228-4B21-AC7C-6FE4880E4800}" type="presOf" srcId="{C1D92A7F-5335-45ED-B094-D01AFC0137F3}" destId="{EFC4B68A-E47F-40F7-A24E-DEAEF16E83DE}" srcOrd="0" destOrd="0" presId="urn:microsoft.com/office/officeart/2008/layout/RadialCluster"/>
    <dgm:cxn modelId="{6360B882-0E65-4081-8F57-2B07C9B9F033}" srcId="{0FFC12A4-B947-4187-B787-C5173D3204D4}" destId="{441CFF0B-64EE-461A-BF66-EBC8A309240E}" srcOrd="0" destOrd="0" parTransId="{60733876-36B2-473A-92C4-BC46A71C8637}" sibTransId="{DA78151F-EA8B-41AF-86F4-A8EC9EC82877}"/>
    <dgm:cxn modelId="{048C6F95-5517-4EAD-8451-24F54D130EFB}" type="presOf" srcId="{0FFC12A4-B947-4187-B787-C5173D3204D4}" destId="{23E43702-2469-45D4-8F8A-3E9041B9DFDE}" srcOrd="0" destOrd="0" presId="urn:microsoft.com/office/officeart/2008/layout/RadialCluster"/>
    <dgm:cxn modelId="{E8449897-28DB-4108-9ACF-014D29C08789}" type="presOf" srcId="{B889CB87-FB88-403D-AB15-28671D425BA2}" destId="{015757DB-AA9D-4A1E-B2CE-4432429520E4}" srcOrd="0" destOrd="0" presId="urn:microsoft.com/office/officeart/2008/layout/RadialCluster"/>
    <dgm:cxn modelId="{C488E49F-FF1C-4D77-9128-503B28365FB8}" type="presOf" srcId="{0009B3F3-AD47-4B78-95FB-84297C582D23}" destId="{F47F4709-C3B9-47B3-93CA-CE7E0E360513}" srcOrd="0" destOrd="0" presId="urn:microsoft.com/office/officeart/2008/layout/RadialCluster"/>
    <dgm:cxn modelId="{208925AE-9140-4DC6-83DB-85264F7B1B2D}" srcId="{0FFC12A4-B947-4187-B787-C5173D3204D4}" destId="{0009B3F3-AD47-4B78-95FB-84297C582D23}" srcOrd="1" destOrd="0" parTransId="{AF9E6981-9152-4A6F-BF74-D30F40C385DA}" sibTransId="{83A2FF11-75FC-4A69-AFBA-B32306F15366}"/>
    <dgm:cxn modelId="{632706C7-358A-4591-99CE-AE8635BC677D}" type="presOf" srcId="{610C0908-615D-47AC-8DCE-D80B9EDA48BB}" destId="{C1E69895-514C-4BBF-9093-8164D30A403C}" srcOrd="0" destOrd="0" presId="urn:microsoft.com/office/officeart/2008/layout/RadialCluster"/>
    <dgm:cxn modelId="{CC46F7CD-956C-4266-8D26-90337D3FBE7B}" srcId="{0FFC12A4-B947-4187-B787-C5173D3204D4}" destId="{B889CB87-FB88-403D-AB15-28671D425BA2}" srcOrd="2" destOrd="0" parTransId="{5087A9D2-7F19-4FD1-B606-82DEC5A86474}" sibTransId="{4AA3E98C-088A-4CF7-9161-E117D64EB81F}"/>
    <dgm:cxn modelId="{A1E925F9-950E-4BD0-8397-D36FA7AFEE48}" type="presOf" srcId="{D3646B0D-2EDB-41BE-A3F9-8B8F9913C1C5}" destId="{0958B2BE-CDB6-431C-8C63-543F92CB39BD}" srcOrd="0" destOrd="0" presId="urn:microsoft.com/office/officeart/2008/layout/RadialCluster"/>
    <dgm:cxn modelId="{B040D731-AE63-4F1E-AB1E-F2D7E044246D}" type="presParOf" srcId="{0958B2BE-CDB6-431C-8C63-543F92CB39BD}" destId="{FC9801B4-2AC0-4BD3-AA4A-4D95134A8B07}" srcOrd="0" destOrd="0" presId="urn:microsoft.com/office/officeart/2008/layout/RadialCluster"/>
    <dgm:cxn modelId="{8599E3E7-4FC1-43C1-9FEA-D7E0F3FB54CA}" type="presParOf" srcId="{FC9801B4-2AC0-4BD3-AA4A-4D95134A8B07}" destId="{23E43702-2469-45D4-8F8A-3E9041B9DFDE}" srcOrd="0" destOrd="0" presId="urn:microsoft.com/office/officeart/2008/layout/RadialCluster"/>
    <dgm:cxn modelId="{DCC131F6-571C-4A3F-8046-3ECC4E3D1CC9}" type="presParOf" srcId="{FC9801B4-2AC0-4BD3-AA4A-4D95134A8B07}" destId="{7E8F978D-51C3-407D-9A2D-B6D3B316E428}" srcOrd="1" destOrd="0" presId="urn:microsoft.com/office/officeart/2008/layout/RadialCluster"/>
    <dgm:cxn modelId="{BBC8B83F-1DCD-4C78-8B6B-E0E316965C8E}" type="presParOf" srcId="{FC9801B4-2AC0-4BD3-AA4A-4D95134A8B07}" destId="{78681D12-998F-4316-B5F3-F2E4DD2F3F8C}" srcOrd="2" destOrd="0" presId="urn:microsoft.com/office/officeart/2008/layout/RadialCluster"/>
    <dgm:cxn modelId="{FC4975A4-0AF9-42EF-A1BE-9179408FCCDB}" type="presParOf" srcId="{FC9801B4-2AC0-4BD3-AA4A-4D95134A8B07}" destId="{82A3A0C9-F0AF-43F1-A2BF-EE381F279D5D}" srcOrd="3" destOrd="0" presId="urn:microsoft.com/office/officeart/2008/layout/RadialCluster"/>
    <dgm:cxn modelId="{CED56141-2DD4-4763-ACD7-B5F70A78BB84}" type="presParOf" srcId="{FC9801B4-2AC0-4BD3-AA4A-4D95134A8B07}" destId="{F47F4709-C3B9-47B3-93CA-CE7E0E360513}" srcOrd="4" destOrd="0" presId="urn:microsoft.com/office/officeart/2008/layout/RadialCluster"/>
    <dgm:cxn modelId="{3EE94CDF-7DED-4B8E-9C9A-1BBFD6FDFD00}" type="presParOf" srcId="{FC9801B4-2AC0-4BD3-AA4A-4D95134A8B07}" destId="{C9960DFB-F99B-47FC-87CE-08A9781243CB}" srcOrd="5" destOrd="0" presId="urn:microsoft.com/office/officeart/2008/layout/RadialCluster"/>
    <dgm:cxn modelId="{40425099-4B66-4D0D-A703-D5E6250AFDE7}" type="presParOf" srcId="{FC9801B4-2AC0-4BD3-AA4A-4D95134A8B07}" destId="{015757DB-AA9D-4A1E-B2CE-4432429520E4}" srcOrd="6" destOrd="0" presId="urn:microsoft.com/office/officeart/2008/layout/RadialCluster"/>
    <dgm:cxn modelId="{E5EB5275-BC90-47AC-9A54-09B53B323EE3}" type="presParOf" srcId="{FC9801B4-2AC0-4BD3-AA4A-4D95134A8B07}" destId="{EFC4B68A-E47F-40F7-A24E-DEAEF16E83DE}" srcOrd="7" destOrd="0" presId="urn:microsoft.com/office/officeart/2008/layout/RadialCluster"/>
    <dgm:cxn modelId="{5C1C9E2B-3667-45DF-ACBC-BCF9BAB3C0D7}" type="presParOf" srcId="{FC9801B4-2AC0-4BD3-AA4A-4D95134A8B07}" destId="{C1E69895-514C-4BBF-9093-8164D30A403C}"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06D885-2FCA-490C-8DA1-7199AF3516DD}" type="doc">
      <dgm:prSet loTypeId="urn:microsoft.com/office/officeart/2005/8/layout/cycle8" loCatId="cycle" qsTypeId="urn:microsoft.com/office/officeart/2005/8/quickstyle/3d1" qsCatId="3D" csTypeId="urn:microsoft.com/office/officeart/2005/8/colors/colorful5" csCatId="colorful" phldr="1"/>
      <dgm:spPr/>
    </dgm:pt>
    <dgm:pt modelId="{0B833E9C-0933-4589-A96C-2EDEC44D6BB3}">
      <dgm:prSet phldrT="[Text]"/>
      <dgm:spPr/>
      <dgm:t>
        <a:bodyPr/>
        <a:lstStyle/>
        <a:p>
          <a:r>
            <a:rPr lang="en-US" dirty="0"/>
            <a:t>Natural analogues</a:t>
          </a:r>
        </a:p>
      </dgm:t>
    </dgm:pt>
    <dgm:pt modelId="{481E4F24-15D8-4499-A55B-DA2BE725EB0F}" type="parTrans" cxnId="{8E1BB982-88AE-48D8-8B0C-6DD225DF3C07}">
      <dgm:prSet/>
      <dgm:spPr/>
      <dgm:t>
        <a:bodyPr/>
        <a:lstStyle/>
        <a:p>
          <a:endParaRPr lang="en-US"/>
        </a:p>
      </dgm:t>
    </dgm:pt>
    <dgm:pt modelId="{5052E4CC-15A9-4CBE-90C3-70B5BE683D33}" type="sibTrans" cxnId="{8E1BB982-88AE-48D8-8B0C-6DD225DF3C07}">
      <dgm:prSet/>
      <dgm:spPr/>
      <dgm:t>
        <a:bodyPr/>
        <a:lstStyle/>
        <a:p>
          <a:endParaRPr lang="en-US"/>
        </a:p>
      </dgm:t>
    </dgm:pt>
    <dgm:pt modelId="{B25B828D-0B6F-413D-8635-878A43094E71}">
      <dgm:prSet phldrT="[Text]"/>
      <dgm:spPr/>
      <dgm:t>
        <a:bodyPr/>
        <a:lstStyle/>
        <a:p>
          <a:r>
            <a:rPr lang="en-US" dirty="0"/>
            <a:t>Nature of the Space</a:t>
          </a:r>
        </a:p>
      </dgm:t>
    </dgm:pt>
    <dgm:pt modelId="{4989194E-8D67-48C7-A80A-CFB3FDE598FA}" type="parTrans" cxnId="{19ADDFF9-2122-433B-A199-2BE8DEE57A7B}">
      <dgm:prSet/>
      <dgm:spPr/>
      <dgm:t>
        <a:bodyPr/>
        <a:lstStyle/>
        <a:p>
          <a:endParaRPr lang="en-US"/>
        </a:p>
      </dgm:t>
    </dgm:pt>
    <dgm:pt modelId="{32F0C2D1-9F04-4763-81EF-572FF720DA78}" type="sibTrans" cxnId="{19ADDFF9-2122-433B-A199-2BE8DEE57A7B}">
      <dgm:prSet/>
      <dgm:spPr/>
      <dgm:t>
        <a:bodyPr/>
        <a:lstStyle/>
        <a:p>
          <a:endParaRPr lang="en-US"/>
        </a:p>
      </dgm:t>
    </dgm:pt>
    <dgm:pt modelId="{78C7F7B7-766A-4F2D-8DBE-BA001E265891}">
      <dgm:prSet phldrT="[Text]"/>
      <dgm:spPr/>
      <dgm:t>
        <a:bodyPr/>
        <a:lstStyle/>
        <a:p>
          <a:r>
            <a:rPr lang="en-US" dirty="0"/>
            <a:t>Nature in the  Space</a:t>
          </a:r>
        </a:p>
      </dgm:t>
    </dgm:pt>
    <dgm:pt modelId="{3AEAE88E-B7AE-4356-B055-8D27EA09A2BB}" type="parTrans" cxnId="{D7CAE221-EC29-4D9F-A693-316DE3D046BA}">
      <dgm:prSet/>
      <dgm:spPr/>
      <dgm:t>
        <a:bodyPr/>
        <a:lstStyle/>
        <a:p>
          <a:endParaRPr lang="en-US"/>
        </a:p>
      </dgm:t>
    </dgm:pt>
    <dgm:pt modelId="{2A417588-FA88-4EC6-B83E-481F419A14E2}" type="sibTrans" cxnId="{D7CAE221-EC29-4D9F-A693-316DE3D046BA}">
      <dgm:prSet/>
      <dgm:spPr/>
      <dgm:t>
        <a:bodyPr/>
        <a:lstStyle/>
        <a:p>
          <a:endParaRPr lang="en-US"/>
        </a:p>
      </dgm:t>
    </dgm:pt>
    <dgm:pt modelId="{2E6D87A1-2E61-49BF-A763-F1B7EF8FB54F}" type="pres">
      <dgm:prSet presAssocID="{1906D885-2FCA-490C-8DA1-7199AF3516DD}" presName="compositeShape" presStyleCnt="0">
        <dgm:presLayoutVars>
          <dgm:chMax val="7"/>
          <dgm:dir/>
          <dgm:resizeHandles val="exact"/>
        </dgm:presLayoutVars>
      </dgm:prSet>
      <dgm:spPr/>
    </dgm:pt>
    <dgm:pt modelId="{6EDC0951-BFB6-405A-8894-60580FAFB1C5}" type="pres">
      <dgm:prSet presAssocID="{1906D885-2FCA-490C-8DA1-7199AF3516DD}" presName="wedge1" presStyleLbl="node1" presStyleIdx="0" presStyleCnt="3"/>
      <dgm:spPr/>
    </dgm:pt>
    <dgm:pt modelId="{83BD334A-FAE3-4F30-A1EF-E82C17444552}" type="pres">
      <dgm:prSet presAssocID="{1906D885-2FCA-490C-8DA1-7199AF3516DD}" presName="dummy1a" presStyleCnt="0"/>
      <dgm:spPr/>
    </dgm:pt>
    <dgm:pt modelId="{5BF50E72-60CD-454C-9B87-0CE85AE81764}" type="pres">
      <dgm:prSet presAssocID="{1906D885-2FCA-490C-8DA1-7199AF3516DD}" presName="dummy1b" presStyleCnt="0"/>
      <dgm:spPr/>
    </dgm:pt>
    <dgm:pt modelId="{6152FA3E-61D0-452C-9580-A91DD6284488}" type="pres">
      <dgm:prSet presAssocID="{1906D885-2FCA-490C-8DA1-7199AF3516DD}" presName="wedge1Tx" presStyleLbl="node1" presStyleIdx="0" presStyleCnt="3">
        <dgm:presLayoutVars>
          <dgm:chMax val="0"/>
          <dgm:chPref val="0"/>
          <dgm:bulletEnabled val="1"/>
        </dgm:presLayoutVars>
      </dgm:prSet>
      <dgm:spPr/>
    </dgm:pt>
    <dgm:pt modelId="{EC65D0A3-7894-485F-8E65-10B0F8A03666}" type="pres">
      <dgm:prSet presAssocID="{1906D885-2FCA-490C-8DA1-7199AF3516DD}" presName="wedge2" presStyleLbl="node1" presStyleIdx="1" presStyleCnt="3"/>
      <dgm:spPr/>
    </dgm:pt>
    <dgm:pt modelId="{84B0717A-7045-4401-A053-FC76F7B5FFE8}" type="pres">
      <dgm:prSet presAssocID="{1906D885-2FCA-490C-8DA1-7199AF3516DD}" presName="dummy2a" presStyleCnt="0"/>
      <dgm:spPr/>
    </dgm:pt>
    <dgm:pt modelId="{B57FB9E1-D0DE-4AFA-876C-BD473D5AD6F1}" type="pres">
      <dgm:prSet presAssocID="{1906D885-2FCA-490C-8DA1-7199AF3516DD}" presName="dummy2b" presStyleCnt="0"/>
      <dgm:spPr/>
    </dgm:pt>
    <dgm:pt modelId="{D8BE7A73-57EC-40EC-97C7-0828D8D3CB3E}" type="pres">
      <dgm:prSet presAssocID="{1906D885-2FCA-490C-8DA1-7199AF3516DD}" presName="wedge2Tx" presStyleLbl="node1" presStyleIdx="1" presStyleCnt="3">
        <dgm:presLayoutVars>
          <dgm:chMax val="0"/>
          <dgm:chPref val="0"/>
          <dgm:bulletEnabled val="1"/>
        </dgm:presLayoutVars>
      </dgm:prSet>
      <dgm:spPr/>
    </dgm:pt>
    <dgm:pt modelId="{3291E0A2-7E7E-48C1-8E21-F760A984A930}" type="pres">
      <dgm:prSet presAssocID="{1906D885-2FCA-490C-8DA1-7199AF3516DD}" presName="wedge3" presStyleLbl="node1" presStyleIdx="2" presStyleCnt="3"/>
      <dgm:spPr/>
    </dgm:pt>
    <dgm:pt modelId="{8824FF46-27CC-4EBC-A6B2-FA32CA63AAEB}" type="pres">
      <dgm:prSet presAssocID="{1906D885-2FCA-490C-8DA1-7199AF3516DD}" presName="dummy3a" presStyleCnt="0"/>
      <dgm:spPr/>
    </dgm:pt>
    <dgm:pt modelId="{42F86DC1-F29E-46B5-A881-EFD08E7F7292}" type="pres">
      <dgm:prSet presAssocID="{1906D885-2FCA-490C-8DA1-7199AF3516DD}" presName="dummy3b" presStyleCnt="0"/>
      <dgm:spPr/>
    </dgm:pt>
    <dgm:pt modelId="{1B39DB5B-CBB8-445D-9858-65EC0BE9D605}" type="pres">
      <dgm:prSet presAssocID="{1906D885-2FCA-490C-8DA1-7199AF3516DD}" presName="wedge3Tx" presStyleLbl="node1" presStyleIdx="2" presStyleCnt="3">
        <dgm:presLayoutVars>
          <dgm:chMax val="0"/>
          <dgm:chPref val="0"/>
          <dgm:bulletEnabled val="1"/>
        </dgm:presLayoutVars>
      </dgm:prSet>
      <dgm:spPr/>
    </dgm:pt>
    <dgm:pt modelId="{953790C1-3125-4E2B-B6D8-41FAC85CA144}" type="pres">
      <dgm:prSet presAssocID="{5052E4CC-15A9-4CBE-90C3-70B5BE683D33}" presName="arrowWedge1" presStyleLbl="fgSibTrans2D1" presStyleIdx="0" presStyleCnt="3"/>
      <dgm:spPr/>
    </dgm:pt>
    <dgm:pt modelId="{66F753E5-270B-4715-B9D9-064109489A82}" type="pres">
      <dgm:prSet presAssocID="{32F0C2D1-9F04-4763-81EF-572FF720DA78}" presName="arrowWedge2" presStyleLbl="fgSibTrans2D1" presStyleIdx="1" presStyleCnt="3"/>
      <dgm:spPr/>
    </dgm:pt>
    <dgm:pt modelId="{FF153FC5-3BB9-4718-BFAE-17BDE594C2A4}" type="pres">
      <dgm:prSet presAssocID="{2A417588-FA88-4EC6-B83E-481F419A14E2}" presName="arrowWedge3" presStyleLbl="fgSibTrans2D1" presStyleIdx="2" presStyleCnt="3"/>
      <dgm:spPr/>
    </dgm:pt>
  </dgm:ptLst>
  <dgm:cxnLst>
    <dgm:cxn modelId="{E167B11B-EFB3-4EA7-9F28-5428D823B74D}" type="presOf" srcId="{1906D885-2FCA-490C-8DA1-7199AF3516DD}" destId="{2E6D87A1-2E61-49BF-A763-F1B7EF8FB54F}" srcOrd="0" destOrd="0" presId="urn:microsoft.com/office/officeart/2005/8/layout/cycle8"/>
    <dgm:cxn modelId="{7928C621-85F4-4A73-962E-1D6B8A66C598}" type="presOf" srcId="{0B833E9C-0933-4589-A96C-2EDEC44D6BB3}" destId="{6EDC0951-BFB6-405A-8894-60580FAFB1C5}" srcOrd="0" destOrd="0" presId="urn:microsoft.com/office/officeart/2005/8/layout/cycle8"/>
    <dgm:cxn modelId="{D7CAE221-EC29-4D9F-A693-316DE3D046BA}" srcId="{1906D885-2FCA-490C-8DA1-7199AF3516DD}" destId="{78C7F7B7-766A-4F2D-8DBE-BA001E265891}" srcOrd="2" destOrd="0" parTransId="{3AEAE88E-B7AE-4356-B055-8D27EA09A2BB}" sibTransId="{2A417588-FA88-4EC6-B83E-481F419A14E2}"/>
    <dgm:cxn modelId="{90F11D26-DE63-4491-8E6B-594D5FF23CC8}" type="presOf" srcId="{B25B828D-0B6F-413D-8635-878A43094E71}" destId="{D8BE7A73-57EC-40EC-97C7-0828D8D3CB3E}" srcOrd="1" destOrd="0" presId="urn:microsoft.com/office/officeart/2005/8/layout/cycle8"/>
    <dgm:cxn modelId="{86C1912A-0A78-4C9A-8722-5805CDF873E1}" type="presOf" srcId="{78C7F7B7-766A-4F2D-8DBE-BA001E265891}" destId="{1B39DB5B-CBB8-445D-9858-65EC0BE9D605}" srcOrd="1" destOrd="0" presId="urn:microsoft.com/office/officeart/2005/8/layout/cycle8"/>
    <dgm:cxn modelId="{1BA83C35-B3EF-4127-A004-A7C02BB489EA}" type="presOf" srcId="{78C7F7B7-766A-4F2D-8DBE-BA001E265891}" destId="{3291E0A2-7E7E-48C1-8E21-F760A984A930}" srcOrd="0" destOrd="0" presId="urn:microsoft.com/office/officeart/2005/8/layout/cycle8"/>
    <dgm:cxn modelId="{FF484766-DEDE-4A1B-9FED-D51C1C04FC4A}" type="presOf" srcId="{B25B828D-0B6F-413D-8635-878A43094E71}" destId="{EC65D0A3-7894-485F-8E65-10B0F8A03666}" srcOrd="0" destOrd="0" presId="urn:microsoft.com/office/officeart/2005/8/layout/cycle8"/>
    <dgm:cxn modelId="{31AEEF4D-A7DC-4F0A-9F07-807D43436081}" type="presOf" srcId="{0B833E9C-0933-4589-A96C-2EDEC44D6BB3}" destId="{6152FA3E-61D0-452C-9580-A91DD6284488}" srcOrd="1" destOrd="0" presId="urn:microsoft.com/office/officeart/2005/8/layout/cycle8"/>
    <dgm:cxn modelId="{8E1BB982-88AE-48D8-8B0C-6DD225DF3C07}" srcId="{1906D885-2FCA-490C-8DA1-7199AF3516DD}" destId="{0B833E9C-0933-4589-A96C-2EDEC44D6BB3}" srcOrd="0" destOrd="0" parTransId="{481E4F24-15D8-4499-A55B-DA2BE725EB0F}" sibTransId="{5052E4CC-15A9-4CBE-90C3-70B5BE683D33}"/>
    <dgm:cxn modelId="{19ADDFF9-2122-433B-A199-2BE8DEE57A7B}" srcId="{1906D885-2FCA-490C-8DA1-7199AF3516DD}" destId="{B25B828D-0B6F-413D-8635-878A43094E71}" srcOrd="1" destOrd="0" parTransId="{4989194E-8D67-48C7-A80A-CFB3FDE598FA}" sibTransId="{32F0C2D1-9F04-4763-81EF-572FF720DA78}"/>
    <dgm:cxn modelId="{D0E36022-CC51-4FA6-BCEC-F65732D9DC48}" type="presParOf" srcId="{2E6D87A1-2E61-49BF-A763-F1B7EF8FB54F}" destId="{6EDC0951-BFB6-405A-8894-60580FAFB1C5}" srcOrd="0" destOrd="0" presId="urn:microsoft.com/office/officeart/2005/8/layout/cycle8"/>
    <dgm:cxn modelId="{41B6F387-2764-4DB9-BED8-0BAF3FB670C2}" type="presParOf" srcId="{2E6D87A1-2E61-49BF-A763-F1B7EF8FB54F}" destId="{83BD334A-FAE3-4F30-A1EF-E82C17444552}" srcOrd="1" destOrd="0" presId="urn:microsoft.com/office/officeart/2005/8/layout/cycle8"/>
    <dgm:cxn modelId="{3492E3C6-C4C1-4DED-88F5-9D2E497B09EF}" type="presParOf" srcId="{2E6D87A1-2E61-49BF-A763-F1B7EF8FB54F}" destId="{5BF50E72-60CD-454C-9B87-0CE85AE81764}" srcOrd="2" destOrd="0" presId="urn:microsoft.com/office/officeart/2005/8/layout/cycle8"/>
    <dgm:cxn modelId="{E0300F58-E69A-4D97-8D44-05AB5C908145}" type="presParOf" srcId="{2E6D87A1-2E61-49BF-A763-F1B7EF8FB54F}" destId="{6152FA3E-61D0-452C-9580-A91DD6284488}" srcOrd="3" destOrd="0" presId="urn:microsoft.com/office/officeart/2005/8/layout/cycle8"/>
    <dgm:cxn modelId="{B54CF0A3-9899-4DAE-B95D-52FC9784E514}" type="presParOf" srcId="{2E6D87A1-2E61-49BF-A763-F1B7EF8FB54F}" destId="{EC65D0A3-7894-485F-8E65-10B0F8A03666}" srcOrd="4" destOrd="0" presId="urn:microsoft.com/office/officeart/2005/8/layout/cycle8"/>
    <dgm:cxn modelId="{3FF9370F-31D9-48CD-BF97-DC51E63E930C}" type="presParOf" srcId="{2E6D87A1-2E61-49BF-A763-F1B7EF8FB54F}" destId="{84B0717A-7045-4401-A053-FC76F7B5FFE8}" srcOrd="5" destOrd="0" presId="urn:microsoft.com/office/officeart/2005/8/layout/cycle8"/>
    <dgm:cxn modelId="{C6666269-2B9A-4925-98B1-ED3629E71C4C}" type="presParOf" srcId="{2E6D87A1-2E61-49BF-A763-F1B7EF8FB54F}" destId="{B57FB9E1-D0DE-4AFA-876C-BD473D5AD6F1}" srcOrd="6" destOrd="0" presId="urn:microsoft.com/office/officeart/2005/8/layout/cycle8"/>
    <dgm:cxn modelId="{FE16FCEC-C614-4008-912E-B3FE12E4A7B4}" type="presParOf" srcId="{2E6D87A1-2E61-49BF-A763-F1B7EF8FB54F}" destId="{D8BE7A73-57EC-40EC-97C7-0828D8D3CB3E}" srcOrd="7" destOrd="0" presId="urn:microsoft.com/office/officeart/2005/8/layout/cycle8"/>
    <dgm:cxn modelId="{8B8CE64D-AAF2-4D66-9082-891F549F5D4B}" type="presParOf" srcId="{2E6D87A1-2E61-49BF-A763-F1B7EF8FB54F}" destId="{3291E0A2-7E7E-48C1-8E21-F760A984A930}" srcOrd="8" destOrd="0" presId="urn:microsoft.com/office/officeart/2005/8/layout/cycle8"/>
    <dgm:cxn modelId="{76F1114F-F5D4-4B62-BD96-927EC60C357F}" type="presParOf" srcId="{2E6D87A1-2E61-49BF-A763-F1B7EF8FB54F}" destId="{8824FF46-27CC-4EBC-A6B2-FA32CA63AAEB}" srcOrd="9" destOrd="0" presId="urn:microsoft.com/office/officeart/2005/8/layout/cycle8"/>
    <dgm:cxn modelId="{E2B79DF1-82E2-443D-BD99-5AB7646C945F}" type="presParOf" srcId="{2E6D87A1-2E61-49BF-A763-F1B7EF8FB54F}" destId="{42F86DC1-F29E-46B5-A881-EFD08E7F7292}" srcOrd="10" destOrd="0" presId="urn:microsoft.com/office/officeart/2005/8/layout/cycle8"/>
    <dgm:cxn modelId="{EFEE170A-179B-4A89-9BE9-5D3320F09CC2}" type="presParOf" srcId="{2E6D87A1-2E61-49BF-A763-F1B7EF8FB54F}" destId="{1B39DB5B-CBB8-445D-9858-65EC0BE9D605}" srcOrd="11" destOrd="0" presId="urn:microsoft.com/office/officeart/2005/8/layout/cycle8"/>
    <dgm:cxn modelId="{D4E4ADB4-9EF2-45FE-95BF-C8337DFBCC1A}" type="presParOf" srcId="{2E6D87A1-2E61-49BF-A763-F1B7EF8FB54F}" destId="{953790C1-3125-4E2B-B6D8-41FAC85CA144}" srcOrd="12" destOrd="0" presId="urn:microsoft.com/office/officeart/2005/8/layout/cycle8"/>
    <dgm:cxn modelId="{E2EE0283-E2C1-466B-B22B-FB506265E653}" type="presParOf" srcId="{2E6D87A1-2E61-49BF-A763-F1B7EF8FB54F}" destId="{66F753E5-270B-4715-B9D9-064109489A82}" srcOrd="13" destOrd="0" presId="urn:microsoft.com/office/officeart/2005/8/layout/cycle8"/>
    <dgm:cxn modelId="{EA71EA61-9EB9-4FDF-ADD1-C5DFE64F5081}" type="presParOf" srcId="{2E6D87A1-2E61-49BF-A763-F1B7EF8FB54F}" destId="{FF153FC5-3BB9-4718-BFAE-17BDE594C2A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C14B1-C250-4E4A-AF0E-9180E3830512}">
      <dsp:nvSpPr>
        <dsp:cNvPr id="0" name=""/>
        <dsp:cNvSpPr/>
      </dsp:nvSpPr>
      <dsp:spPr>
        <a:xfrm>
          <a:off x="0" y="0"/>
          <a:ext cx="9918032" cy="2555513"/>
        </a:xfrm>
        <a:prstGeom prst="roundRect">
          <a:avLst>
            <a:gd name="adj" fmla="val 1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302B43-198D-4F51-825D-C527BFCD5F5E}">
      <dsp:nvSpPr>
        <dsp:cNvPr id="0" name=""/>
        <dsp:cNvSpPr/>
      </dsp:nvSpPr>
      <dsp:spPr>
        <a:xfrm>
          <a:off x="297540" y="340735"/>
          <a:ext cx="2913421" cy="187404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8000" b="-8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97E0FC-C5F1-4339-B33E-53821CEBB49F}">
      <dsp:nvSpPr>
        <dsp:cNvPr id="0" name=""/>
        <dsp:cNvSpPr/>
      </dsp:nvSpPr>
      <dsp:spPr>
        <a:xfrm rot="10800000">
          <a:off x="297540" y="2555513"/>
          <a:ext cx="2913421" cy="3123406"/>
        </a:xfrm>
        <a:prstGeom prst="round2SameRect">
          <a:avLst>
            <a:gd name="adj1" fmla="val 10500"/>
            <a:gd name="adj2" fmla="val 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AU" sz="1600" kern="1200" dirty="0">
              <a:solidFill>
                <a:schemeClr val="tx1"/>
              </a:solidFill>
            </a:rPr>
            <a:t>Feelings: civic pride, inclusiveness, social Integration, vitality and sociability, sense of belonging, reduced depression</a:t>
          </a:r>
        </a:p>
        <a:p>
          <a:pPr marL="0" lvl="0" indent="0" algn="ctr" defTabSz="711200">
            <a:lnSpc>
              <a:spcPct val="90000"/>
            </a:lnSpc>
            <a:spcBef>
              <a:spcPct val="0"/>
            </a:spcBef>
            <a:spcAft>
              <a:spcPct val="35000"/>
            </a:spcAft>
            <a:buNone/>
          </a:pPr>
          <a:r>
            <a:rPr lang="en-AU" sz="1600" kern="1200" dirty="0">
              <a:solidFill>
                <a:schemeClr val="tx1"/>
              </a:solidFill>
            </a:rPr>
            <a:t>Life quality conditions: reduced accidents, crime and vandalism, improved health, improved wellbeing, aesthetics, recreation benefits, urban resilience</a:t>
          </a:r>
        </a:p>
        <a:p>
          <a:pPr marL="0" lvl="0" indent="0" algn="ctr" defTabSz="711200">
            <a:lnSpc>
              <a:spcPct val="90000"/>
            </a:lnSpc>
            <a:spcBef>
              <a:spcPct val="0"/>
            </a:spcBef>
            <a:spcAft>
              <a:spcPct val="35000"/>
            </a:spcAft>
            <a:buNone/>
          </a:pPr>
          <a:r>
            <a:rPr lang="en-AU" sz="1600" kern="1200" dirty="0">
              <a:solidFill>
                <a:schemeClr val="tx1"/>
              </a:solidFill>
            </a:rPr>
            <a:t>Other: improved educational outcomes</a:t>
          </a:r>
        </a:p>
      </dsp:txBody>
      <dsp:txXfrm rot="10800000">
        <a:off x="387138" y="2555513"/>
        <a:ext cx="2734225" cy="3033808"/>
      </dsp:txXfrm>
    </dsp:sp>
    <dsp:sp modelId="{9EBEFBDF-F0AE-4D65-851D-49E6324E78B8}">
      <dsp:nvSpPr>
        <dsp:cNvPr id="0" name=""/>
        <dsp:cNvSpPr/>
      </dsp:nvSpPr>
      <dsp:spPr>
        <a:xfrm>
          <a:off x="3502305" y="340735"/>
          <a:ext cx="2913421" cy="187404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92B45E-5135-4C71-AB0B-259406E075CC}">
      <dsp:nvSpPr>
        <dsp:cNvPr id="0" name=""/>
        <dsp:cNvSpPr/>
      </dsp:nvSpPr>
      <dsp:spPr>
        <a:xfrm rot="10800000">
          <a:off x="3502305" y="2555513"/>
          <a:ext cx="2913421" cy="3123406"/>
        </a:xfrm>
        <a:prstGeom prst="round2SameRect">
          <a:avLst>
            <a:gd name="adj1" fmla="val 10500"/>
            <a:gd name="adj2" fmla="val 0"/>
          </a:avLst>
        </a:prstGeom>
        <a:solidFill>
          <a:schemeClr val="accent4">
            <a:shade val="80000"/>
            <a:hueOff val="-256642"/>
            <a:satOff val="0"/>
            <a:lumOff val="169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355600">
            <a:lnSpc>
              <a:spcPct val="90000"/>
            </a:lnSpc>
            <a:spcBef>
              <a:spcPct val="0"/>
            </a:spcBef>
            <a:spcAft>
              <a:spcPct val="35000"/>
            </a:spcAft>
            <a:buNone/>
          </a:pPr>
          <a:r>
            <a:rPr lang="en-AU" sz="1600" kern="1200" dirty="0">
              <a:solidFill>
                <a:schemeClr val="tx1"/>
              </a:solidFill>
            </a:rPr>
            <a:t>Ecosystem services:  resilience, adaptability, improved waterways, reduced heat stress, reduced waste and pollution, cleaner air, increased biodiversity, ecological stewardship (willingness to support sustainable practices)</a:t>
          </a:r>
        </a:p>
      </dsp:txBody>
      <dsp:txXfrm rot="10800000">
        <a:off x="3591903" y="2555513"/>
        <a:ext cx="2734225" cy="3033808"/>
      </dsp:txXfrm>
    </dsp:sp>
    <dsp:sp modelId="{EEC72394-2ED4-4F89-99CC-FEF72440C79C}">
      <dsp:nvSpPr>
        <dsp:cNvPr id="0" name=""/>
        <dsp:cNvSpPr/>
      </dsp:nvSpPr>
      <dsp:spPr>
        <a:xfrm>
          <a:off x="6707069" y="340735"/>
          <a:ext cx="2913421" cy="187404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B5AD55-1CF0-4EB1-A80A-01AB1973BBA7}">
      <dsp:nvSpPr>
        <dsp:cNvPr id="0" name=""/>
        <dsp:cNvSpPr/>
      </dsp:nvSpPr>
      <dsp:spPr>
        <a:xfrm rot="10800000">
          <a:off x="6707069" y="2555513"/>
          <a:ext cx="2913421" cy="3123406"/>
        </a:xfrm>
        <a:prstGeom prst="round2SameRect">
          <a:avLst>
            <a:gd name="adj1" fmla="val 10500"/>
            <a:gd name="adj2" fmla="val 0"/>
          </a:avLst>
        </a:prstGeom>
        <a:solidFill>
          <a:schemeClr val="accent4">
            <a:shade val="80000"/>
            <a:hueOff val="-513283"/>
            <a:satOff val="0"/>
            <a:lumOff val="33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AU" sz="1900" kern="1200" dirty="0">
              <a:solidFill>
                <a:schemeClr val="tx1"/>
              </a:solidFill>
            </a:rPr>
            <a:t>Increased visitation (footfall and length of visit), </a:t>
          </a:r>
        </a:p>
        <a:p>
          <a:pPr marL="0" lvl="0" indent="0" algn="ctr" defTabSz="844550">
            <a:lnSpc>
              <a:spcPct val="90000"/>
            </a:lnSpc>
            <a:spcBef>
              <a:spcPct val="0"/>
            </a:spcBef>
            <a:spcAft>
              <a:spcPct val="35000"/>
            </a:spcAft>
            <a:buNone/>
          </a:pPr>
          <a:r>
            <a:rPr lang="en-AU" sz="1900" kern="1200" dirty="0">
              <a:solidFill>
                <a:schemeClr val="tx1"/>
              </a:solidFill>
            </a:rPr>
            <a:t>Local businesses: increased revenue, job creation or skill development, reduced public expenditure, increased property value</a:t>
          </a:r>
        </a:p>
      </dsp:txBody>
      <dsp:txXfrm rot="10800000">
        <a:off x="6796667" y="2555513"/>
        <a:ext cx="2734225" cy="3033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C0951-BFB6-405A-8894-60580FAFB1C5}">
      <dsp:nvSpPr>
        <dsp:cNvPr id="0" name=""/>
        <dsp:cNvSpPr/>
      </dsp:nvSpPr>
      <dsp:spPr>
        <a:xfrm>
          <a:off x="1881902" y="352213"/>
          <a:ext cx="4551680" cy="4551680"/>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Place</a:t>
          </a:r>
        </a:p>
      </dsp:txBody>
      <dsp:txXfrm>
        <a:off x="4280746" y="1316736"/>
        <a:ext cx="1625600" cy="1354666"/>
      </dsp:txXfrm>
    </dsp:sp>
    <dsp:sp modelId="{EC65D0A3-7894-485F-8E65-10B0F8A03666}">
      <dsp:nvSpPr>
        <dsp:cNvPr id="0" name=""/>
        <dsp:cNvSpPr/>
      </dsp:nvSpPr>
      <dsp:spPr>
        <a:xfrm>
          <a:off x="1788159" y="514773"/>
          <a:ext cx="4551680" cy="4551680"/>
        </a:xfrm>
        <a:prstGeom prst="pie">
          <a:avLst>
            <a:gd name="adj1" fmla="val 1800000"/>
            <a:gd name="adj2" fmla="val 90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Person</a:t>
          </a:r>
        </a:p>
      </dsp:txBody>
      <dsp:txXfrm>
        <a:off x="2871893" y="3467946"/>
        <a:ext cx="2438400" cy="1192106"/>
      </dsp:txXfrm>
    </dsp:sp>
    <dsp:sp modelId="{3291E0A2-7E7E-48C1-8E21-F760A984A930}">
      <dsp:nvSpPr>
        <dsp:cNvPr id="0" name=""/>
        <dsp:cNvSpPr/>
      </dsp:nvSpPr>
      <dsp:spPr>
        <a:xfrm>
          <a:off x="1694416" y="352213"/>
          <a:ext cx="4551680" cy="4551680"/>
        </a:xfrm>
        <a:prstGeom prst="pie">
          <a:avLst>
            <a:gd name="adj1" fmla="val 90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Process</a:t>
          </a:r>
        </a:p>
      </dsp:txBody>
      <dsp:txXfrm>
        <a:off x="2221653" y="1316736"/>
        <a:ext cx="1625600" cy="1354666"/>
      </dsp:txXfrm>
    </dsp:sp>
    <dsp:sp modelId="{953790C1-3125-4E2B-B6D8-41FAC85CA144}">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6F753E5-270B-4715-B9D9-064109489A82}">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F153FC5-3BB9-4718-BFAE-17BDE594C2A4}">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3702-2469-45D4-8F8A-3E9041B9DFDE}">
      <dsp:nvSpPr>
        <dsp:cNvPr id="0" name=""/>
        <dsp:cNvSpPr/>
      </dsp:nvSpPr>
      <dsp:spPr>
        <a:xfrm>
          <a:off x="4156667" y="2289368"/>
          <a:ext cx="1962316" cy="1962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AU" sz="3500" kern="1200" dirty="0"/>
            <a:t>Biophilia lead thinkers</a:t>
          </a:r>
        </a:p>
      </dsp:txBody>
      <dsp:txXfrm>
        <a:off x="4252459" y="2385160"/>
        <a:ext cx="1770732" cy="1770732"/>
      </dsp:txXfrm>
    </dsp:sp>
    <dsp:sp modelId="{7E8F978D-51C3-407D-9A2D-B6D3B316E428}">
      <dsp:nvSpPr>
        <dsp:cNvPr id="0" name=""/>
        <dsp:cNvSpPr/>
      </dsp:nvSpPr>
      <dsp:spPr>
        <a:xfrm rot="16200000">
          <a:off x="4650798" y="1802341"/>
          <a:ext cx="974054" cy="0"/>
        </a:xfrm>
        <a:custGeom>
          <a:avLst/>
          <a:gdLst/>
          <a:ahLst/>
          <a:cxnLst/>
          <a:rect l="0" t="0" r="0" b="0"/>
          <a:pathLst>
            <a:path>
              <a:moveTo>
                <a:pt x="0" y="0"/>
              </a:moveTo>
              <a:lnTo>
                <a:pt x="97405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681D12-998F-4316-B5F3-F2E4DD2F3F8C}">
      <dsp:nvSpPr>
        <dsp:cNvPr id="0" name=""/>
        <dsp:cNvSpPr/>
      </dsp:nvSpPr>
      <dsp:spPr>
        <a:xfrm>
          <a:off x="4085287" y="562"/>
          <a:ext cx="2105075" cy="13147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AU" sz="3500" kern="1200" dirty="0"/>
            <a:t>Roger S. Ulrich</a:t>
          </a:r>
        </a:p>
      </dsp:txBody>
      <dsp:txXfrm>
        <a:off x="4149468" y="64743"/>
        <a:ext cx="1976713" cy="1186389"/>
      </dsp:txXfrm>
    </dsp:sp>
    <dsp:sp modelId="{82A3A0C9-F0AF-43F1-A2BF-EE381F279D5D}">
      <dsp:nvSpPr>
        <dsp:cNvPr id="0" name=""/>
        <dsp:cNvSpPr/>
      </dsp:nvSpPr>
      <dsp:spPr>
        <a:xfrm>
          <a:off x="6118983" y="3270526"/>
          <a:ext cx="578893" cy="0"/>
        </a:xfrm>
        <a:custGeom>
          <a:avLst/>
          <a:gdLst/>
          <a:ahLst/>
          <a:cxnLst/>
          <a:rect l="0" t="0" r="0" b="0"/>
          <a:pathLst>
            <a:path>
              <a:moveTo>
                <a:pt x="0" y="0"/>
              </a:moveTo>
              <a:lnTo>
                <a:pt x="57889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7F4709-C3B9-47B3-93CA-CE7E0E360513}">
      <dsp:nvSpPr>
        <dsp:cNvPr id="0" name=""/>
        <dsp:cNvSpPr/>
      </dsp:nvSpPr>
      <dsp:spPr>
        <a:xfrm>
          <a:off x="6697876" y="2613151"/>
          <a:ext cx="2105075" cy="13147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AU" sz="3500" kern="1200" dirty="0"/>
            <a:t>E. O. Wilson</a:t>
          </a:r>
        </a:p>
      </dsp:txBody>
      <dsp:txXfrm>
        <a:off x="6762057" y="2677332"/>
        <a:ext cx="1976713" cy="1186389"/>
      </dsp:txXfrm>
    </dsp:sp>
    <dsp:sp modelId="{C9960DFB-F99B-47FC-87CE-08A9781243CB}">
      <dsp:nvSpPr>
        <dsp:cNvPr id="0" name=""/>
        <dsp:cNvSpPr/>
      </dsp:nvSpPr>
      <dsp:spPr>
        <a:xfrm rot="5400000">
          <a:off x="4650798" y="4738712"/>
          <a:ext cx="974054" cy="0"/>
        </a:xfrm>
        <a:custGeom>
          <a:avLst/>
          <a:gdLst/>
          <a:ahLst/>
          <a:cxnLst/>
          <a:rect l="0" t="0" r="0" b="0"/>
          <a:pathLst>
            <a:path>
              <a:moveTo>
                <a:pt x="0" y="0"/>
              </a:moveTo>
              <a:lnTo>
                <a:pt x="97405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5757DB-AA9D-4A1E-B2CE-4432429520E4}">
      <dsp:nvSpPr>
        <dsp:cNvPr id="0" name=""/>
        <dsp:cNvSpPr/>
      </dsp:nvSpPr>
      <dsp:spPr>
        <a:xfrm>
          <a:off x="4085287" y="5225740"/>
          <a:ext cx="2105075" cy="13147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AU" sz="1900" b="0" i="0" kern="1200" dirty="0"/>
            <a:t>William D Browning, Catherine O. Ryan, Joseph O. Clancy</a:t>
          </a:r>
          <a:endParaRPr lang="en-AU" sz="1900" kern="1200" dirty="0"/>
        </a:p>
      </dsp:txBody>
      <dsp:txXfrm>
        <a:off x="4149468" y="5289921"/>
        <a:ext cx="1976713" cy="1186389"/>
      </dsp:txXfrm>
    </dsp:sp>
    <dsp:sp modelId="{EFC4B68A-E47F-40F7-A24E-DEAEF16E83DE}">
      <dsp:nvSpPr>
        <dsp:cNvPr id="0" name=""/>
        <dsp:cNvSpPr/>
      </dsp:nvSpPr>
      <dsp:spPr>
        <a:xfrm rot="10800000">
          <a:off x="3577774" y="3270527"/>
          <a:ext cx="578893" cy="0"/>
        </a:xfrm>
        <a:custGeom>
          <a:avLst/>
          <a:gdLst/>
          <a:ahLst/>
          <a:cxnLst/>
          <a:rect l="0" t="0" r="0" b="0"/>
          <a:pathLst>
            <a:path>
              <a:moveTo>
                <a:pt x="0" y="0"/>
              </a:moveTo>
              <a:lnTo>
                <a:pt x="57889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E69895-514C-4BBF-9093-8164D30A403C}">
      <dsp:nvSpPr>
        <dsp:cNvPr id="0" name=""/>
        <dsp:cNvSpPr/>
      </dsp:nvSpPr>
      <dsp:spPr>
        <a:xfrm>
          <a:off x="1472698" y="2613151"/>
          <a:ext cx="2105075" cy="131475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AU" sz="3500" b="0" i="0" kern="1200" dirty="0"/>
            <a:t>Stephen R. Kellert</a:t>
          </a:r>
          <a:endParaRPr lang="en-AU" sz="3500" kern="1200" dirty="0"/>
        </a:p>
      </dsp:txBody>
      <dsp:txXfrm>
        <a:off x="1536879" y="2677332"/>
        <a:ext cx="1976713" cy="1186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C0951-BFB6-405A-8894-60580FAFB1C5}">
      <dsp:nvSpPr>
        <dsp:cNvPr id="0" name=""/>
        <dsp:cNvSpPr/>
      </dsp:nvSpPr>
      <dsp:spPr>
        <a:xfrm>
          <a:off x="1881902" y="352213"/>
          <a:ext cx="4551680" cy="4551680"/>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Natural analogues</a:t>
          </a:r>
        </a:p>
      </dsp:txBody>
      <dsp:txXfrm>
        <a:off x="4280746" y="1316736"/>
        <a:ext cx="1625600" cy="1354666"/>
      </dsp:txXfrm>
    </dsp:sp>
    <dsp:sp modelId="{EC65D0A3-7894-485F-8E65-10B0F8A03666}">
      <dsp:nvSpPr>
        <dsp:cNvPr id="0" name=""/>
        <dsp:cNvSpPr/>
      </dsp:nvSpPr>
      <dsp:spPr>
        <a:xfrm>
          <a:off x="1788159" y="514773"/>
          <a:ext cx="4551680" cy="4551680"/>
        </a:xfrm>
        <a:prstGeom prst="pie">
          <a:avLst>
            <a:gd name="adj1" fmla="val 1800000"/>
            <a:gd name="adj2" fmla="val 900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Nature of the Space</a:t>
          </a:r>
        </a:p>
      </dsp:txBody>
      <dsp:txXfrm>
        <a:off x="2871893" y="3467946"/>
        <a:ext cx="2438400" cy="1192106"/>
      </dsp:txXfrm>
    </dsp:sp>
    <dsp:sp modelId="{3291E0A2-7E7E-48C1-8E21-F760A984A930}">
      <dsp:nvSpPr>
        <dsp:cNvPr id="0" name=""/>
        <dsp:cNvSpPr/>
      </dsp:nvSpPr>
      <dsp:spPr>
        <a:xfrm>
          <a:off x="1694416" y="352213"/>
          <a:ext cx="4551680" cy="4551680"/>
        </a:xfrm>
        <a:prstGeom prst="pie">
          <a:avLst>
            <a:gd name="adj1" fmla="val 9000000"/>
            <a:gd name="adj2" fmla="val 1620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Nature in the  Space</a:t>
          </a:r>
        </a:p>
      </dsp:txBody>
      <dsp:txXfrm>
        <a:off x="2221653" y="1316736"/>
        <a:ext cx="1625600" cy="1354666"/>
      </dsp:txXfrm>
    </dsp:sp>
    <dsp:sp modelId="{953790C1-3125-4E2B-B6D8-41FAC85CA144}">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6F753E5-270B-4715-B9D9-064109489A82}">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F153FC5-3BB9-4718-BFAE-17BDE594C2A4}">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AU"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CBE51595-075D-4BAB-8907-2BFCB5F8B9FC}" type="datetimeFigureOut">
              <a:rPr lang="en-AU" smtClean="0"/>
              <a:t>21/11/2019</a:t>
            </a:fld>
            <a:endParaRPr lang="en-AU"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AU"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AU"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49704D1E-6980-4274-8500-A16F8719F034}" type="slidenum">
              <a:rPr lang="en-AU" smtClean="0"/>
              <a:t>‹#›</a:t>
            </a:fld>
            <a:endParaRPr lang="en-AU" dirty="0"/>
          </a:p>
        </p:txBody>
      </p:sp>
    </p:spTree>
    <p:extLst>
      <p:ext uri="{BB962C8B-B14F-4D97-AF65-F5344CB8AC3E}">
        <p14:creationId xmlns:p14="http://schemas.microsoft.com/office/powerpoint/2010/main" val="4010828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Straw-bale_construction"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en.wikipedia.org/wiki/Solar_panel" TargetMode="External"/><Relationship Id="rId4" Type="http://schemas.openxmlformats.org/officeDocument/2006/relationships/hyperlink" Target="http://en.wikipedia.org/wiki/Lime_plast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2A2C5-ACBB-4BB1-BD07-2F36325C3EEE}" type="slidenum">
              <a:rPr lang="en-AU" smtClean="0"/>
              <a:t>2</a:t>
            </a:fld>
            <a:endParaRPr lang="en-AU" dirty="0"/>
          </a:p>
        </p:txBody>
      </p:sp>
    </p:spTree>
    <p:extLst>
      <p:ext uri="{BB962C8B-B14F-4D97-AF65-F5344CB8AC3E}">
        <p14:creationId xmlns:p14="http://schemas.microsoft.com/office/powerpoint/2010/main" val="23055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479425" y="1279525"/>
            <a:ext cx="6140450" cy="34544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8" name="Shape 368"/>
          <p:cNvSpPr txBox="1">
            <a:spLocks noGrp="1"/>
          </p:cNvSpPr>
          <p:nvPr>
            <p:ph type="body" idx="1"/>
          </p:nvPr>
        </p:nvSpPr>
        <p:spPr>
          <a:xfrm>
            <a:off x="709931" y="4925407"/>
            <a:ext cx="5679439" cy="4029879"/>
          </a:xfrm>
          <a:prstGeom prst="rect">
            <a:avLst/>
          </a:prstGeom>
          <a:noFill/>
          <a:ln>
            <a:noFill/>
          </a:ln>
        </p:spPr>
        <p:txBody>
          <a:bodyPr lIns="99032" tIns="49502" rIns="99032" bIns="49502" anchor="t" anchorCtr="0">
            <a:noAutofit/>
          </a:bodyPr>
          <a:lstStyle/>
          <a:p>
            <a:pPr>
              <a:buSzPct val="25000"/>
            </a:pPr>
            <a:endParaRPr sz="1300" dirty="0">
              <a:solidFill>
                <a:schemeClr val="dk1"/>
              </a:solidFill>
              <a:latin typeface="Calibri"/>
              <a:ea typeface="Calibri"/>
              <a:cs typeface="Calibri"/>
              <a:sym typeface="Calibri"/>
            </a:endParaRPr>
          </a:p>
        </p:txBody>
      </p:sp>
      <p:sp>
        <p:nvSpPr>
          <p:cNvPr id="369" name="Shape 369"/>
          <p:cNvSpPr txBox="1">
            <a:spLocks noGrp="1"/>
          </p:cNvSpPr>
          <p:nvPr>
            <p:ph type="sldNum" idx="12"/>
          </p:nvPr>
        </p:nvSpPr>
        <p:spPr>
          <a:xfrm>
            <a:off x="4021293" y="9721106"/>
            <a:ext cx="3076362" cy="513506"/>
          </a:xfrm>
          <a:prstGeom prst="rect">
            <a:avLst/>
          </a:prstGeom>
          <a:noFill/>
          <a:ln>
            <a:noFill/>
          </a:ln>
        </p:spPr>
        <p:txBody>
          <a:bodyPr lIns="99032" tIns="49502" rIns="99032" bIns="49502" anchor="b" anchorCtr="0">
            <a:noAutofit/>
          </a:bodyPr>
          <a:lstStyle/>
          <a:p>
            <a:pPr>
              <a:buSzPct val="25000"/>
            </a:pPr>
            <a:fld id="{00000000-1234-1234-1234-123412341234}" type="slidenum">
              <a:rPr lang="en-AU">
                <a:solidFill>
                  <a:schemeClr val="dk1"/>
                </a:solidFill>
                <a:latin typeface="Calibri"/>
                <a:ea typeface="Calibri"/>
                <a:cs typeface="Calibri"/>
                <a:sym typeface="Calibri"/>
              </a:rPr>
              <a:pPr>
                <a:buSzPct val="25000"/>
              </a:pPr>
              <a:t>33</a:t>
            </a:fld>
            <a:endParaRPr lang="en-AU"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709931" y="4925407"/>
            <a:ext cx="5679439" cy="4029879"/>
          </a:xfrm>
          <a:prstGeom prst="rect">
            <a:avLst/>
          </a:prstGeom>
        </p:spPr>
        <p:txBody>
          <a:bodyPr lIns="99032" tIns="99032" rIns="99032" bIns="99032" anchor="t" anchorCtr="0">
            <a:noAutofit/>
          </a:bodyPr>
          <a:lstStyle/>
          <a:p>
            <a:endParaRPr dirty="0"/>
          </a:p>
        </p:txBody>
      </p:sp>
      <p:sp>
        <p:nvSpPr>
          <p:cNvPr id="92" name="Shape 92"/>
          <p:cNvSpPr>
            <a:spLocks noGrp="1" noRot="1" noChangeAspect="1"/>
          </p:cNvSpPr>
          <p:nvPr>
            <p:ph type="sldImg" idx="2"/>
          </p:nvPr>
        </p:nvSpPr>
        <p:spPr>
          <a:xfrm>
            <a:off x="479425" y="1279525"/>
            <a:ext cx="6140450" cy="34544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27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709931" y="4925407"/>
            <a:ext cx="5679439" cy="4029879"/>
          </a:xfrm>
          <a:prstGeom prst="rect">
            <a:avLst/>
          </a:prstGeom>
        </p:spPr>
        <p:txBody>
          <a:bodyPr lIns="99032" tIns="99032" rIns="99032" bIns="99032" anchor="t" anchorCtr="0">
            <a:noAutofit/>
          </a:bodyPr>
          <a:lstStyle/>
          <a:p>
            <a:endParaRPr dirty="0"/>
          </a:p>
        </p:txBody>
      </p:sp>
      <p:sp>
        <p:nvSpPr>
          <p:cNvPr id="92" name="Shape 92"/>
          <p:cNvSpPr>
            <a:spLocks noGrp="1" noRot="1" noChangeAspect="1"/>
          </p:cNvSpPr>
          <p:nvPr>
            <p:ph type="sldImg" idx="2"/>
          </p:nvPr>
        </p:nvSpPr>
        <p:spPr>
          <a:xfrm>
            <a:off x="479425" y="1279525"/>
            <a:ext cx="6140450" cy="34544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520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Sense of community, belonging, connection to nature, stewardship, participation and agency. </a:t>
            </a:r>
          </a:p>
          <a:p>
            <a:pPr marL="0" indent="0">
              <a:buNone/>
            </a:pPr>
            <a:endParaRPr lang="en-AU" dirty="0"/>
          </a:p>
          <a:p>
            <a:pPr marL="0" indent="0">
              <a:buNone/>
            </a:pPr>
            <a:r>
              <a:rPr lang="en-AU" dirty="0"/>
              <a:t>Increased citizenship reduces costs of maintenance and fixing things</a:t>
            </a:r>
          </a:p>
          <a:p>
            <a:pPr marL="0" indent="0">
              <a:buNone/>
            </a:pPr>
            <a:endParaRPr lang="en-AU" dirty="0"/>
          </a:p>
          <a:p>
            <a:pPr marL="0" indent="0">
              <a:buNone/>
            </a:pPr>
            <a:r>
              <a:rPr lang="en-AU" dirty="0"/>
              <a:t>Also means if managed well they can start providing services that the council may not have budget for.</a:t>
            </a:r>
          </a:p>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7</a:t>
            </a:fld>
            <a:endParaRPr lang="en-GB" dirty="0"/>
          </a:p>
        </p:txBody>
      </p:sp>
    </p:spTree>
    <p:extLst>
      <p:ext uri="{BB962C8B-B14F-4D97-AF65-F5344CB8AC3E}">
        <p14:creationId xmlns:p14="http://schemas.microsoft.com/office/powerpoint/2010/main" val="258207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Shape 216">
            <a:extLst>
              <a:ext uri="{FF2B5EF4-FFF2-40B4-BE49-F238E27FC236}">
                <a16:creationId xmlns:a16="http://schemas.microsoft.com/office/drawing/2014/main" id="{5DECD99F-DBEC-4AA3-B7AC-9F8F106490BB}"/>
              </a:ext>
            </a:extLst>
          </p:cNvPr>
          <p:cNvSpPr txBox="1">
            <a:spLocks noGrp="1"/>
          </p:cNvSpPr>
          <p:nvPr>
            <p:ph type="body" idx="1"/>
          </p:nvPr>
        </p:nvSpPr>
        <p:spPr>
          <a:ln/>
        </p:spPr>
        <p:txBody>
          <a:bodyPr/>
          <a:lstStyle/>
          <a:p>
            <a:pPr>
              <a:buSzPts val="1400"/>
            </a:pPr>
            <a:endParaRPr lang="en-US" altLang="en-US" sz="1900" dirty="0">
              <a:latin typeface="Arial" panose="020B0604020202020204" pitchFamily="34" charset="0"/>
              <a:cs typeface="Arial" panose="020B0604020202020204" pitchFamily="34" charset="0"/>
            </a:endParaRPr>
          </a:p>
        </p:txBody>
      </p:sp>
      <p:sp>
        <p:nvSpPr>
          <p:cNvPr id="38915" name="Shape 217">
            <a:extLst>
              <a:ext uri="{FF2B5EF4-FFF2-40B4-BE49-F238E27FC236}">
                <a16:creationId xmlns:a16="http://schemas.microsoft.com/office/drawing/2014/main" id="{25DD2ED9-0D94-460F-BEAF-8EC86AF2ED98}"/>
              </a:ext>
            </a:extLst>
          </p:cNvPr>
          <p:cNvSpPr>
            <a:spLocks noGrp="1" noRot="1" noChangeAspect="1" noTextEdit="1"/>
          </p:cNvSpPr>
          <p:nvPr>
            <p:ph type="sldImg" idx="2"/>
          </p:nvPr>
        </p:nvSpPr>
        <p:spPr>
          <a:noFill/>
          <a:ln>
            <a:round/>
            <a:headEnd/>
            <a:tailEnd/>
          </a:ln>
        </p:spPr>
      </p:sp>
    </p:spTree>
    <p:extLst>
      <p:ext uri="{BB962C8B-B14F-4D97-AF65-F5344CB8AC3E}">
        <p14:creationId xmlns:p14="http://schemas.microsoft.com/office/powerpoint/2010/main" val="215876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500" dirty="0">
                <a:solidFill>
                  <a:srgbClr val="0F650D"/>
                </a:solidFill>
              </a:rPr>
              <a:t>Amygdala: where emotion is processed - specifically left amygdala which responds to imagery in previous studies. - Places that are special to us generate a stronger automatic emotional response that is not seen for meaningful objects</a:t>
            </a:r>
          </a:p>
          <a:p>
            <a:pPr lvl="1"/>
            <a:r>
              <a:rPr lang="en-US" sz="1500" dirty="0">
                <a:solidFill>
                  <a:srgbClr val="0F650D"/>
                </a:solidFill>
              </a:rPr>
              <a:t>Medial prefrontal cortex (mPFC) - where situations are evaluated and determined if it is positive or negative. - places with meaning trigger the processing of positive experiences associated with place</a:t>
            </a:r>
          </a:p>
          <a:p>
            <a:pPr lvl="1"/>
            <a:r>
              <a:rPr lang="en-US" sz="1500" dirty="0">
                <a:solidFill>
                  <a:srgbClr val="0F650D"/>
                </a:solidFill>
              </a:rPr>
              <a:t>Parahippocampal PlaceArea (PPA) - Previous studies have already identified that this region responds preferentially to place, rather than other types of imagery or emotional content. Our analysis found that response in the PPA was significantly higher to meaningful, compared to common places.</a:t>
            </a:r>
          </a:p>
          <a:p>
            <a:endParaRPr lang="en-AU" dirty="0"/>
          </a:p>
        </p:txBody>
      </p:sp>
      <p:sp>
        <p:nvSpPr>
          <p:cNvPr id="4" name="Slide Number Placeholder 3"/>
          <p:cNvSpPr>
            <a:spLocks noGrp="1"/>
          </p:cNvSpPr>
          <p:nvPr>
            <p:ph type="sldNum" sz="quarter" idx="5"/>
          </p:nvPr>
        </p:nvSpPr>
        <p:spPr/>
        <p:txBody>
          <a:bodyPr/>
          <a:lstStyle/>
          <a:p>
            <a:fld id="{49704D1E-6980-4274-8500-A16F8719F034}" type="slidenum">
              <a:rPr lang="en-AU" smtClean="0"/>
              <a:t>17</a:t>
            </a:fld>
            <a:endParaRPr lang="en-AU" dirty="0"/>
          </a:p>
        </p:txBody>
      </p:sp>
    </p:spTree>
    <p:extLst>
      <p:ext uri="{BB962C8B-B14F-4D97-AF65-F5344CB8AC3E}">
        <p14:creationId xmlns:p14="http://schemas.microsoft.com/office/powerpoint/2010/main" val="4050499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42% Connections to their formative years - Connections with these places focus on nostalgia and memories of years gone by. These places have remained a stable force in people’s ever-changing, and sometimes turbulent and stressful, lives. People fondly reminisce</a:t>
            </a:r>
            <a:endParaRPr lang="en-US" sz="4800" dirty="0"/>
          </a:p>
          <a:p>
            <a:pPr lvl="1"/>
            <a:r>
              <a:rPr lang="en-US" dirty="0"/>
              <a:t>37% Connection to significant others -  a place is meaningful because of its link to a significant other. Their connections are formed through a shared experience with family members, friends or partners.</a:t>
            </a:r>
            <a:endParaRPr lang="en-US" sz="4800" dirty="0"/>
          </a:p>
          <a:p>
            <a:pPr lvl="1"/>
            <a:r>
              <a:rPr lang="en-US" dirty="0"/>
              <a:t>41% Places for the here and now - recent discoveries which are enjoyed and appreciated. more likely to be rural places (32%) than other types of connection, such as a park or nature reserve (7%) a lake or canal (5%) or a beach (4%).</a:t>
            </a:r>
            <a:endParaRPr lang="en-US" sz="4800" dirty="0"/>
          </a:p>
          <a:p>
            <a:endParaRPr lang="en-AU" dirty="0"/>
          </a:p>
        </p:txBody>
      </p:sp>
      <p:sp>
        <p:nvSpPr>
          <p:cNvPr id="4" name="Slide Number Placeholder 3"/>
          <p:cNvSpPr>
            <a:spLocks noGrp="1"/>
          </p:cNvSpPr>
          <p:nvPr>
            <p:ph type="sldNum" sz="quarter" idx="5"/>
          </p:nvPr>
        </p:nvSpPr>
        <p:spPr/>
        <p:txBody>
          <a:bodyPr/>
          <a:lstStyle/>
          <a:p>
            <a:fld id="{49704D1E-6980-4274-8500-A16F8719F034}" type="slidenum">
              <a:rPr lang="en-AU" smtClean="0"/>
              <a:t>20</a:t>
            </a:fld>
            <a:endParaRPr lang="en-AU" dirty="0"/>
          </a:p>
        </p:txBody>
      </p:sp>
    </p:spTree>
    <p:extLst>
      <p:ext uri="{BB962C8B-B14F-4D97-AF65-F5344CB8AC3E}">
        <p14:creationId xmlns:p14="http://schemas.microsoft.com/office/powerpoint/2010/main" val="4273381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709931" y="4925407"/>
            <a:ext cx="5679439" cy="4029879"/>
          </a:xfrm>
          <a:prstGeom prst="rect">
            <a:avLst/>
          </a:prstGeom>
        </p:spPr>
        <p:txBody>
          <a:bodyPr lIns="99032" tIns="99032" rIns="99032" bIns="99032" anchor="t" anchorCtr="0">
            <a:noAutofit/>
          </a:bodyPr>
          <a:lstStyle/>
          <a:p>
            <a:endParaRPr dirty="0"/>
          </a:p>
        </p:txBody>
      </p:sp>
      <p:sp>
        <p:nvSpPr>
          <p:cNvPr id="92" name="Shape 92"/>
          <p:cNvSpPr>
            <a:spLocks noGrp="1" noRot="1" noChangeAspect="1"/>
          </p:cNvSpPr>
          <p:nvPr>
            <p:ph type="sldImg" idx="2"/>
          </p:nvPr>
        </p:nvSpPr>
        <p:spPr>
          <a:xfrm>
            <a:off x="479425" y="1279525"/>
            <a:ext cx="6140450" cy="34544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407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479425" y="1279525"/>
            <a:ext cx="6140450" cy="34544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709931" y="4925407"/>
            <a:ext cx="5679439" cy="4029879"/>
          </a:xfrm>
          <a:prstGeom prst="rect">
            <a:avLst/>
          </a:prstGeom>
          <a:noFill/>
          <a:ln>
            <a:noFill/>
          </a:ln>
        </p:spPr>
        <p:txBody>
          <a:bodyPr lIns="99032" tIns="49502" rIns="99032" bIns="49502" anchor="t" anchorCtr="0">
            <a:noAutofit/>
          </a:bodyPr>
          <a:lstStyle/>
          <a:p>
            <a:pPr>
              <a:buSzPct val="25000"/>
            </a:pPr>
            <a:r>
              <a:rPr lang="en-AU" sz="1300" dirty="0">
                <a:solidFill>
                  <a:schemeClr val="dk1"/>
                </a:solidFill>
                <a:latin typeface="Calibri"/>
                <a:ea typeface="Calibri"/>
                <a:cs typeface="Calibri"/>
                <a:sym typeface="Calibri"/>
              </a:rPr>
              <a:t>http://www.simondale.net/house/why.htm</a:t>
            </a:r>
          </a:p>
          <a:p>
            <a:pPr>
              <a:buSzPct val="25000"/>
            </a:pPr>
            <a:endParaRPr sz="1300" dirty="0">
              <a:solidFill>
                <a:schemeClr val="dk1"/>
              </a:solidFill>
              <a:latin typeface="Calibri"/>
              <a:ea typeface="Calibri"/>
              <a:cs typeface="Calibri"/>
              <a:sym typeface="Calibri"/>
            </a:endParaRPr>
          </a:p>
          <a:p>
            <a:pPr>
              <a:buSzPct val="25000"/>
            </a:pPr>
            <a:r>
              <a:rPr lang="en-AU" sz="1300" dirty="0">
                <a:solidFill>
                  <a:schemeClr val="dk1"/>
                </a:solidFill>
                <a:latin typeface="Calibri"/>
                <a:ea typeface="Calibri"/>
                <a:cs typeface="Calibri"/>
                <a:sym typeface="Calibri"/>
              </a:rPr>
              <a:t>virtually no visual or environmental impact on the surrounding landscape. Using locally-sourced and natural materials taken from the nearby woodlands</a:t>
            </a:r>
          </a:p>
          <a:p>
            <a:pPr>
              <a:buSzPct val="25000"/>
            </a:pPr>
            <a:endParaRPr sz="1300" dirty="0">
              <a:solidFill>
                <a:schemeClr val="dk1"/>
              </a:solidFill>
              <a:latin typeface="Calibri"/>
              <a:ea typeface="Calibri"/>
              <a:cs typeface="Calibri"/>
              <a:sym typeface="Calibri"/>
            </a:endParaRPr>
          </a:p>
          <a:p>
            <a:pPr>
              <a:buSzPct val="25000"/>
            </a:pPr>
            <a:r>
              <a:rPr lang="en-AU" sz="1300" dirty="0">
                <a:solidFill>
                  <a:schemeClr val="dk1"/>
                </a:solidFill>
                <a:latin typeface="Calibri"/>
                <a:ea typeface="Calibri"/>
                <a:cs typeface="Calibri"/>
                <a:sym typeface="Calibri"/>
              </a:rPr>
              <a:t> locally-gathered oak thinnings, the retaining walls and foundations were made from stone and mud, and </a:t>
            </a:r>
            <a:r>
              <a:rPr lang="en-AU" sz="1300" b="1" u="sng" dirty="0">
                <a:solidFill>
                  <a:schemeClr val="hlink"/>
                </a:solidFill>
                <a:latin typeface="Calibri"/>
                <a:ea typeface="Calibri"/>
                <a:cs typeface="Calibri"/>
                <a:sym typeface="Calibri"/>
                <a:hlinkClick r:id="rId3"/>
              </a:rPr>
              <a:t>straw bales</a:t>
            </a:r>
            <a:r>
              <a:rPr lang="en-AU" sz="1300" dirty="0">
                <a:solidFill>
                  <a:schemeClr val="dk1"/>
                </a:solidFill>
                <a:latin typeface="Calibri"/>
                <a:ea typeface="Calibri"/>
                <a:cs typeface="Calibri"/>
                <a:sym typeface="Calibri"/>
              </a:rPr>
              <a:t> were used to insulate the floor, walls, and roof.</a:t>
            </a:r>
          </a:p>
          <a:p>
            <a:pPr>
              <a:buSzPct val="25000"/>
            </a:pPr>
            <a:r>
              <a:rPr lang="en-AU" sz="1300" dirty="0">
                <a:solidFill>
                  <a:schemeClr val="dk1"/>
                </a:solidFill>
                <a:latin typeface="Calibri"/>
                <a:ea typeface="Calibri"/>
                <a:cs typeface="Calibri"/>
                <a:sym typeface="Calibri"/>
              </a:rPr>
              <a:t>The interior walls were finished off with breathable </a:t>
            </a:r>
            <a:r>
              <a:rPr lang="en-AU" sz="1300" b="1" u="sng" dirty="0">
                <a:solidFill>
                  <a:schemeClr val="hlink"/>
                </a:solidFill>
                <a:latin typeface="Calibri"/>
                <a:ea typeface="Calibri"/>
                <a:cs typeface="Calibri"/>
                <a:sym typeface="Calibri"/>
                <a:hlinkClick r:id="rId4"/>
              </a:rPr>
              <a:t>lime plaster</a:t>
            </a:r>
            <a:r>
              <a:rPr lang="en-AU" sz="1300" dirty="0">
                <a:solidFill>
                  <a:schemeClr val="dk1"/>
                </a:solidFill>
                <a:latin typeface="Calibri"/>
                <a:ea typeface="Calibri"/>
                <a:cs typeface="Calibri"/>
                <a:sym typeface="Calibri"/>
              </a:rPr>
              <a:t> which has a much lower embodied-energy footprint than cement, while all of the flooring, finishings, windows, plumbing – virtually everything inside – was re-purposed from discarded scrap materials. A wood burner heats the home, and an ingenious system that pipes cool air in from underground keeps the family refrigerator at an optimum temperature. A skylight fills the small home with natural light, water is sourced from a nearby spring, and </a:t>
            </a:r>
            <a:r>
              <a:rPr lang="en-AU" sz="1300" b="1" u="sng" dirty="0">
                <a:solidFill>
                  <a:schemeClr val="hlink"/>
                </a:solidFill>
                <a:latin typeface="Calibri"/>
                <a:ea typeface="Calibri"/>
                <a:cs typeface="Calibri"/>
                <a:sym typeface="Calibri"/>
                <a:hlinkClick r:id="rId5"/>
              </a:rPr>
              <a:t>solar panels</a:t>
            </a:r>
            <a:r>
              <a:rPr lang="en-AU" sz="1300" dirty="0">
                <a:solidFill>
                  <a:schemeClr val="dk1"/>
                </a:solidFill>
                <a:latin typeface="Calibri"/>
                <a:ea typeface="Calibri"/>
                <a:cs typeface="Calibri"/>
                <a:sym typeface="Calibri"/>
              </a:rPr>
              <a:t> provide all of the electricity the Dales need</a:t>
            </a:r>
          </a:p>
          <a:p>
            <a:pPr>
              <a:buSzPct val="25000"/>
            </a:pPr>
            <a:endParaRPr sz="1300" dirty="0">
              <a:solidFill>
                <a:schemeClr val="dk1"/>
              </a:solidFill>
              <a:latin typeface="Calibri"/>
              <a:ea typeface="Calibri"/>
              <a:cs typeface="Calibri"/>
              <a:sym typeface="Calibri"/>
            </a:endParaRPr>
          </a:p>
        </p:txBody>
      </p:sp>
      <p:sp>
        <p:nvSpPr>
          <p:cNvPr id="121" name="Shape 121"/>
          <p:cNvSpPr txBox="1">
            <a:spLocks noGrp="1"/>
          </p:cNvSpPr>
          <p:nvPr>
            <p:ph type="sldNum" idx="12"/>
          </p:nvPr>
        </p:nvSpPr>
        <p:spPr>
          <a:xfrm>
            <a:off x="4021293" y="9721106"/>
            <a:ext cx="3076362" cy="513506"/>
          </a:xfrm>
          <a:prstGeom prst="rect">
            <a:avLst/>
          </a:prstGeom>
          <a:noFill/>
          <a:ln>
            <a:noFill/>
          </a:ln>
        </p:spPr>
        <p:txBody>
          <a:bodyPr lIns="99032" tIns="49502" rIns="99032" bIns="49502" anchor="b" anchorCtr="0">
            <a:noAutofit/>
          </a:bodyPr>
          <a:lstStyle/>
          <a:p>
            <a:pPr>
              <a:buSzPct val="25000"/>
            </a:pPr>
            <a:fld id="{00000000-1234-1234-1234-123412341234}" type="slidenum">
              <a:rPr lang="en-AU">
                <a:solidFill>
                  <a:schemeClr val="dk1"/>
                </a:solidFill>
                <a:latin typeface="Calibri"/>
                <a:ea typeface="Calibri"/>
                <a:cs typeface="Calibri"/>
                <a:sym typeface="Calibri"/>
              </a:rPr>
              <a:pPr>
                <a:buSzPct val="25000"/>
              </a:pPr>
              <a:t>30</a:t>
            </a:fld>
            <a:endParaRPr lang="en-AU"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479425" y="1279525"/>
            <a:ext cx="6140450" cy="34544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709931" y="4925407"/>
            <a:ext cx="5679439" cy="4029879"/>
          </a:xfrm>
          <a:prstGeom prst="rect">
            <a:avLst/>
          </a:prstGeom>
          <a:noFill/>
          <a:ln>
            <a:noFill/>
          </a:ln>
        </p:spPr>
        <p:txBody>
          <a:bodyPr lIns="99032" tIns="49502" rIns="99032" bIns="49502" anchor="t" anchorCtr="0">
            <a:noAutofit/>
          </a:bodyPr>
          <a:lstStyle/>
          <a:p>
            <a:pPr>
              <a:buSzPct val="25000"/>
            </a:pPr>
            <a:endParaRPr sz="1300" dirty="0">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4021293" y="9721106"/>
            <a:ext cx="3076362" cy="513506"/>
          </a:xfrm>
          <a:prstGeom prst="rect">
            <a:avLst/>
          </a:prstGeom>
          <a:noFill/>
          <a:ln>
            <a:noFill/>
          </a:ln>
        </p:spPr>
        <p:txBody>
          <a:bodyPr lIns="99032" tIns="49502" rIns="99032" bIns="49502" anchor="b" anchorCtr="0">
            <a:noAutofit/>
          </a:bodyPr>
          <a:lstStyle/>
          <a:p>
            <a:pPr>
              <a:buSzPct val="25000"/>
            </a:pPr>
            <a:fld id="{00000000-1234-1234-1234-123412341234}" type="slidenum">
              <a:rPr lang="en-AU">
                <a:solidFill>
                  <a:schemeClr val="dk1"/>
                </a:solidFill>
                <a:latin typeface="Calibri"/>
                <a:ea typeface="Calibri"/>
                <a:cs typeface="Calibri"/>
                <a:sym typeface="Calibri"/>
              </a:rPr>
              <a:pPr>
                <a:buSzPct val="25000"/>
              </a:pPr>
              <a:t>31</a:t>
            </a:fld>
            <a:endParaRPr lang="en-AU"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479425" y="1279525"/>
            <a:ext cx="6140450" cy="34544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0" name="Shape 360"/>
          <p:cNvSpPr txBox="1">
            <a:spLocks noGrp="1"/>
          </p:cNvSpPr>
          <p:nvPr>
            <p:ph type="body" idx="1"/>
          </p:nvPr>
        </p:nvSpPr>
        <p:spPr>
          <a:xfrm>
            <a:off x="709931" y="4925407"/>
            <a:ext cx="5679439" cy="4029879"/>
          </a:xfrm>
          <a:prstGeom prst="rect">
            <a:avLst/>
          </a:prstGeom>
          <a:noFill/>
          <a:ln>
            <a:noFill/>
          </a:ln>
        </p:spPr>
        <p:txBody>
          <a:bodyPr lIns="99032" tIns="49502" rIns="99032" bIns="49502" anchor="t" anchorCtr="0">
            <a:noAutofit/>
          </a:bodyPr>
          <a:lstStyle/>
          <a:p>
            <a:pPr>
              <a:buSzPct val="25000"/>
            </a:pPr>
            <a:r>
              <a:rPr lang="en-AU" sz="1300" dirty="0">
                <a:solidFill>
                  <a:schemeClr val="dk1"/>
                </a:solidFill>
                <a:latin typeface="Calibri"/>
                <a:ea typeface="Calibri"/>
                <a:cs typeface="Calibri"/>
                <a:sym typeface="Calibri"/>
              </a:rPr>
              <a:t>http://www.archdaily.com/112766/sky-garden-house-guz-architects</a:t>
            </a:r>
          </a:p>
          <a:p>
            <a:pPr>
              <a:buSzPct val="25000"/>
            </a:pPr>
            <a:endParaRPr sz="1300" dirty="0">
              <a:solidFill>
                <a:schemeClr val="dk1"/>
              </a:solidFill>
              <a:latin typeface="Calibri"/>
              <a:ea typeface="Calibri"/>
              <a:cs typeface="Calibri"/>
              <a:sym typeface="Calibri"/>
            </a:endParaRPr>
          </a:p>
          <a:p>
            <a:pPr>
              <a:buSzPct val="25000"/>
            </a:pPr>
            <a:r>
              <a:rPr lang="en-AU" sz="1300" dirty="0">
                <a:solidFill>
                  <a:schemeClr val="dk1"/>
                </a:solidFill>
                <a:latin typeface="Calibri"/>
                <a:ea typeface="Calibri"/>
                <a:cs typeface="Calibri"/>
                <a:sym typeface="Calibri"/>
              </a:rPr>
              <a:t>interaction with gardens and greenery at all levels</a:t>
            </a:r>
          </a:p>
          <a:p>
            <a:pPr>
              <a:buSzPct val="25000"/>
            </a:pPr>
            <a:r>
              <a:rPr lang="en-AU" sz="1300" dirty="0">
                <a:solidFill>
                  <a:schemeClr val="dk1"/>
                </a:solidFill>
                <a:latin typeface="Calibri"/>
                <a:ea typeface="Calibri"/>
                <a:cs typeface="Calibri"/>
                <a:sym typeface="Calibri"/>
              </a:rPr>
              <a:t>solid wall to each side neighbour to provide privacy where possible, while creating a central light and stair well which would funnel the sea breeze through the centre of the building. </a:t>
            </a:r>
          </a:p>
        </p:txBody>
      </p:sp>
      <p:sp>
        <p:nvSpPr>
          <p:cNvPr id="361" name="Shape 361"/>
          <p:cNvSpPr txBox="1">
            <a:spLocks noGrp="1"/>
          </p:cNvSpPr>
          <p:nvPr>
            <p:ph type="sldNum" idx="12"/>
          </p:nvPr>
        </p:nvSpPr>
        <p:spPr>
          <a:xfrm>
            <a:off x="4021293" y="9721106"/>
            <a:ext cx="3076362" cy="513506"/>
          </a:xfrm>
          <a:prstGeom prst="rect">
            <a:avLst/>
          </a:prstGeom>
          <a:noFill/>
          <a:ln>
            <a:noFill/>
          </a:ln>
        </p:spPr>
        <p:txBody>
          <a:bodyPr lIns="99032" tIns="49502" rIns="99032" bIns="49502" anchor="b" anchorCtr="0">
            <a:noAutofit/>
          </a:bodyPr>
          <a:lstStyle/>
          <a:p>
            <a:pPr>
              <a:buSzPct val="25000"/>
            </a:pPr>
            <a:fld id="{00000000-1234-1234-1234-123412341234}" type="slidenum">
              <a:rPr lang="en-AU">
                <a:solidFill>
                  <a:schemeClr val="dk1"/>
                </a:solidFill>
                <a:latin typeface="Calibri"/>
                <a:ea typeface="Calibri"/>
                <a:cs typeface="Calibri"/>
                <a:sym typeface="Calibri"/>
              </a:rPr>
              <a:pPr>
                <a:buSzPct val="25000"/>
              </a:pPr>
              <a:t>32</a:t>
            </a:fld>
            <a:endParaRPr lang="en-AU"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9E630D-D64A-46DE-8C76-BC2AE565400E}"/>
              </a:ext>
            </a:extLst>
          </p:cNvPr>
          <p:cNvGrpSpPr/>
          <p:nvPr userDrawn="1"/>
        </p:nvGrpSpPr>
        <p:grpSpPr>
          <a:xfrm>
            <a:off x="-1" y="0"/>
            <a:ext cx="12192002" cy="6858000"/>
            <a:chOff x="-1" y="0"/>
            <a:chExt cx="12192002" cy="6858000"/>
          </a:xfrm>
        </p:grpSpPr>
        <p:sp>
          <p:nvSpPr>
            <p:cNvPr id="10" name="Rectangle 9">
              <a:extLst>
                <a:ext uri="{FF2B5EF4-FFF2-40B4-BE49-F238E27FC236}">
                  <a16:creationId xmlns:a16="http://schemas.microsoft.com/office/drawing/2014/main" id="{C43CBD5F-70E2-4ADE-80D0-2A9AE2379C8F}"/>
                </a:ext>
              </a:extLst>
            </p:cNvPr>
            <p:cNvSpPr/>
            <p:nvPr userDrawn="1"/>
          </p:nvSpPr>
          <p:spPr>
            <a:xfrm>
              <a:off x="-1" y="5652655"/>
              <a:ext cx="12192002" cy="120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Google Shape;84;p13" descr="cover.jpg">
              <a:extLst>
                <a:ext uri="{FF2B5EF4-FFF2-40B4-BE49-F238E27FC236}">
                  <a16:creationId xmlns:a16="http://schemas.microsoft.com/office/drawing/2014/main" id="{7D84DA2C-238D-40EB-B424-E4B7C7AB5972}"/>
                </a:ext>
              </a:extLst>
            </p:cNvPr>
            <p:cNvPicPr preferRelativeResize="0"/>
            <p:nvPr userDrawn="1"/>
          </p:nvPicPr>
          <p:blipFill rotWithShape="1">
            <a:blip r:embed="rId2">
              <a:alphaModFix/>
            </a:blip>
            <a:srcRect t="6770" b="1"/>
            <a:stretch/>
          </p:blipFill>
          <p:spPr>
            <a:xfrm>
              <a:off x="-1" y="0"/>
              <a:ext cx="12192001" cy="6393591"/>
            </a:xfrm>
            <a:prstGeom prst="rect">
              <a:avLst/>
            </a:prstGeom>
            <a:noFill/>
            <a:ln>
              <a:noFill/>
            </a:ln>
          </p:spPr>
        </p:pic>
      </p:grpSp>
      <p:sp>
        <p:nvSpPr>
          <p:cNvPr id="2" name="Title 1">
            <a:extLst>
              <a:ext uri="{FF2B5EF4-FFF2-40B4-BE49-F238E27FC236}">
                <a16:creationId xmlns:a16="http://schemas.microsoft.com/office/drawing/2014/main" id="{934E19E8-757A-4969-9027-0BD4063EEC74}"/>
              </a:ext>
            </a:extLst>
          </p:cNvPr>
          <p:cNvSpPr>
            <a:spLocks noGrp="1"/>
          </p:cNvSpPr>
          <p:nvPr>
            <p:ph type="ctrTitle"/>
          </p:nvPr>
        </p:nvSpPr>
        <p:spPr>
          <a:xfrm>
            <a:off x="845127" y="4420562"/>
            <a:ext cx="9144000" cy="1028791"/>
          </a:xfrm>
        </p:spPr>
        <p:txBody>
          <a:bodyPr anchor="b"/>
          <a:lstStyle>
            <a:lvl1pPr algn="l">
              <a:defRPr sz="6000">
                <a:solidFill>
                  <a:srgbClr val="595959"/>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615CE5A0-2003-499B-9C7D-77787F2088B8}"/>
              </a:ext>
            </a:extLst>
          </p:cNvPr>
          <p:cNvSpPr>
            <a:spLocks noGrp="1"/>
          </p:cNvSpPr>
          <p:nvPr>
            <p:ph type="subTitle" idx="1"/>
          </p:nvPr>
        </p:nvSpPr>
        <p:spPr>
          <a:xfrm>
            <a:off x="838200" y="5503865"/>
            <a:ext cx="9144000" cy="452820"/>
          </a:xfrm>
        </p:spPr>
        <p:txBody>
          <a:bodyPr>
            <a:normAutofit/>
          </a:bodyPr>
          <a:lstStyle>
            <a:lvl1pPr marL="0" indent="0" algn="l">
              <a:buNone/>
              <a:defRPr sz="2000">
                <a:solidFill>
                  <a:srgbClr val="5959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4" name="Date Placeholder 3">
            <a:extLst>
              <a:ext uri="{FF2B5EF4-FFF2-40B4-BE49-F238E27FC236}">
                <a16:creationId xmlns:a16="http://schemas.microsoft.com/office/drawing/2014/main" id="{3F406072-2501-4FCA-8444-F03B3AB9FE65}"/>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5" name="Footer Placeholder 4">
            <a:extLst>
              <a:ext uri="{FF2B5EF4-FFF2-40B4-BE49-F238E27FC236}">
                <a16:creationId xmlns:a16="http://schemas.microsoft.com/office/drawing/2014/main" id="{A4DB6A6B-D40C-4CF1-8DC5-F04E6E80468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23E3992-744E-4166-94B6-0A69EE8833B7}"/>
              </a:ext>
            </a:extLst>
          </p:cNvPr>
          <p:cNvSpPr>
            <a:spLocks noGrp="1"/>
          </p:cNvSpPr>
          <p:nvPr>
            <p:ph type="sldNum" sz="quarter" idx="12"/>
          </p:nvPr>
        </p:nvSpPr>
        <p:spPr/>
        <p:txBody>
          <a:bodyPr/>
          <a:lstStyle/>
          <a:p>
            <a:fld id="{CE3678D5-7B13-4F02-A70B-E703AC081804}" type="slidenum">
              <a:rPr lang="en-AU" smtClean="0"/>
              <a:t>‹#›</a:t>
            </a:fld>
            <a:endParaRPr lang="en-AU" dirty="0"/>
          </a:p>
        </p:txBody>
      </p:sp>
      <p:pic>
        <p:nvPicPr>
          <p:cNvPr id="8" name="Google Shape;85;p13" descr="logo.png">
            <a:extLst>
              <a:ext uri="{FF2B5EF4-FFF2-40B4-BE49-F238E27FC236}">
                <a16:creationId xmlns:a16="http://schemas.microsoft.com/office/drawing/2014/main" id="{9A3C4E27-4DD7-4F9D-ADA1-9790C2201CFF}"/>
              </a:ext>
            </a:extLst>
          </p:cNvPr>
          <p:cNvPicPr preferRelativeResize="0"/>
          <p:nvPr userDrawn="1"/>
        </p:nvPicPr>
        <p:blipFill rotWithShape="1">
          <a:blip r:embed="rId3">
            <a:alphaModFix/>
          </a:blip>
          <a:srcRect/>
          <a:stretch/>
        </p:blipFill>
        <p:spPr>
          <a:xfrm>
            <a:off x="10668000" y="5292679"/>
            <a:ext cx="1283154" cy="1028791"/>
          </a:xfrm>
          <a:prstGeom prst="rect">
            <a:avLst/>
          </a:prstGeom>
          <a:noFill/>
          <a:ln>
            <a:noFill/>
          </a:ln>
        </p:spPr>
      </p:pic>
    </p:spTree>
    <p:extLst>
      <p:ext uri="{BB962C8B-B14F-4D97-AF65-F5344CB8AC3E}">
        <p14:creationId xmlns:p14="http://schemas.microsoft.com/office/powerpoint/2010/main" val="740308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C92E-2F63-46FC-9B20-84B769D3C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7F719AE-4828-4B77-BF89-B4772F71E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5473A3F-B5CC-49EF-A2A9-E3FACE5C1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10F366-1FAE-4949-9600-A5BEF3094AF0}"/>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6" name="Footer Placeholder 5">
            <a:extLst>
              <a:ext uri="{FF2B5EF4-FFF2-40B4-BE49-F238E27FC236}">
                <a16:creationId xmlns:a16="http://schemas.microsoft.com/office/drawing/2014/main" id="{B124AB1B-B3D0-464A-8CE6-4AE980ACAB2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DE5FEC7-9F0C-48B1-962B-4F599D1A4BC6}"/>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06332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665E-A7D8-4BB1-91BC-845C0CA3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5FC960F-4A55-4098-85E1-3790A9535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F4F42598-A804-41D5-A43C-5510F9E01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3E4C2-82C0-4688-BE05-30B84CE1B5D5}"/>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6" name="Footer Placeholder 5">
            <a:extLst>
              <a:ext uri="{FF2B5EF4-FFF2-40B4-BE49-F238E27FC236}">
                <a16:creationId xmlns:a16="http://schemas.microsoft.com/office/drawing/2014/main" id="{233D78F0-4E92-4578-B582-665E238EEE9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545318C3-A3A7-41AE-962F-ADBA2CD9E58C}"/>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91228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D6BA-2185-4A7E-8E7E-4C4DC3D7BDB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D3787B0-1613-4125-9493-AAA54BA22D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5E28143-FE9C-465C-9C7D-A47F43161EB6}"/>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5" name="Footer Placeholder 4">
            <a:extLst>
              <a:ext uri="{FF2B5EF4-FFF2-40B4-BE49-F238E27FC236}">
                <a16:creationId xmlns:a16="http://schemas.microsoft.com/office/drawing/2014/main" id="{FD325C2F-F7DD-421C-BD32-8DEC5C8B32E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34BAC45-E830-4864-8E70-A07814D03157}"/>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162626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FEBB6-D454-4778-9DE1-790640122D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B8779B-264E-4417-8B3B-35E6E30C5D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49D725-11F7-4C60-A771-330DF3288DF7}"/>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5" name="Footer Placeholder 4">
            <a:extLst>
              <a:ext uri="{FF2B5EF4-FFF2-40B4-BE49-F238E27FC236}">
                <a16:creationId xmlns:a16="http://schemas.microsoft.com/office/drawing/2014/main" id="{A7FF5781-2F3C-42BE-B2CB-F9DBC711D20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55AF47E-29C7-4097-9936-73D6F64F6551}"/>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4287376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only">
  <p:cSld name="Content only">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609600" y="960858"/>
            <a:ext cx="10972800" cy="4663724"/>
          </a:xfrm>
          <a:prstGeom prst="rect">
            <a:avLst/>
          </a:prstGeom>
          <a:noFill/>
          <a:ln>
            <a:noFill/>
          </a:ln>
        </p:spPr>
        <p:txBody>
          <a:bodyPr spcFirstLastPara="1" wrap="square" lIns="91425" tIns="91425" rIns="91425" bIns="91425" anchor="t" anchorCtr="0"/>
          <a:lstStyle>
            <a:lvl1pPr marL="609585" marR="0" lvl="0" indent="-474121" algn="l" rtl="0">
              <a:spcBef>
                <a:spcPts val="533"/>
              </a:spcBef>
              <a:spcAft>
                <a:spcPts val="0"/>
              </a:spcAft>
              <a:buClr>
                <a:srgbClr val="094183"/>
              </a:buClr>
              <a:buSzPts val="2000"/>
              <a:buFont typeface="Arial"/>
              <a:buChar char="•"/>
              <a:defRPr sz="2667" b="0" i="0" u="none" strike="noStrike" cap="none">
                <a:solidFill>
                  <a:srgbClr val="094183"/>
                </a:solidFill>
                <a:latin typeface="Source Sans Pro"/>
                <a:ea typeface="Source Sans Pro"/>
                <a:cs typeface="Source Sans Pro"/>
                <a:sym typeface="Source Sans Pro"/>
              </a:defRPr>
            </a:lvl1pPr>
            <a:lvl2pPr marL="1219170" marR="0" lvl="1" indent="-457189" algn="l" rtl="0">
              <a:spcBef>
                <a:spcPts val="480"/>
              </a:spcBef>
              <a:spcAft>
                <a:spcPts val="0"/>
              </a:spcAft>
              <a:buClr>
                <a:srgbClr val="094183"/>
              </a:buClr>
              <a:buSzPts val="1800"/>
              <a:buFont typeface="Arial"/>
              <a:buChar char="–"/>
              <a:defRPr sz="2400" b="0" i="0" u="none" strike="noStrike" cap="none">
                <a:solidFill>
                  <a:srgbClr val="094183"/>
                </a:solidFill>
                <a:latin typeface="Source Sans Pro"/>
                <a:ea typeface="Source Sans Pro"/>
                <a:cs typeface="Source Sans Pro"/>
                <a:sym typeface="Source Sans Pro"/>
              </a:defRPr>
            </a:lvl2pPr>
            <a:lvl3pPr marL="1828754" marR="0" lvl="2" indent="-440256" algn="l" rtl="0">
              <a:spcBef>
                <a:spcPts val="427"/>
              </a:spcBef>
              <a:spcAft>
                <a:spcPts val="0"/>
              </a:spcAft>
              <a:buClr>
                <a:srgbClr val="094183"/>
              </a:buClr>
              <a:buSzPts val="1600"/>
              <a:buFont typeface="Arial"/>
              <a:buChar char="•"/>
              <a:defRPr sz="2133" b="0" i="0" u="none" strike="noStrike" cap="none">
                <a:solidFill>
                  <a:srgbClr val="094183"/>
                </a:solidFill>
                <a:latin typeface="Source Sans Pro"/>
                <a:ea typeface="Source Sans Pro"/>
                <a:cs typeface="Source Sans Pro"/>
                <a:sym typeface="Source Sans Pro"/>
              </a:defRPr>
            </a:lvl3pPr>
            <a:lvl4pPr marL="2438339" marR="0" lvl="3" indent="-423323" algn="l" rtl="0">
              <a:spcBef>
                <a:spcPts val="373"/>
              </a:spcBef>
              <a:spcAft>
                <a:spcPts val="0"/>
              </a:spcAft>
              <a:buClr>
                <a:srgbClr val="094183"/>
              </a:buClr>
              <a:buSzPts val="1400"/>
              <a:buFont typeface="Arial"/>
              <a:buChar char="–"/>
              <a:defRPr sz="1867" b="0" i="0" u="none" strike="noStrike" cap="none">
                <a:solidFill>
                  <a:srgbClr val="094183"/>
                </a:solidFill>
                <a:latin typeface="Source Sans Pro"/>
                <a:ea typeface="Source Sans Pro"/>
                <a:cs typeface="Source Sans Pro"/>
                <a:sym typeface="Source Sans Pro"/>
              </a:defRPr>
            </a:lvl4pPr>
            <a:lvl5pPr marL="3047924" marR="0" lvl="4" indent="-423323" algn="l" rtl="0">
              <a:spcBef>
                <a:spcPts val="373"/>
              </a:spcBef>
              <a:spcAft>
                <a:spcPts val="0"/>
              </a:spcAft>
              <a:buClr>
                <a:srgbClr val="094183"/>
              </a:buClr>
              <a:buSzPts val="1400"/>
              <a:buFont typeface="Arial"/>
              <a:buChar char="»"/>
              <a:defRPr sz="1867" b="0" i="0" u="none" strike="noStrike" cap="none">
                <a:solidFill>
                  <a:srgbClr val="094183"/>
                </a:solidFill>
                <a:latin typeface="Source Sans Pro"/>
                <a:ea typeface="Source Sans Pro"/>
                <a:cs typeface="Source Sans Pro"/>
                <a:sym typeface="Source Sans Pro"/>
              </a:defRPr>
            </a:lvl5pPr>
            <a:lvl6pPr marL="3657509" marR="0" lvl="5"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6pPr>
            <a:lvl7pPr marL="4267093" marR="0" lvl="6"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7pPr>
            <a:lvl8pPr marL="4876678" marR="0" lvl="7"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8pPr>
            <a:lvl9pPr marL="5486263" marR="0" lvl="8"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9pPr>
          </a:lstStyle>
          <a:p>
            <a:pPr lvl="0"/>
            <a:r>
              <a:rPr lang="en-US"/>
              <a:t>Edit Master text styles</a:t>
            </a:r>
          </a:p>
        </p:txBody>
      </p:sp>
      <p:sp>
        <p:nvSpPr>
          <p:cNvPr id="3" name="Shape 34">
            <a:extLst>
              <a:ext uri="{FF2B5EF4-FFF2-40B4-BE49-F238E27FC236}">
                <a16:creationId xmlns:a16="http://schemas.microsoft.com/office/drawing/2014/main" id="{A2FA7EA6-B89D-4B4A-9AA4-DDD0832D82BE}"/>
              </a:ext>
            </a:extLst>
          </p:cNvPr>
          <p:cNvSpPr txBox="1">
            <a:spLocks noGrp="1"/>
          </p:cNvSpPr>
          <p:nvPr>
            <p:ph type="dt" idx="10"/>
          </p:nvPr>
        </p:nvSpPr>
        <p:spPr/>
        <p:txBody>
          <a:bodyPr/>
          <a:lstStyle>
            <a:lvl1pPr>
              <a:defRPr/>
            </a:lvl1pPr>
          </a:lstStyle>
          <a:p>
            <a:endParaRPr lang="en-US" altLang="en-US" dirty="0"/>
          </a:p>
        </p:txBody>
      </p:sp>
      <p:sp>
        <p:nvSpPr>
          <p:cNvPr id="4" name="Shape 35">
            <a:extLst>
              <a:ext uri="{FF2B5EF4-FFF2-40B4-BE49-F238E27FC236}">
                <a16:creationId xmlns:a16="http://schemas.microsoft.com/office/drawing/2014/main" id="{45244BB0-5B19-4084-8BC1-C5BCD3D1580D}"/>
              </a:ext>
            </a:extLst>
          </p:cNvPr>
          <p:cNvSpPr txBox="1">
            <a:spLocks noGrp="1"/>
          </p:cNvSpPr>
          <p:nvPr>
            <p:ph type="ftr" idx="11"/>
          </p:nvPr>
        </p:nvSpPr>
        <p:spPr/>
        <p:txBody>
          <a:bodyPr/>
          <a:lstStyle>
            <a:lvl1pPr>
              <a:defRPr/>
            </a:lvl1pPr>
          </a:lstStyle>
          <a:p>
            <a:endParaRPr lang="en-US" altLang="en-US" dirty="0"/>
          </a:p>
        </p:txBody>
      </p:sp>
      <p:sp>
        <p:nvSpPr>
          <p:cNvPr id="5" name="Shape 36">
            <a:extLst>
              <a:ext uri="{FF2B5EF4-FFF2-40B4-BE49-F238E27FC236}">
                <a16:creationId xmlns:a16="http://schemas.microsoft.com/office/drawing/2014/main" id="{FEAD6069-ABF5-40F7-92B4-A0C48C8FF15E}"/>
              </a:ext>
            </a:extLst>
          </p:cNvPr>
          <p:cNvSpPr txBox="1">
            <a:spLocks noGrp="1"/>
          </p:cNvSpPr>
          <p:nvPr>
            <p:ph type="sldNum" idx="12"/>
          </p:nvPr>
        </p:nvSpPr>
        <p:spPr/>
        <p:txBody>
          <a:bodyPr/>
          <a:lstStyle>
            <a:lvl1pPr>
              <a:defRPr/>
            </a:lvl1pPr>
          </a:lstStyle>
          <a:p>
            <a:fld id="{2DF4D21C-CFDE-400F-B8B8-28E9EF139903}" type="slidenum">
              <a:rPr lang="en-AU" altLang="en-US"/>
              <a:pPr/>
              <a:t>‹#›</a:t>
            </a:fld>
            <a:endParaRPr lang="en-US" altLang="en-US" dirty="0"/>
          </a:p>
        </p:txBody>
      </p:sp>
    </p:spTree>
    <p:extLst>
      <p:ext uri="{BB962C8B-B14F-4D97-AF65-F5344CB8AC3E}">
        <p14:creationId xmlns:p14="http://schemas.microsoft.com/office/powerpoint/2010/main" val="192746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4112554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33C89547-8572-4483-8540-3DE243F680EF}"/>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21/11/2019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330998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D2BF28FF-B4A8-4FBB-91B5-B98121263E90}"/>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21/11/2019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199490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Google Shape;97;p15" descr="backpage.jpg">
            <a:extLst>
              <a:ext uri="{FF2B5EF4-FFF2-40B4-BE49-F238E27FC236}">
                <a16:creationId xmlns:a16="http://schemas.microsoft.com/office/drawing/2014/main" id="{04B56F2E-7898-4AEF-BD8E-1E06A9A817EA}"/>
              </a:ext>
            </a:extLst>
          </p:cNvPr>
          <p:cNvPicPr preferRelativeResize="0"/>
          <p:nvPr userDrawn="1"/>
        </p:nvPicPr>
        <p:blipFill rotWithShape="1">
          <a:blip r:embed="rId2">
            <a:alphaModFix/>
          </a:blip>
          <a:srcRect b="53326"/>
          <a:stretch/>
        </p:blipFill>
        <p:spPr>
          <a:xfrm>
            <a:off x="0" y="3657138"/>
            <a:ext cx="12192000" cy="3200862"/>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799408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27E0-B08B-4C87-9542-7230E1F2909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1649A60-1F25-46E1-958A-6BBA833B40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3954B87-BAE0-43C6-8CDC-D3EA47AAEF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C93575-6D6F-4A17-8D9D-41C765C671C0}"/>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6" name="Footer Placeholder 5">
            <a:extLst>
              <a:ext uri="{FF2B5EF4-FFF2-40B4-BE49-F238E27FC236}">
                <a16:creationId xmlns:a16="http://schemas.microsoft.com/office/drawing/2014/main" id="{7B2402D4-5538-4EB0-99FE-C49DAEBBD5F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EFA981F-1889-4991-9943-CA0F40081E7E}"/>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19192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9FCD6-935E-471A-B3F3-3D2FE271091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32E8D3-F9D7-48AB-9B16-A4D921A50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0EB3A6-D79D-4435-9A96-23169243F4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56FA583-0847-4740-A98C-B50D874CC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517090-A787-4083-B826-7F85652B8D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207B514-2FC8-47E2-9FB7-15DBD43E7DFC}"/>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8" name="Footer Placeholder 7">
            <a:extLst>
              <a:ext uri="{FF2B5EF4-FFF2-40B4-BE49-F238E27FC236}">
                <a16:creationId xmlns:a16="http://schemas.microsoft.com/office/drawing/2014/main" id="{55CF5F1B-D958-499A-B510-1E0BAFFCC9DB}"/>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0C2B7135-CB12-45C0-B4AB-FFFE2AC859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995919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D1F3-02FA-4C0F-B183-AEC4E29456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64D54B9-8D1A-4155-B340-1DBD2CA755AB}"/>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4" name="Footer Placeholder 3">
            <a:extLst>
              <a:ext uri="{FF2B5EF4-FFF2-40B4-BE49-F238E27FC236}">
                <a16:creationId xmlns:a16="http://schemas.microsoft.com/office/drawing/2014/main" id="{4946D6EF-52EA-4FE3-AE97-3467E0E0FB2C}"/>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B8A4FA9-B207-45B9-9F9E-C1F492E54BFB}"/>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37610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oogle Shape;97;p15" descr="backpage.jpg">
            <a:extLst>
              <a:ext uri="{FF2B5EF4-FFF2-40B4-BE49-F238E27FC236}">
                <a16:creationId xmlns:a16="http://schemas.microsoft.com/office/drawing/2014/main" id="{E50B393D-24F2-40FB-87ED-09616D303F7B}"/>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 name="Date Placeholder 1">
            <a:extLst>
              <a:ext uri="{FF2B5EF4-FFF2-40B4-BE49-F238E27FC236}">
                <a16:creationId xmlns:a16="http://schemas.microsoft.com/office/drawing/2014/main" id="{2E207789-F312-4539-A345-A82B1533BADD}"/>
              </a:ext>
            </a:extLst>
          </p:cNvPr>
          <p:cNvSpPr>
            <a:spLocks noGrp="1"/>
          </p:cNvSpPr>
          <p:nvPr>
            <p:ph type="dt" sz="half" idx="10"/>
          </p:nvPr>
        </p:nvSpPr>
        <p:spPr/>
        <p:txBody>
          <a:bodyPr/>
          <a:lstStyle/>
          <a:p>
            <a:fld id="{8480346D-C4DD-46CA-8050-29DC9FE7F2DE}" type="datetimeFigureOut">
              <a:rPr lang="en-AU" smtClean="0"/>
              <a:t>21/11/2019</a:t>
            </a:fld>
            <a:endParaRPr lang="en-AU" dirty="0"/>
          </a:p>
        </p:txBody>
      </p:sp>
      <p:sp>
        <p:nvSpPr>
          <p:cNvPr id="3" name="Footer Placeholder 2">
            <a:extLst>
              <a:ext uri="{FF2B5EF4-FFF2-40B4-BE49-F238E27FC236}">
                <a16:creationId xmlns:a16="http://schemas.microsoft.com/office/drawing/2014/main" id="{76B3A343-7D3D-47C4-ADAC-72E88B60FA35}"/>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B0FAE6EA-0837-4F42-83D0-C43F090F9CE5}"/>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58915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oogle Shape;91;p14" descr="general.jpg">
            <a:extLst>
              <a:ext uri="{FF2B5EF4-FFF2-40B4-BE49-F238E27FC236}">
                <a16:creationId xmlns:a16="http://schemas.microsoft.com/office/drawing/2014/main" id="{BC72F28C-83A3-45FF-8B56-6643E70B87B6}"/>
              </a:ext>
            </a:extLst>
          </p:cNvPr>
          <p:cNvPicPr preferRelativeResize="0"/>
          <p:nvPr userDrawn="1"/>
        </p:nvPicPr>
        <p:blipFill rotWithShape="1">
          <a:blip r:embed="rId16">
            <a:alphaModFix/>
          </a:blip>
          <a:src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id="{F42CADBC-303D-43C9-9804-656805BAC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0141A3B-E932-4AE8-BD6B-42DEED70A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1CB9A8-DD96-46F1-841C-02D7CFD54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0346D-C4DD-46CA-8050-29DC9FE7F2DE}" type="datetimeFigureOut">
              <a:rPr lang="en-AU" smtClean="0"/>
              <a:t>21/11/2019</a:t>
            </a:fld>
            <a:endParaRPr lang="en-AU" dirty="0"/>
          </a:p>
        </p:txBody>
      </p:sp>
      <p:sp>
        <p:nvSpPr>
          <p:cNvPr id="5" name="Footer Placeholder 4">
            <a:extLst>
              <a:ext uri="{FF2B5EF4-FFF2-40B4-BE49-F238E27FC236}">
                <a16:creationId xmlns:a16="http://schemas.microsoft.com/office/drawing/2014/main" id="{AF70B96E-1B50-4C81-A0B2-2FBAE4AED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18EAA930-91D5-40C3-9ACD-C42BC0197A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78D5-7B13-4F02-A70B-E703AC081804}" type="slidenum">
              <a:rPr lang="en-AU" smtClean="0"/>
              <a:t>‹#›</a:t>
            </a:fld>
            <a:endParaRPr lang="en-AU" dirty="0"/>
          </a:p>
        </p:txBody>
      </p:sp>
      <p:pic>
        <p:nvPicPr>
          <p:cNvPr id="8" name="Google Shape;92;p14" descr="logo.png">
            <a:extLst>
              <a:ext uri="{FF2B5EF4-FFF2-40B4-BE49-F238E27FC236}">
                <a16:creationId xmlns:a16="http://schemas.microsoft.com/office/drawing/2014/main" id="{CB0BAAE2-F63F-4668-8DC8-C9E0182B2090}"/>
              </a:ext>
            </a:extLst>
          </p:cNvPr>
          <p:cNvPicPr preferRelativeResize="0"/>
          <p:nvPr userDrawn="1"/>
        </p:nvPicPr>
        <p:blipFill rotWithShape="1">
          <a:blip r:embed="rId17">
            <a:alphaModFix/>
          </a:blip>
          <a:srcRect/>
          <a:stretch/>
        </p:blipFill>
        <p:spPr>
          <a:xfrm>
            <a:off x="11061032" y="136524"/>
            <a:ext cx="1022041" cy="819439"/>
          </a:xfrm>
          <a:prstGeom prst="rect">
            <a:avLst/>
          </a:prstGeom>
          <a:noFill/>
          <a:ln>
            <a:noFill/>
          </a:ln>
        </p:spPr>
      </p:pic>
    </p:spTree>
    <p:extLst>
      <p:ext uri="{BB962C8B-B14F-4D97-AF65-F5344CB8AC3E}">
        <p14:creationId xmlns:p14="http://schemas.microsoft.com/office/powerpoint/2010/main" val="2652122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0"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innebagoforest.org/homepage-articles-archive/ecosystem-services/"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novationtoronto.com/2016/07/biodiversity-falls-below-safe-levels-globally/"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ZDh0oAW0QD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E38254-E34E-41EA-BE36-CCB6BAA65F40}"/>
              </a:ext>
            </a:extLst>
          </p:cNvPr>
          <p:cNvSpPr>
            <a:spLocks noGrp="1"/>
          </p:cNvSpPr>
          <p:nvPr>
            <p:ph type="ctrTitle"/>
          </p:nvPr>
        </p:nvSpPr>
        <p:spPr/>
        <p:txBody>
          <a:bodyPr/>
          <a:lstStyle/>
          <a:p>
            <a:r>
              <a:rPr lang="en-AU" dirty="0"/>
              <a:t>Place Evaluation </a:t>
            </a:r>
          </a:p>
        </p:txBody>
      </p:sp>
      <p:sp>
        <p:nvSpPr>
          <p:cNvPr id="5" name="Subtitle 4">
            <a:extLst>
              <a:ext uri="{FF2B5EF4-FFF2-40B4-BE49-F238E27FC236}">
                <a16:creationId xmlns:a16="http://schemas.microsoft.com/office/drawing/2014/main" id="{4EE55E8D-DB3B-4FB6-91BF-0BCF8232C6A2}"/>
              </a:ext>
            </a:extLst>
          </p:cNvPr>
          <p:cNvSpPr>
            <a:spLocks noGrp="1"/>
          </p:cNvSpPr>
          <p:nvPr>
            <p:ph type="subTitle" idx="1"/>
          </p:nvPr>
        </p:nvSpPr>
        <p:spPr>
          <a:xfrm>
            <a:off x="838200" y="5503864"/>
            <a:ext cx="7799962" cy="780203"/>
          </a:xfrm>
        </p:spPr>
        <p:txBody>
          <a:bodyPr>
            <a:normAutofit fontScale="62500" lnSpcReduction="20000"/>
          </a:bodyPr>
          <a:lstStyle/>
          <a:p>
            <a:r>
              <a:rPr lang="en-AU" sz="3200"/>
              <a:t>These </a:t>
            </a:r>
            <a:r>
              <a:rPr lang="en-AU" sz="3200" dirty="0"/>
              <a:t>slides are based on material prepared by </a:t>
            </a:r>
            <a:r>
              <a:rPr lang="de-DE" sz="3200" dirty="0"/>
              <a:t>Hernandez-Santin C., Hes, D. &amp; T. Beer</a:t>
            </a:r>
            <a:r>
              <a:rPr lang="en-AU" sz="3200" dirty="0"/>
              <a:t> </a:t>
            </a:r>
            <a:r>
              <a:rPr lang="de-DE" sz="3200" dirty="0"/>
              <a:t>(2019)</a:t>
            </a:r>
            <a:r>
              <a:rPr lang="en-AU" sz="3200" dirty="0"/>
              <a:t>, The University of Melbourne for the Place Agency program for placemaking pedagogy.  </a:t>
            </a:r>
          </a:p>
          <a:p>
            <a:endParaRPr lang="en-AU" dirty="0"/>
          </a:p>
        </p:txBody>
      </p:sp>
      <p:pic>
        <p:nvPicPr>
          <p:cNvPr id="6" name="Picture 5">
            <a:extLst>
              <a:ext uri="{FF2B5EF4-FFF2-40B4-BE49-F238E27FC236}">
                <a16:creationId xmlns:a16="http://schemas.microsoft.com/office/drawing/2014/main" id="{3C16AA78-7DEB-4AFE-9165-ADDA45D9D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5134837"/>
            <a:ext cx="1604962" cy="1612127"/>
          </a:xfrm>
          <a:prstGeom prst="rect">
            <a:avLst/>
          </a:prstGeom>
        </p:spPr>
      </p:pic>
    </p:spTree>
    <p:extLst>
      <p:ext uri="{BB962C8B-B14F-4D97-AF65-F5344CB8AC3E}">
        <p14:creationId xmlns:p14="http://schemas.microsoft.com/office/powerpoint/2010/main" val="1448809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DDD3-540C-4715-8618-723F994737AD}"/>
              </a:ext>
            </a:extLst>
          </p:cNvPr>
          <p:cNvSpPr>
            <a:spLocks noGrp="1"/>
          </p:cNvSpPr>
          <p:nvPr>
            <p:ph type="title"/>
          </p:nvPr>
        </p:nvSpPr>
        <p:spPr/>
        <p:txBody>
          <a:bodyPr/>
          <a:lstStyle/>
          <a:p>
            <a:r>
              <a:rPr lang="en-AU" dirty="0"/>
              <a:t>Why do we need to evaluate – limitations  </a:t>
            </a:r>
          </a:p>
        </p:txBody>
      </p:sp>
      <p:sp>
        <p:nvSpPr>
          <p:cNvPr id="3" name="Content Placeholder 2">
            <a:extLst>
              <a:ext uri="{FF2B5EF4-FFF2-40B4-BE49-F238E27FC236}">
                <a16:creationId xmlns:a16="http://schemas.microsoft.com/office/drawing/2014/main" id="{7FD4FF15-2221-491B-B319-9074AE3E74A4}"/>
              </a:ext>
            </a:extLst>
          </p:cNvPr>
          <p:cNvSpPr>
            <a:spLocks noGrp="1"/>
          </p:cNvSpPr>
          <p:nvPr>
            <p:ph idx="1"/>
          </p:nvPr>
        </p:nvSpPr>
        <p:spPr/>
        <p:txBody>
          <a:bodyPr/>
          <a:lstStyle/>
          <a:p>
            <a:pPr>
              <a:buFontTx/>
              <a:buChar char="-"/>
            </a:pPr>
            <a:r>
              <a:rPr lang="en-AU" dirty="0">
                <a:solidFill>
                  <a:schemeClr val="bg1">
                    <a:lumMod val="65000"/>
                  </a:schemeClr>
                </a:solidFill>
              </a:rPr>
              <a:t>Fragmented – visitation, canopy cover, money spent, attendance, etc.</a:t>
            </a:r>
          </a:p>
          <a:p>
            <a:pPr>
              <a:buFontTx/>
              <a:buChar char="-"/>
            </a:pPr>
            <a:endParaRPr lang="en-AU" dirty="0">
              <a:solidFill>
                <a:schemeClr val="bg1">
                  <a:lumMod val="65000"/>
                </a:schemeClr>
              </a:solidFill>
            </a:endParaRPr>
          </a:p>
          <a:p>
            <a:pPr>
              <a:buFontTx/>
              <a:buChar char="-"/>
            </a:pPr>
            <a:r>
              <a:rPr lang="en-AU" dirty="0">
                <a:solidFill>
                  <a:schemeClr val="bg1">
                    <a:lumMod val="65000"/>
                  </a:schemeClr>
                </a:solidFill>
              </a:rPr>
              <a:t>Each place is unique</a:t>
            </a:r>
          </a:p>
          <a:p>
            <a:pPr>
              <a:buFontTx/>
              <a:buChar char="-"/>
            </a:pPr>
            <a:endParaRPr lang="en-AU" dirty="0">
              <a:solidFill>
                <a:schemeClr val="bg1">
                  <a:lumMod val="65000"/>
                </a:schemeClr>
              </a:solidFill>
            </a:endParaRPr>
          </a:p>
          <a:p>
            <a:pPr>
              <a:buFontTx/>
              <a:buChar char="-"/>
            </a:pPr>
            <a:r>
              <a:rPr lang="en-AU" dirty="0">
                <a:solidFill>
                  <a:schemeClr val="bg1">
                    <a:lumMod val="65000"/>
                  </a:schemeClr>
                </a:solidFill>
              </a:rPr>
              <a:t>Often measuring outputs, not outcomes or legacy</a:t>
            </a:r>
          </a:p>
          <a:p>
            <a:pPr>
              <a:buFontTx/>
              <a:buChar char="-"/>
            </a:pPr>
            <a:endParaRPr lang="en-AU" dirty="0"/>
          </a:p>
          <a:p>
            <a:pPr>
              <a:buFontTx/>
              <a:buChar char="-"/>
            </a:pPr>
            <a:r>
              <a:rPr lang="en-AU" dirty="0"/>
              <a:t>Limitation or absence of ecosystems and the non-human in the ability to evaluate in context of place</a:t>
            </a:r>
          </a:p>
          <a:p>
            <a:pPr>
              <a:buFontTx/>
              <a:buChar char="-"/>
            </a:pPr>
            <a:endParaRPr lang="en-AU" dirty="0"/>
          </a:p>
          <a:p>
            <a:pPr>
              <a:buFontTx/>
              <a:buChar char="-"/>
            </a:pPr>
            <a:endParaRPr lang="en-AU" dirty="0"/>
          </a:p>
        </p:txBody>
      </p:sp>
    </p:spTree>
    <p:extLst>
      <p:ext uri="{BB962C8B-B14F-4D97-AF65-F5344CB8AC3E}">
        <p14:creationId xmlns:p14="http://schemas.microsoft.com/office/powerpoint/2010/main" val="1992913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E161-12B0-43FD-B492-83D35D46610A}"/>
              </a:ext>
            </a:extLst>
          </p:cNvPr>
          <p:cNvSpPr>
            <a:spLocks noGrp="1"/>
          </p:cNvSpPr>
          <p:nvPr>
            <p:ph type="title"/>
          </p:nvPr>
        </p:nvSpPr>
        <p:spPr/>
        <p:txBody>
          <a:bodyPr/>
          <a:lstStyle/>
          <a:p>
            <a:r>
              <a:rPr lang="en-AU" dirty="0"/>
              <a:t>So what is the problem with these measures?</a:t>
            </a:r>
          </a:p>
        </p:txBody>
      </p:sp>
      <p:sp>
        <p:nvSpPr>
          <p:cNvPr id="3" name="Content Placeholder 2">
            <a:extLst>
              <a:ext uri="{FF2B5EF4-FFF2-40B4-BE49-F238E27FC236}">
                <a16:creationId xmlns:a16="http://schemas.microsoft.com/office/drawing/2014/main" id="{B59F33E9-4064-48D7-B5B9-BDDBB832A175}"/>
              </a:ext>
            </a:extLst>
          </p:cNvPr>
          <p:cNvSpPr>
            <a:spLocks noGrp="1"/>
          </p:cNvSpPr>
          <p:nvPr>
            <p:ph idx="1"/>
          </p:nvPr>
        </p:nvSpPr>
        <p:spPr/>
        <p:txBody>
          <a:bodyPr/>
          <a:lstStyle/>
          <a:p>
            <a:r>
              <a:rPr lang="en-AU" dirty="0"/>
              <a:t>Many are done by researchers and are not readily applied in practice;</a:t>
            </a:r>
          </a:p>
          <a:p>
            <a:r>
              <a:rPr lang="en-AU" dirty="0"/>
              <a:t>Many correspond to quantitative ways of evaluating components of place, they do not address if the key relationships of connecting people to place have been achieved. </a:t>
            </a:r>
          </a:p>
          <a:p>
            <a:r>
              <a:rPr lang="en-AU" dirty="0"/>
              <a:t>Many correspond to immediate or medium-term measures. The key social and ecological benefits of place work at a long-term time scale. </a:t>
            </a:r>
          </a:p>
        </p:txBody>
      </p:sp>
    </p:spTree>
    <p:extLst>
      <p:ext uri="{BB962C8B-B14F-4D97-AF65-F5344CB8AC3E}">
        <p14:creationId xmlns:p14="http://schemas.microsoft.com/office/powerpoint/2010/main" val="4140840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Shape 220">
            <a:extLst>
              <a:ext uri="{FF2B5EF4-FFF2-40B4-BE49-F238E27FC236}">
                <a16:creationId xmlns:a16="http://schemas.microsoft.com/office/drawing/2014/main" id="{C30E0157-C8C9-4CAF-B7BA-E3B11799BA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5501"/>
          <a:stretch>
            <a:fillRect/>
          </a:stretch>
        </p:blipFill>
        <p:spPr bwMode="auto">
          <a:xfrm>
            <a:off x="698090" y="1353048"/>
            <a:ext cx="5755217" cy="451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Shape 221">
            <a:extLst>
              <a:ext uri="{FF2B5EF4-FFF2-40B4-BE49-F238E27FC236}">
                <a16:creationId xmlns:a16="http://schemas.microsoft.com/office/drawing/2014/main" id="{AC9A9C71-B533-450D-8E24-8439DE1F6F9C}"/>
              </a:ext>
            </a:extLst>
          </p:cNvPr>
          <p:cNvSpPr txBox="1">
            <a:spLocks noChangeArrowheads="1"/>
          </p:cNvSpPr>
          <p:nvPr/>
        </p:nvSpPr>
        <p:spPr bwMode="auto">
          <a:xfrm>
            <a:off x="8737600" y="6170084"/>
            <a:ext cx="2844800"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094183"/>
              </a:buClr>
              <a:buSzPts val="1400"/>
              <a:buFont typeface="Source Sans Pro SemiBold" charset="0"/>
              <a:buNone/>
            </a:pPr>
            <a:fld id="{9CE6F093-ED6F-4F27-9CF3-2BD6ABE840CB}" type="slidenum">
              <a:rPr lang="en-AU" altLang="en-US" sz="1867">
                <a:solidFill>
                  <a:srgbClr val="094183"/>
                </a:solidFill>
                <a:latin typeface="Source Sans Pro SemiBold" charset="0"/>
                <a:cs typeface="Source Sans Pro SemiBold" charset="0"/>
                <a:sym typeface="Source Sans Pro SemiBold" charset="0"/>
              </a:rPr>
              <a:pPr algn="r" eaLnBrk="1" hangingPunct="1">
                <a:buClr>
                  <a:srgbClr val="094183"/>
                </a:buClr>
                <a:buSzPts val="1400"/>
                <a:buFont typeface="Source Sans Pro SemiBold" charset="0"/>
                <a:buNone/>
              </a:pPr>
              <a:t>12</a:t>
            </a:fld>
            <a:endParaRPr lang="en-US" altLang="en-US" sz="1867" dirty="0"/>
          </a:p>
        </p:txBody>
      </p:sp>
      <p:sp>
        <p:nvSpPr>
          <p:cNvPr id="222" name="Shape 222">
            <a:extLst>
              <a:ext uri="{FF2B5EF4-FFF2-40B4-BE49-F238E27FC236}">
                <a16:creationId xmlns:a16="http://schemas.microsoft.com/office/drawing/2014/main" id="{5F47B22C-02F1-45DD-955A-87D350B98F32}"/>
              </a:ext>
            </a:extLst>
          </p:cNvPr>
          <p:cNvSpPr txBox="1">
            <a:spLocks noChangeArrowheads="1"/>
          </p:cNvSpPr>
          <p:nvPr/>
        </p:nvSpPr>
        <p:spPr bwMode="auto">
          <a:xfrm>
            <a:off x="7854951" y="1545167"/>
            <a:ext cx="3520016" cy="3568700"/>
          </a:xfrm>
          <a:prstGeom prst="rect">
            <a:avLst/>
          </a:prstGeom>
          <a:solidFill>
            <a:srgbClr val="A1CA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ts val="2400"/>
              <a:buFont typeface="Source Sans Pro" charset="0"/>
              <a:buNone/>
            </a:pPr>
            <a:r>
              <a:rPr lang="en-AU" altLang="en-US" sz="3200" i="1" dirty="0">
                <a:solidFill>
                  <a:srgbClr val="FFFFFF"/>
                </a:solidFill>
                <a:latin typeface="Source Sans Pro" charset="0"/>
                <a:cs typeface="Source Sans Pro" charset="0"/>
                <a:sym typeface="Source Sans Pro" charset="0"/>
              </a:rPr>
              <a:t>The purpose of placemaking is developing </a:t>
            </a:r>
            <a:r>
              <a:rPr lang="en-AU" altLang="en-US" sz="3200" b="1" i="1" dirty="0">
                <a:solidFill>
                  <a:srgbClr val="FFFFFF"/>
                </a:solidFill>
                <a:latin typeface="Source Sans Pro" charset="0"/>
                <a:cs typeface="Source Sans Pro" charset="0"/>
                <a:sym typeface="Source Sans Pro" charset="0"/>
              </a:rPr>
              <a:t>positive relationships </a:t>
            </a:r>
            <a:r>
              <a:rPr lang="en-AU" altLang="en-US" sz="3200" i="1" dirty="0">
                <a:solidFill>
                  <a:srgbClr val="FFFFFF"/>
                </a:solidFill>
                <a:latin typeface="Source Sans Pro" charset="0"/>
                <a:cs typeface="Source Sans Pro" charset="0"/>
                <a:sym typeface="Source Sans Pro" charset="0"/>
              </a:rPr>
              <a:t>between people, space &amp; nature</a:t>
            </a:r>
            <a:endParaRPr lang="en-US" altLang="en-US" sz="1867" dirty="0"/>
          </a:p>
        </p:txBody>
      </p:sp>
      <p:sp>
        <p:nvSpPr>
          <p:cNvPr id="6" name="Title 3">
            <a:extLst>
              <a:ext uri="{FF2B5EF4-FFF2-40B4-BE49-F238E27FC236}">
                <a16:creationId xmlns:a16="http://schemas.microsoft.com/office/drawing/2014/main" id="{C6C4ECDC-1BCD-401C-9683-F390F23F4590}"/>
              </a:ext>
            </a:extLst>
          </p:cNvPr>
          <p:cNvSpPr txBox="1">
            <a:spLocks/>
          </p:cNvSpPr>
          <p:nvPr/>
        </p:nvSpPr>
        <p:spPr>
          <a:xfrm>
            <a:off x="237445" y="35552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Four Dimensions of Place Framework: </a:t>
            </a:r>
            <a:br>
              <a:rPr lang="en-US" sz="3600" dirty="0"/>
            </a:br>
            <a:r>
              <a:rPr lang="en-US" sz="3600" dirty="0"/>
              <a:t>A relationship-based Model</a:t>
            </a:r>
            <a:endParaRPr lang="en-AU" sz="3600" dirty="0"/>
          </a:p>
        </p:txBody>
      </p:sp>
    </p:spTree>
    <p:extLst>
      <p:ext uri="{BB962C8B-B14F-4D97-AF65-F5344CB8AC3E}">
        <p14:creationId xmlns:p14="http://schemas.microsoft.com/office/powerpoint/2010/main" val="909539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CCE8-2C01-4943-A466-C0417D68B089}"/>
              </a:ext>
            </a:extLst>
          </p:cNvPr>
          <p:cNvSpPr>
            <a:spLocks noGrp="1"/>
          </p:cNvSpPr>
          <p:nvPr>
            <p:ph type="title"/>
          </p:nvPr>
        </p:nvSpPr>
        <p:spPr/>
        <p:txBody>
          <a:bodyPr>
            <a:normAutofit/>
          </a:bodyPr>
          <a:lstStyle/>
          <a:p>
            <a:r>
              <a:rPr lang="en-US" dirty="0"/>
              <a:t>Revisiting the four Dimensions of Place Framework: </a:t>
            </a:r>
            <a:endParaRPr lang="en-AU" dirty="0"/>
          </a:p>
        </p:txBody>
      </p:sp>
      <p:sp>
        <p:nvSpPr>
          <p:cNvPr id="3" name="Text Placeholder 2">
            <a:extLst>
              <a:ext uri="{FF2B5EF4-FFF2-40B4-BE49-F238E27FC236}">
                <a16:creationId xmlns:a16="http://schemas.microsoft.com/office/drawing/2014/main" id="{C776FB8A-04DD-474C-8474-89086F3C34C7}"/>
              </a:ext>
            </a:extLst>
          </p:cNvPr>
          <p:cNvSpPr>
            <a:spLocks noGrp="1"/>
          </p:cNvSpPr>
          <p:nvPr>
            <p:ph type="body" idx="1"/>
          </p:nvPr>
        </p:nvSpPr>
        <p:spPr/>
        <p:txBody>
          <a:bodyPr/>
          <a:lstStyle/>
          <a:p>
            <a:r>
              <a:rPr lang="en-US" dirty="0"/>
              <a:t>A relationship-based Model</a:t>
            </a:r>
            <a:endParaRPr lang="en-AU" dirty="0"/>
          </a:p>
        </p:txBody>
      </p:sp>
    </p:spTree>
    <p:extLst>
      <p:ext uri="{BB962C8B-B14F-4D97-AF65-F5344CB8AC3E}">
        <p14:creationId xmlns:p14="http://schemas.microsoft.com/office/powerpoint/2010/main" val="4263051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A91A3F2E-78E9-4C6A-A879-7CD0B98F87EF}"/>
              </a:ext>
            </a:extLst>
          </p:cNvPr>
          <p:cNvCxnSpPr>
            <a:cxnSpLocks/>
            <a:stCxn id="28" idx="0"/>
            <a:endCxn id="30" idx="2"/>
          </p:cNvCxnSpPr>
          <p:nvPr/>
        </p:nvCxnSpPr>
        <p:spPr>
          <a:xfrm flipH="1">
            <a:off x="5420852" y="3429000"/>
            <a:ext cx="3453100"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BCFF6DC-E285-43E4-A6FE-D0B55F797A37}"/>
              </a:ext>
            </a:extLst>
          </p:cNvPr>
          <p:cNvCxnSpPr>
            <a:cxnSpLocks/>
            <a:stCxn id="27" idx="3"/>
            <a:endCxn id="29" idx="1"/>
          </p:cNvCxnSpPr>
          <p:nvPr/>
        </p:nvCxnSpPr>
        <p:spPr>
          <a:xfrm>
            <a:off x="7147402" y="1702450"/>
            <a:ext cx="0" cy="345310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Block Arc 21">
            <a:extLst>
              <a:ext uri="{FF2B5EF4-FFF2-40B4-BE49-F238E27FC236}">
                <a16:creationId xmlns:a16="http://schemas.microsoft.com/office/drawing/2014/main" id="{6C8184F0-D58C-4F68-AE9C-EF4FBED2CEF1}"/>
              </a:ext>
            </a:extLst>
          </p:cNvPr>
          <p:cNvSpPr/>
          <p:nvPr/>
        </p:nvSpPr>
        <p:spPr>
          <a:xfrm>
            <a:off x="4509250" y="790848"/>
            <a:ext cx="5276302" cy="5276302"/>
          </a:xfrm>
          <a:prstGeom prst="blockArc">
            <a:avLst>
              <a:gd name="adj1" fmla="val 10800000"/>
              <a:gd name="adj2" fmla="val 1620000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3" name="Block Arc 22">
            <a:extLst>
              <a:ext uri="{FF2B5EF4-FFF2-40B4-BE49-F238E27FC236}">
                <a16:creationId xmlns:a16="http://schemas.microsoft.com/office/drawing/2014/main" id="{2C351E88-D1C7-4673-A15D-EB1633C90739}"/>
              </a:ext>
            </a:extLst>
          </p:cNvPr>
          <p:cNvSpPr/>
          <p:nvPr/>
        </p:nvSpPr>
        <p:spPr>
          <a:xfrm>
            <a:off x="4509250" y="790848"/>
            <a:ext cx="5276302" cy="5276302"/>
          </a:xfrm>
          <a:prstGeom prst="blockArc">
            <a:avLst>
              <a:gd name="adj1" fmla="val 5400000"/>
              <a:gd name="adj2" fmla="val 1080000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4" name="Block Arc 23">
            <a:extLst>
              <a:ext uri="{FF2B5EF4-FFF2-40B4-BE49-F238E27FC236}">
                <a16:creationId xmlns:a16="http://schemas.microsoft.com/office/drawing/2014/main" id="{D284D496-8924-43B9-BF6C-CF33DE9C4EEA}"/>
              </a:ext>
            </a:extLst>
          </p:cNvPr>
          <p:cNvSpPr/>
          <p:nvPr/>
        </p:nvSpPr>
        <p:spPr>
          <a:xfrm>
            <a:off x="4509250" y="790848"/>
            <a:ext cx="5276302" cy="5276302"/>
          </a:xfrm>
          <a:prstGeom prst="blockArc">
            <a:avLst>
              <a:gd name="adj1" fmla="val 0"/>
              <a:gd name="adj2" fmla="val 540000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5" name="Block Arc 24">
            <a:extLst>
              <a:ext uri="{FF2B5EF4-FFF2-40B4-BE49-F238E27FC236}">
                <a16:creationId xmlns:a16="http://schemas.microsoft.com/office/drawing/2014/main" id="{48046A83-209C-4660-B5F5-564B413A1F55}"/>
              </a:ext>
            </a:extLst>
          </p:cNvPr>
          <p:cNvSpPr/>
          <p:nvPr/>
        </p:nvSpPr>
        <p:spPr>
          <a:xfrm>
            <a:off x="4509250" y="797760"/>
            <a:ext cx="5276302" cy="5276302"/>
          </a:xfrm>
          <a:prstGeom prst="blockArc">
            <a:avLst>
              <a:gd name="adj1" fmla="val 16200000"/>
              <a:gd name="adj2" fmla="val 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B3517D8B-68E9-4EE8-9E8E-539AC1578BD1}"/>
              </a:ext>
            </a:extLst>
          </p:cNvPr>
          <p:cNvSpPr/>
          <p:nvPr/>
        </p:nvSpPr>
        <p:spPr>
          <a:xfrm>
            <a:off x="5932582" y="2214180"/>
            <a:ext cx="2429639" cy="2429639"/>
          </a:xfrm>
          <a:custGeom>
            <a:avLst/>
            <a:gdLst>
              <a:gd name="connsiteX0" fmla="*/ 0 w 2429639"/>
              <a:gd name="connsiteY0" fmla="*/ 1214820 h 2429639"/>
              <a:gd name="connsiteX1" fmla="*/ 1214820 w 2429639"/>
              <a:gd name="connsiteY1" fmla="*/ 0 h 2429639"/>
              <a:gd name="connsiteX2" fmla="*/ 2429640 w 2429639"/>
              <a:gd name="connsiteY2" fmla="*/ 1214820 h 2429639"/>
              <a:gd name="connsiteX3" fmla="*/ 1214820 w 2429639"/>
              <a:gd name="connsiteY3" fmla="*/ 2429640 h 2429639"/>
              <a:gd name="connsiteX4" fmla="*/ 0 w 2429639"/>
              <a:gd name="connsiteY4" fmla="*/ 1214820 h 242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639" h="2429639">
                <a:moveTo>
                  <a:pt x="0" y="1214820"/>
                </a:moveTo>
                <a:cubicBezTo>
                  <a:pt x="0" y="543893"/>
                  <a:pt x="543893" y="0"/>
                  <a:pt x="1214820" y="0"/>
                </a:cubicBezTo>
                <a:cubicBezTo>
                  <a:pt x="1885747" y="0"/>
                  <a:pt x="2429640" y="543893"/>
                  <a:pt x="2429640" y="1214820"/>
                </a:cubicBezTo>
                <a:cubicBezTo>
                  <a:pt x="2429640" y="1885747"/>
                  <a:pt x="1885747" y="2429640"/>
                  <a:pt x="1214820" y="2429640"/>
                </a:cubicBezTo>
                <a:cubicBezTo>
                  <a:pt x="543893" y="2429640"/>
                  <a:pt x="0" y="1885747"/>
                  <a:pt x="0" y="1214820"/>
                </a:cubicBezTo>
                <a:close/>
              </a:path>
            </a:pathLst>
          </a:custGeom>
          <a:solidFill>
            <a:srgbClr val="FFC000"/>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77402" tIns="377402" rIns="377402" bIns="377402"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latin typeface="+mj-lt"/>
              </a:rPr>
              <a:t>Purpose of Placemaking: Connecting People to place through shared meaning and a sense of purpose. </a:t>
            </a:r>
          </a:p>
        </p:txBody>
      </p:sp>
      <p:sp>
        <p:nvSpPr>
          <p:cNvPr id="27" name="Freeform: Shape 26">
            <a:extLst>
              <a:ext uri="{FF2B5EF4-FFF2-40B4-BE49-F238E27FC236}">
                <a16:creationId xmlns:a16="http://schemas.microsoft.com/office/drawing/2014/main" id="{B785DD7A-9963-4DC8-8B87-2542CE11A362}"/>
              </a:ext>
            </a:extLst>
          </p:cNvPr>
          <p:cNvSpPr/>
          <p:nvPr/>
        </p:nvSpPr>
        <p:spPr>
          <a:xfrm>
            <a:off x="6297028" y="1702"/>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4472C4"/>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Communities</a:t>
            </a:r>
          </a:p>
        </p:txBody>
      </p:sp>
      <p:sp>
        <p:nvSpPr>
          <p:cNvPr id="28" name="Freeform: Shape 27">
            <a:extLst>
              <a:ext uri="{FF2B5EF4-FFF2-40B4-BE49-F238E27FC236}">
                <a16:creationId xmlns:a16="http://schemas.microsoft.com/office/drawing/2014/main" id="{B7BDBF1D-BC6E-4BF9-B6CB-71EAB19770A6}"/>
              </a:ext>
            </a:extLst>
          </p:cNvPr>
          <p:cNvSpPr/>
          <p:nvPr/>
        </p:nvSpPr>
        <p:spPr>
          <a:xfrm>
            <a:off x="8873952" y="2578626"/>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43BEB9"/>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Self</a:t>
            </a:r>
          </a:p>
        </p:txBody>
      </p:sp>
      <p:sp>
        <p:nvSpPr>
          <p:cNvPr id="29" name="Freeform: Shape 28">
            <a:extLst>
              <a:ext uri="{FF2B5EF4-FFF2-40B4-BE49-F238E27FC236}">
                <a16:creationId xmlns:a16="http://schemas.microsoft.com/office/drawing/2014/main" id="{5F4D8A06-7394-46FE-83BC-45C4616B097B}"/>
              </a:ext>
            </a:extLst>
          </p:cNvPr>
          <p:cNvSpPr/>
          <p:nvPr/>
        </p:nvSpPr>
        <p:spPr>
          <a:xfrm>
            <a:off x="6297028" y="5155550"/>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70AD47"/>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Natural Environment</a:t>
            </a:r>
          </a:p>
          <a:p>
            <a:pPr marL="0" lvl="0" indent="0" algn="ctr" defTabSz="711200">
              <a:lnSpc>
                <a:spcPct val="90000"/>
              </a:lnSpc>
              <a:spcBef>
                <a:spcPct val="0"/>
              </a:spcBef>
              <a:spcAft>
                <a:spcPct val="35000"/>
              </a:spcAft>
              <a:buNone/>
            </a:pPr>
            <a:r>
              <a:rPr lang="en-US" sz="1600" kern="1200" dirty="0">
                <a:solidFill>
                  <a:schemeClr val="bg1"/>
                </a:solidFill>
                <a:latin typeface="+mj-lt"/>
              </a:rPr>
              <a:t> Space </a:t>
            </a:r>
          </a:p>
        </p:txBody>
      </p:sp>
      <p:sp>
        <p:nvSpPr>
          <p:cNvPr id="30" name="Freeform: Shape 29">
            <a:extLst>
              <a:ext uri="{FF2B5EF4-FFF2-40B4-BE49-F238E27FC236}">
                <a16:creationId xmlns:a16="http://schemas.microsoft.com/office/drawing/2014/main" id="{6D402B96-5AC2-44C9-A76B-CB4BC2687801}"/>
              </a:ext>
            </a:extLst>
          </p:cNvPr>
          <p:cNvSpPr/>
          <p:nvPr/>
        </p:nvSpPr>
        <p:spPr>
          <a:xfrm>
            <a:off x="3720104" y="2578626"/>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70AD47"/>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Public or Private </a:t>
            </a:r>
          </a:p>
          <a:p>
            <a:pPr marL="0" lvl="0" indent="0" algn="ctr" defTabSz="711200">
              <a:lnSpc>
                <a:spcPct val="90000"/>
              </a:lnSpc>
              <a:spcBef>
                <a:spcPct val="0"/>
              </a:spcBef>
              <a:spcAft>
                <a:spcPct val="35000"/>
              </a:spcAft>
              <a:buNone/>
            </a:pPr>
            <a:r>
              <a:rPr lang="en-US" sz="1600" kern="1200" dirty="0">
                <a:solidFill>
                  <a:schemeClr val="bg1"/>
                </a:solidFill>
                <a:latin typeface="+mj-lt"/>
              </a:rPr>
              <a:t>Space</a:t>
            </a:r>
          </a:p>
        </p:txBody>
      </p:sp>
      <p:sp>
        <p:nvSpPr>
          <p:cNvPr id="15" name="Oval 14">
            <a:extLst>
              <a:ext uri="{FF2B5EF4-FFF2-40B4-BE49-F238E27FC236}">
                <a16:creationId xmlns:a16="http://schemas.microsoft.com/office/drawing/2014/main" id="{4DD91C89-8EB6-425B-9EB6-879E4CDDC169}"/>
              </a:ext>
            </a:extLst>
          </p:cNvPr>
          <p:cNvSpPr/>
          <p:nvPr/>
        </p:nvSpPr>
        <p:spPr>
          <a:xfrm>
            <a:off x="904920" y="1851860"/>
            <a:ext cx="1500616" cy="1517307"/>
          </a:xfrm>
          <a:prstGeom prst="ellipse">
            <a:avLst/>
          </a:prstGeom>
          <a:solidFill>
            <a:srgbClr val="70AD47">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mj-lt"/>
            </a:endParaRPr>
          </a:p>
          <a:p>
            <a:pPr algn="ctr"/>
            <a:endParaRPr lang="en-AU" sz="2000" dirty="0">
              <a:latin typeface="+mj-lt"/>
            </a:endParaRPr>
          </a:p>
          <a:p>
            <a:pPr algn="ctr"/>
            <a:r>
              <a:rPr lang="en-AU" sz="2000" dirty="0">
                <a:latin typeface="+mj-lt"/>
              </a:rPr>
              <a:t>Ecology</a:t>
            </a:r>
          </a:p>
        </p:txBody>
      </p:sp>
      <p:sp>
        <p:nvSpPr>
          <p:cNvPr id="16" name="Oval 15">
            <a:extLst>
              <a:ext uri="{FF2B5EF4-FFF2-40B4-BE49-F238E27FC236}">
                <a16:creationId xmlns:a16="http://schemas.microsoft.com/office/drawing/2014/main" id="{A6DD289B-883A-4D97-89E2-C30B44425515}"/>
              </a:ext>
            </a:extLst>
          </p:cNvPr>
          <p:cNvSpPr/>
          <p:nvPr/>
        </p:nvSpPr>
        <p:spPr>
          <a:xfrm>
            <a:off x="233504" y="1211776"/>
            <a:ext cx="1500619" cy="1517307"/>
          </a:xfrm>
          <a:prstGeom prst="ellipse">
            <a:avLst/>
          </a:prstGeom>
          <a:solidFill>
            <a:srgbClr val="70AD47">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mj-lt"/>
              </a:rPr>
              <a:t>Space         </a:t>
            </a:r>
          </a:p>
          <a:p>
            <a:pPr algn="ctr"/>
            <a:endParaRPr lang="en-AU" sz="2000" dirty="0">
              <a:latin typeface="+mj-lt"/>
            </a:endParaRPr>
          </a:p>
        </p:txBody>
      </p:sp>
      <p:sp>
        <p:nvSpPr>
          <p:cNvPr id="17" name="Oval 16">
            <a:extLst>
              <a:ext uri="{FF2B5EF4-FFF2-40B4-BE49-F238E27FC236}">
                <a16:creationId xmlns:a16="http://schemas.microsoft.com/office/drawing/2014/main" id="{D9DF35F1-9D21-4C5E-9E55-FFD2C62A1DF4}"/>
              </a:ext>
            </a:extLst>
          </p:cNvPr>
          <p:cNvSpPr/>
          <p:nvPr/>
        </p:nvSpPr>
        <p:spPr>
          <a:xfrm>
            <a:off x="1572724" y="1211776"/>
            <a:ext cx="1500619" cy="1517307"/>
          </a:xfrm>
          <a:prstGeom prst="ellipse">
            <a:avLst/>
          </a:prstGeom>
          <a:solidFill>
            <a:srgbClr val="4472C4">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mj-lt"/>
              </a:rPr>
              <a:t>       People</a:t>
            </a:r>
          </a:p>
          <a:p>
            <a:pPr algn="ctr"/>
            <a:endParaRPr lang="en-AU" sz="2000" dirty="0">
              <a:latin typeface="+mj-lt"/>
            </a:endParaRPr>
          </a:p>
          <a:p>
            <a:pPr algn="ctr"/>
            <a:endParaRPr lang="en-AU" sz="2000" dirty="0">
              <a:latin typeface="+mj-lt"/>
            </a:endParaRPr>
          </a:p>
        </p:txBody>
      </p:sp>
      <p:sp>
        <p:nvSpPr>
          <p:cNvPr id="18" name="Freeform: Shape 17">
            <a:extLst>
              <a:ext uri="{FF2B5EF4-FFF2-40B4-BE49-F238E27FC236}">
                <a16:creationId xmlns:a16="http://schemas.microsoft.com/office/drawing/2014/main" id="{47096CFE-7C73-4499-AB50-D769229F7505}"/>
              </a:ext>
            </a:extLst>
          </p:cNvPr>
          <p:cNvSpPr/>
          <p:nvPr/>
        </p:nvSpPr>
        <p:spPr>
          <a:xfrm>
            <a:off x="1532515" y="1855889"/>
            <a:ext cx="234329" cy="439076"/>
          </a:xfrm>
          <a:custGeom>
            <a:avLst/>
            <a:gdLst>
              <a:gd name="connsiteX0" fmla="*/ 13995 w 320702"/>
              <a:gd name="connsiteY0" fmla="*/ 36871 h 449869"/>
              <a:gd name="connsiteX1" fmla="*/ 190976 w 320702"/>
              <a:gd name="connsiteY1" fmla="*/ 0 h 449869"/>
              <a:gd name="connsiteX2" fmla="*/ 308963 w 320702"/>
              <a:gd name="connsiteY2" fmla="*/ 36871 h 449869"/>
              <a:gd name="connsiteX3" fmla="*/ 308963 w 320702"/>
              <a:gd name="connsiteY3" fmla="*/ 147484 h 449869"/>
              <a:gd name="connsiteX4" fmla="*/ 242595 w 320702"/>
              <a:gd name="connsiteY4" fmla="*/ 376084 h 449869"/>
              <a:gd name="connsiteX5" fmla="*/ 168853 w 320702"/>
              <a:gd name="connsiteY5" fmla="*/ 449826 h 449869"/>
              <a:gd name="connsiteX6" fmla="*/ 95111 w 320702"/>
              <a:gd name="connsiteY6" fmla="*/ 383458 h 449869"/>
              <a:gd name="connsiteX7" fmla="*/ 21369 w 320702"/>
              <a:gd name="connsiteY7" fmla="*/ 191729 h 449869"/>
              <a:gd name="connsiteX8" fmla="*/ 13995 w 320702"/>
              <a:gd name="connsiteY8" fmla="*/ 36871 h 44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702" h="449869">
                <a:moveTo>
                  <a:pt x="13995" y="36871"/>
                </a:moveTo>
                <a:cubicBezTo>
                  <a:pt x="42263" y="4916"/>
                  <a:pt x="141815" y="0"/>
                  <a:pt x="190976" y="0"/>
                </a:cubicBezTo>
                <a:cubicBezTo>
                  <a:pt x="240137" y="0"/>
                  <a:pt x="289299" y="12290"/>
                  <a:pt x="308963" y="36871"/>
                </a:cubicBezTo>
                <a:cubicBezTo>
                  <a:pt x="328627" y="61452"/>
                  <a:pt x="320024" y="90949"/>
                  <a:pt x="308963" y="147484"/>
                </a:cubicBezTo>
                <a:cubicBezTo>
                  <a:pt x="297902" y="204020"/>
                  <a:pt x="265947" y="325694"/>
                  <a:pt x="242595" y="376084"/>
                </a:cubicBezTo>
                <a:cubicBezTo>
                  <a:pt x="219243" y="426474"/>
                  <a:pt x="193434" y="448597"/>
                  <a:pt x="168853" y="449826"/>
                </a:cubicBezTo>
                <a:cubicBezTo>
                  <a:pt x="144272" y="451055"/>
                  <a:pt x="119692" y="426474"/>
                  <a:pt x="95111" y="383458"/>
                </a:cubicBezTo>
                <a:cubicBezTo>
                  <a:pt x="70530" y="340442"/>
                  <a:pt x="36117" y="251952"/>
                  <a:pt x="21369" y="191729"/>
                </a:cubicBezTo>
                <a:cubicBezTo>
                  <a:pt x="6621" y="131506"/>
                  <a:pt x="-14273" y="68826"/>
                  <a:pt x="13995" y="36871"/>
                </a:cubicBezTo>
                <a:close/>
              </a:path>
            </a:pathLst>
          </a:cu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latin typeface="+mj-lt"/>
            </a:endParaRPr>
          </a:p>
        </p:txBody>
      </p:sp>
      <p:sp>
        <p:nvSpPr>
          <p:cNvPr id="19" name="TextBox 18">
            <a:extLst>
              <a:ext uri="{FF2B5EF4-FFF2-40B4-BE49-F238E27FC236}">
                <a16:creationId xmlns:a16="http://schemas.microsoft.com/office/drawing/2014/main" id="{5D0D47CA-B7FD-4C9B-A22C-B0037FB08D26}"/>
              </a:ext>
            </a:extLst>
          </p:cNvPr>
          <p:cNvSpPr txBox="1"/>
          <p:nvPr/>
        </p:nvSpPr>
        <p:spPr>
          <a:xfrm>
            <a:off x="1067734" y="451992"/>
            <a:ext cx="1700746" cy="646331"/>
          </a:xfrm>
          <a:prstGeom prst="rect">
            <a:avLst/>
          </a:prstGeom>
          <a:noFill/>
        </p:spPr>
        <p:txBody>
          <a:bodyPr wrap="square" rtlCol="0">
            <a:spAutoFit/>
          </a:bodyPr>
          <a:lstStyle/>
          <a:p>
            <a:r>
              <a:rPr lang="en-AU" sz="3600" dirty="0">
                <a:solidFill>
                  <a:srgbClr val="FFC000"/>
                </a:solidFill>
                <a:latin typeface="+mj-lt"/>
              </a:rPr>
              <a:t>PLACE</a:t>
            </a:r>
          </a:p>
        </p:txBody>
      </p:sp>
      <p:cxnSp>
        <p:nvCxnSpPr>
          <p:cNvPr id="20" name="Straight Arrow Connector 19">
            <a:extLst>
              <a:ext uri="{FF2B5EF4-FFF2-40B4-BE49-F238E27FC236}">
                <a16:creationId xmlns:a16="http://schemas.microsoft.com/office/drawing/2014/main" id="{034DC5BE-A866-4CC8-827F-D363A458A6BA}"/>
              </a:ext>
            </a:extLst>
          </p:cNvPr>
          <p:cNvCxnSpPr>
            <a:cxnSpLocks/>
          </p:cNvCxnSpPr>
          <p:nvPr/>
        </p:nvCxnSpPr>
        <p:spPr>
          <a:xfrm flipH="1">
            <a:off x="1660998" y="1067798"/>
            <a:ext cx="18171" cy="934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Shape 289">
            <a:extLst>
              <a:ext uri="{FF2B5EF4-FFF2-40B4-BE49-F238E27FC236}">
                <a16:creationId xmlns:a16="http://schemas.microsoft.com/office/drawing/2014/main" id="{C1F3A26D-8ECA-492B-8CF4-52519F81C71A}"/>
              </a:ext>
            </a:extLst>
          </p:cNvPr>
          <p:cNvSpPr txBox="1">
            <a:spLocks noChangeArrowheads="1"/>
          </p:cNvSpPr>
          <p:nvPr/>
        </p:nvSpPr>
        <p:spPr bwMode="auto">
          <a:xfrm>
            <a:off x="3521422" y="1381544"/>
            <a:ext cx="170074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Empowerment</a:t>
            </a:r>
            <a:endParaRPr lang="en-US" altLang="en-US" sz="2400" dirty="0">
              <a:solidFill>
                <a:schemeClr val="tx1"/>
              </a:solidFill>
              <a:latin typeface="+mj-lt"/>
            </a:endParaRPr>
          </a:p>
          <a:p>
            <a:pPr marL="285750" indent="-2857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Care for place</a:t>
            </a:r>
            <a:endParaRPr lang="en-US" altLang="en-US" sz="2400" dirty="0">
              <a:solidFill>
                <a:schemeClr val="tx1"/>
              </a:solidFill>
              <a:latin typeface="+mj-lt"/>
            </a:endParaRPr>
          </a:p>
        </p:txBody>
      </p:sp>
      <p:sp>
        <p:nvSpPr>
          <p:cNvPr id="31" name="Shape 290">
            <a:extLst>
              <a:ext uri="{FF2B5EF4-FFF2-40B4-BE49-F238E27FC236}">
                <a16:creationId xmlns:a16="http://schemas.microsoft.com/office/drawing/2014/main" id="{54BFD0ED-307D-4F56-90B3-8282277C23A2}"/>
              </a:ext>
            </a:extLst>
          </p:cNvPr>
          <p:cNvSpPr txBox="1">
            <a:spLocks noChangeArrowheads="1"/>
          </p:cNvSpPr>
          <p:nvPr/>
        </p:nvSpPr>
        <p:spPr bwMode="auto">
          <a:xfrm>
            <a:off x="3547957" y="5389462"/>
            <a:ext cx="212935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Healthy natural cycles</a:t>
            </a:r>
            <a:endParaRPr lang="en-US" altLang="en-US" dirty="0">
              <a:solidFill>
                <a:schemeClr val="tx1"/>
              </a:solidFill>
              <a:latin typeface="+mj-lt"/>
            </a:endParaRPr>
          </a:p>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Ecosystem Services </a:t>
            </a:r>
            <a:endParaRPr lang="en-US" altLang="en-US" dirty="0">
              <a:solidFill>
                <a:schemeClr val="tx1"/>
              </a:solidFill>
              <a:latin typeface="+mj-lt"/>
            </a:endParaRPr>
          </a:p>
        </p:txBody>
      </p:sp>
      <p:sp>
        <p:nvSpPr>
          <p:cNvPr id="32" name="Shape 288">
            <a:extLst>
              <a:ext uri="{FF2B5EF4-FFF2-40B4-BE49-F238E27FC236}">
                <a16:creationId xmlns:a16="http://schemas.microsoft.com/office/drawing/2014/main" id="{3C0222EC-3F68-4BE3-9B6F-42B36E511B12}"/>
              </a:ext>
            </a:extLst>
          </p:cNvPr>
          <p:cNvSpPr txBox="1">
            <a:spLocks noChangeArrowheads="1"/>
          </p:cNvSpPr>
          <p:nvPr/>
        </p:nvSpPr>
        <p:spPr bwMode="auto">
          <a:xfrm>
            <a:off x="9442084" y="5398160"/>
            <a:ext cx="197831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Connection to nature</a:t>
            </a:r>
            <a:endParaRPr lang="en-US" altLang="en-US" dirty="0">
              <a:solidFill>
                <a:schemeClr val="tx1"/>
              </a:solidFill>
              <a:latin typeface="+mj-lt"/>
            </a:endParaRPr>
          </a:p>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Custodianship</a:t>
            </a:r>
            <a:endParaRPr lang="en-US" altLang="en-US" dirty="0">
              <a:solidFill>
                <a:schemeClr val="tx1"/>
              </a:solidFill>
              <a:latin typeface="+mj-lt"/>
            </a:endParaRPr>
          </a:p>
        </p:txBody>
      </p:sp>
      <p:sp>
        <p:nvSpPr>
          <p:cNvPr id="36" name="Shape 287">
            <a:extLst>
              <a:ext uri="{FF2B5EF4-FFF2-40B4-BE49-F238E27FC236}">
                <a16:creationId xmlns:a16="http://schemas.microsoft.com/office/drawing/2014/main" id="{FA4FECAB-207B-4FF5-A46C-108A493233AC}"/>
              </a:ext>
            </a:extLst>
          </p:cNvPr>
          <p:cNvSpPr txBox="1">
            <a:spLocks noChangeArrowheads="1"/>
          </p:cNvSpPr>
          <p:nvPr/>
        </p:nvSpPr>
        <p:spPr bwMode="auto">
          <a:xfrm>
            <a:off x="9320359" y="1482626"/>
            <a:ext cx="1912877" cy="4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Social Inclusion </a:t>
            </a:r>
            <a:endParaRPr lang="en-US" altLang="en-US" dirty="0">
              <a:solidFill>
                <a:schemeClr val="tx1"/>
              </a:solidFill>
              <a:latin typeface="+mj-lt"/>
              <a:sym typeface="Source Sans Pro" charset="0"/>
            </a:endParaRPr>
          </a:p>
          <a:p>
            <a:pPr marL="285750" indent="-285750">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Social Cohesion</a:t>
            </a:r>
            <a:endParaRPr lang="en-US" altLang="en-US" dirty="0">
              <a:solidFill>
                <a:schemeClr val="tx1"/>
              </a:solidFill>
              <a:latin typeface="+mj-lt"/>
            </a:endParaRPr>
          </a:p>
        </p:txBody>
      </p:sp>
      <p:sp>
        <p:nvSpPr>
          <p:cNvPr id="37" name="Shape 288">
            <a:extLst>
              <a:ext uri="{FF2B5EF4-FFF2-40B4-BE49-F238E27FC236}">
                <a16:creationId xmlns:a16="http://schemas.microsoft.com/office/drawing/2014/main" id="{F576FD76-6964-4F89-A6C0-BD92E5B9B34D}"/>
              </a:ext>
            </a:extLst>
          </p:cNvPr>
          <p:cNvSpPr txBox="1">
            <a:spLocks noChangeArrowheads="1"/>
          </p:cNvSpPr>
          <p:nvPr/>
        </p:nvSpPr>
        <p:spPr bwMode="auto">
          <a:xfrm>
            <a:off x="7194406" y="4773163"/>
            <a:ext cx="159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Custodianship</a:t>
            </a:r>
            <a:endParaRPr lang="en-US" altLang="en-US" dirty="0">
              <a:solidFill>
                <a:schemeClr val="tx1"/>
              </a:solidFill>
              <a:latin typeface="+mj-lt"/>
            </a:endParaRPr>
          </a:p>
        </p:txBody>
      </p:sp>
      <p:sp>
        <p:nvSpPr>
          <p:cNvPr id="39" name="Shape 288">
            <a:extLst>
              <a:ext uri="{FF2B5EF4-FFF2-40B4-BE49-F238E27FC236}">
                <a16:creationId xmlns:a16="http://schemas.microsoft.com/office/drawing/2014/main" id="{D7CFE5CF-8625-4283-B06C-6C0A8932C27F}"/>
              </a:ext>
            </a:extLst>
          </p:cNvPr>
          <p:cNvSpPr txBox="1">
            <a:spLocks noChangeArrowheads="1"/>
          </p:cNvSpPr>
          <p:nvPr/>
        </p:nvSpPr>
        <p:spPr bwMode="auto">
          <a:xfrm>
            <a:off x="5365404" y="3097386"/>
            <a:ext cx="1593850" cy="36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Care for place</a:t>
            </a:r>
            <a:endParaRPr lang="en-US" altLang="en-US" dirty="0">
              <a:solidFill>
                <a:schemeClr val="tx1"/>
              </a:solidFill>
              <a:latin typeface="+mj-lt"/>
            </a:endParaRPr>
          </a:p>
        </p:txBody>
      </p:sp>
      <p:sp>
        <p:nvSpPr>
          <p:cNvPr id="42" name="TextBox 41">
            <a:extLst>
              <a:ext uri="{FF2B5EF4-FFF2-40B4-BE49-F238E27FC236}">
                <a16:creationId xmlns:a16="http://schemas.microsoft.com/office/drawing/2014/main" id="{F5968EE4-CD63-45BC-982B-4A57F08CDD84}"/>
              </a:ext>
            </a:extLst>
          </p:cNvPr>
          <p:cNvSpPr txBox="1"/>
          <p:nvPr/>
        </p:nvSpPr>
        <p:spPr>
          <a:xfrm>
            <a:off x="3504559" y="714779"/>
            <a:ext cx="1781578" cy="646331"/>
          </a:xfrm>
          <a:prstGeom prst="rect">
            <a:avLst/>
          </a:prstGeom>
          <a:noFill/>
        </p:spPr>
        <p:txBody>
          <a:bodyPr wrap="none" rtlCol="0">
            <a:spAutoFit/>
          </a:bodyPr>
          <a:lstStyle/>
          <a:p>
            <a:r>
              <a:rPr lang="en-AU" b="1" dirty="0">
                <a:solidFill>
                  <a:srgbClr val="F6921E"/>
                </a:solidFill>
                <a:latin typeface="+mj-lt"/>
              </a:rPr>
              <a:t>Place Attachment</a:t>
            </a:r>
          </a:p>
          <a:p>
            <a:r>
              <a:rPr lang="en-AU" b="1" dirty="0">
                <a:solidFill>
                  <a:srgbClr val="F6921E"/>
                </a:solidFill>
                <a:latin typeface="+mj-lt"/>
              </a:rPr>
              <a:t>Sense of Place</a:t>
            </a:r>
          </a:p>
        </p:txBody>
      </p:sp>
      <p:sp>
        <p:nvSpPr>
          <p:cNvPr id="44" name="TextBox 43">
            <a:extLst>
              <a:ext uri="{FF2B5EF4-FFF2-40B4-BE49-F238E27FC236}">
                <a16:creationId xmlns:a16="http://schemas.microsoft.com/office/drawing/2014/main" id="{1515182F-3509-45C8-A999-251F2D24F109}"/>
              </a:ext>
            </a:extLst>
          </p:cNvPr>
          <p:cNvSpPr txBox="1"/>
          <p:nvPr/>
        </p:nvSpPr>
        <p:spPr>
          <a:xfrm>
            <a:off x="3523346" y="5024770"/>
            <a:ext cx="1707647" cy="369332"/>
          </a:xfrm>
          <a:prstGeom prst="rect">
            <a:avLst/>
          </a:prstGeom>
          <a:noFill/>
        </p:spPr>
        <p:txBody>
          <a:bodyPr wrap="none" rtlCol="0">
            <a:spAutoFit/>
          </a:bodyPr>
          <a:lstStyle/>
          <a:p>
            <a:r>
              <a:rPr lang="en-AU" b="1" dirty="0">
                <a:solidFill>
                  <a:srgbClr val="F6921E"/>
                </a:solidFill>
                <a:latin typeface="+mj-lt"/>
              </a:rPr>
              <a:t>Ecological health</a:t>
            </a:r>
          </a:p>
        </p:txBody>
      </p:sp>
      <p:sp>
        <p:nvSpPr>
          <p:cNvPr id="45" name="TextBox 44">
            <a:extLst>
              <a:ext uri="{FF2B5EF4-FFF2-40B4-BE49-F238E27FC236}">
                <a16:creationId xmlns:a16="http://schemas.microsoft.com/office/drawing/2014/main" id="{F925CB5A-57B2-4F15-98C1-35D7872BE32F}"/>
              </a:ext>
            </a:extLst>
          </p:cNvPr>
          <p:cNvSpPr txBox="1"/>
          <p:nvPr/>
        </p:nvSpPr>
        <p:spPr>
          <a:xfrm>
            <a:off x="9417455" y="5088280"/>
            <a:ext cx="965329" cy="369332"/>
          </a:xfrm>
          <a:prstGeom prst="rect">
            <a:avLst/>
          </a:prstGeom>
          <a:noFill/>
        </p:spPr>
        <p:txBody>
          <a:bodyPr wrap="none" rtlCol="0">
            <a:spAutoFit/>
          </a:bodyPr>
          <a:lstStyle/>
          <a:p>
            <a:r>
              <a:rPr lang="en-AU" b="1" dirty="0">
                <a:solidFill>
                  <a:srgbClr val="F6921E"/>
                </a:solidFill>
                <a:latin typeface="+mj-lt"/>
              </a:rPr>
              <a:t>Biophilia</a:t>
            </a:r>
          </a:p>
        </p:txBody>
      </p:sp>
      <p:sp>
        <p:nvSpPr>
          <p:cNvPr id="46" name="TextBox 45">
            <a:extLst>
              <a:ext uri="{FF2B5EF4-FFF2-40B4-BE49-F238E27FC236}">
                <a16:creationId xmlns:a16="http://schemas.microsoft.com/office/drawing/2014/main" id="{56B9F682-147B-448D-98A2-5418507A5EBB}"/>
              </a:ext>
            </a:extLst>
          </p:cNvPr>
          <p:cNvSpPr txBox="1"/>
          <p:nvPr/>
        </p:nvSpPr>
        <p:spPr>
          <a:xfrm>
            <a:off x="9305369" y="772118"/>
            <a:ext cx="2214354" cy="646331"/>
          </a:xfrm>
          <a:prstGeom prst="rect">
            <a:avLst/>
          </a:prstGeom>
          <a:noFill/>
        </p:spPr>
        <p:txBody>
          <a:bodyPr wrap="square" rtlCol="0">
            <a:spAutoFit/>
          </a:bodyPr>
          <a:lstStyle/>
          <a:p>
            <a:r>
              <a:rPr lang="en-AU" b="1" dirty="0">
                <a:solidFill>
                  <a:srgbClr val="F6921E"/>
                </a:solidFill>
                <a:latin typeface="+mj-lt"/>
              </a:rPr>
              <a:t>Sense of Belonging</a:t>
            </a:r>
          </a:p>
          <a:p>
            <a:r>
              <a:rPr lang="en-AU" b="1" dirty="0">
                <a:solidFill>
                  <a:srgbClr val="F6921E"/>
                </a:solidFill>
                <a:latin typeface="+mj-lt"/>
              </a:rPr>
              <a:t>Conviviality</a:t>
            </a:r>
          </a:p>
        </p:txBody>
      </p:sp>
      <p:sp>
        <p:nvSpPr>
          <p:cNvPr id="48" name="TextBox 47">
            <a:extLst>
              <a:ext uri="{FF2B5EF4-FFF2-40B4-BE49-F238E27FC236}">
                <a16:creationId xmlns:a16="http://schemas.microsoft.com/office/drawing/2014/main" id="{DF6BB781-D770-4A8F-89B1-442EA132D88C}"/>
              </a:ext>
            </a:extLst>
          </p:cNvPr>
          <p:cNvSpPr txBox="1"/>
          <p:nvPr/>
        </p:nvSpPr>
        <p:spPr>
          <a:xfrm>
            <a:off x="7194406" y="4219450"/>
            <a:ext cx="1890955" cy="646331"/>
          </a:xfrm>
          <a:prstGeom prst="rect">
            <a:avLst/>
          </a:prstGeom>
          <a:noFill/>
        </p:spPr>
        <p:txBody>
          <a:bodyPr wrap="square" rtlCol="0">
            <a:spAutoFit/>
          </a:bodyPr>
          <a:lstStyle/>
          <a:p>
            <a:r>
              <a:rPr lang="en-AU" b="1" dirty="0">
                <a:solidFill>
                  <a:srgbClr val="F6921E"/>
                </a:solidFill>
                <a:latin typeface="+mj-lt"/>
              </a:rPr>
              <a:t>Biophilia &amp; </a:t>
            </a:r>
            <a:br>
              <a:rPr lang="en-AU" b="1" dirty="0">
                <a:solidFill>
                  <a:srgbClr val="F6921E"/>
                </a:solidFill>
                <a:latin typeface="+mj-lt"/>
              </a:rPr>
            </a:br>
            <a:r>
              <a:rPr lang="en-AU" b="1" dirty="0">
                <a:solidFill>
                  <a:srgbClr val="F6921E"/>
                </a:solidFill>
                <a:latin typeface="+mj-lt"/>
              </a:rPr>
              <a:t>Place Attachment</a:t>
            </a:r>
          </a:p>
        </p:txBody>
      </p:sp>
      <p:sp>
        <p:nvSpPr>
          <p:cNvPr id="49" name="TextBox 48">
            <a:extLst>
              <a:ext uri="{FF2B5EF4-FFF2-40B4-BE49-F238E27FC236}">
                <a16:creationId xmlns:a16="http://schemas.microsoft.com/office/drawing/2014/main" id="{96DB6A81-02A3-4434-8524-014117465676}"/>
              </a:ext>
            </a:extLst>
          </p:cNvPr>
          <p:cNvSpPr txBox="1"/>
          <p:nvPr/>
        </p:nvSpPr>
        <p:spPr>
          <a:xfrm>
            <a:off x="5401549" y="2709324"/>
            <a:ext cx="1892120" cy="369332"/>
          </a:xfrm>
          <a:prstGeom prst="rect">
            <a:avLst/>
          </a:prstGeom>
          <a:noFill/>
        </p:spPr>
        <p:txBody>
          <a:bodyPr wrap="square" rtlCol="0">
            <a:spAutoFit/>
          </a:bodyPr>
          <a:lstStyle/>
          <a:p>
            <a:r>
              <a:rPr lang="en-AU" b="1" dirty="0">
                <a:solidFill>
                  <a:srgbClr val="F6921E"/>
                </a:solidFill>
                <a:latin typeface="+mj-lt"/>
              </a:rPr>
              <a:t>Place Attachment</a:t>
            </a:r>
          </a:p>
        </p:txBody>
      </p:sp>
      <p:sp>
        <p:nvSpPr>
          <p:cNvPr id="5" name="TextBox 4">
            <a:extLst>
              <a:ext uri="{FF2B5EF4-FFF2-40B4-BE49-F238E27FC236}">
                <a16:creationId xmlns:a16="http://schemas.microsoft.com/office/drawing/2014/main" id="{CCE0A14C-05C2-4315-9FB8-3B0B412C7E9F}"/>
              </a:ext>
            </a:extLst>
          </p:cNvPr>
          <p:cNvSpPr txBox="1"/>
          <p:nvPr/>
        </p:nvSpPr>
        <p:spPr>
          <a:xfrm>
            <a:off x="566415" y="4477903"/>
            <a:ext cx="2108719" cy="1015663"/>
          </a:xfrm>
          <a:prstGeom prst="rect">
            <a:avLst/>
          </a:prstGeom>
          <a:noFill/>
        </p:spPr>
        <p:txBody>
          <a:bodyPr wrap="none" rtlCol="0">
            <a:spAutoFit/>
          </a:bodyPr>
          <a:lstStyle/>
          <a:p>
            <a:r>
              <a:rPr lang="en-AU" b="1" dirty="0">
                <a:solidFill>
                  <a:srgbClr val="F6921E"/>
                </a:solidFill>
                <a:latin typeface="+mj-lt"/>
              </a:rPr>
              <a:t>Supporting theory</a:t>
            </a:r>
          </a:p>
          <a:p>
            <a:pPr marL="285750" indent="-285750">
              <a:buFont typeface="Arial" panose="020B0604020202020204" pitchFamily="34" charset="0"/>
              <a:buChar char="•"/>
            </a:pPr>
            <a:r>
              <a:rPr lang="en-AU" sz="1400" dirty="0">
                <a:latin typeface="+mj-lt"/>
              </a:rPr>
              <a:t>Relationship outcomes</a:t>
            </a:r>
          </a:p>
          <a:p>
            <a:pPr marL="285750" indent="-285750">
              <a:buFont typeface="Arial" panose="020B0604020202020204" pitchFamily="34" charset="0"/>
              <a:buChar char="•"/>
            </a:pPr>
            <a:endParaRPr lang="en-AU" sz="1400" dirty="0">
              <a:latin typeface="+mj-lt"/>
            </a:endParaRPr>
          </a:p>
          <a:p>
            <a:r>
              <a:rPr lang="en-AU" sz="1400" dirty="0">
                <a:latin typeface="+mj-lt"/>
              </a:rPr>
              <a:t>       Sought Relationship </a:t>
            </a:r>
          </a:p>
        </p:txBody>
      </p:sp>
      <p:sp>
        <p:nvSpPr>
          <p:cNvPr id="6" name="Freeform: Shape 5">
            <a:extLst>
              <a:ext uri="{FF2B5EF4-FFF2-40B4-BE49-F238E27FC236}">
                <a16:creationId xmlns:a16="http://schemas.microsoft.com/office/drawing/2014/main" id="{58BB2721-3569-48F4-B238-099DCA486EDA}"/>
              </a:ext>
            </a:extLst>
          </p:cNvPr>
          <p:cNvSpPr/>
          <p:nvPr/>
        </p:nvSpPr>
        <p:spPr>
          <a:xfrm>
            <a:off x="4717644" y="1058209"/>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50" name="Freeform: Shape 49">
            <a:extLst>
              <a:ext uri="{FF2B5EF4-FFF2-40B4-BE49-F238E27FC236}">
                <a16:creationId xmlns:a16="http://schemas.microsoft.com/office/drawing/2014/main" id="{20FBA8AD-C7A2-436A-B0D7-F35AD924D295}"/>
              </a:ext>
            </a:extLst>
          </p:cNvPr>
          <p:cNvSpPr/>
          <p:nvPr/>
        </p:nvSpPr>
        <p:spPr>
          <a:xfrm rot="5400000">
            <a:off x="7839955" y="1004658"/>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51" name="Freeform: Shape 50">
            <a:extLst>
              <a:ext uri="{FF2B5EF4-FFF2-40B4-BE49-F238E27FC236}">
                <a16:creationId xmlns:a16="http://schemas.microsoft.com/office/drawing/2014/main" id="{05508A15-B914-48BF-AB33-EAE6D35084C3}"/>
              </a:ext>
            </a:extLst>
          </p:cNvPr>
          <p:cNvSpPr/>
          <p:nvPr/>
        </p:nvSpPr>
        <p:spPr>
          <a:xfrm rot="10800000">
            <a:off x="7886528" y="4185655"/>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52" name="Freeform: Shape 51">
            <a:extLst>
              <a:ext uri="{FF2B5EF4-FFF2-40B4-BE49-F238E27FC236}">
                <a16:creationId xmlns:a16="http://schemas.microsoft.com/office/drawing/2014/main" id="{2946160A-5D57-44EA-971F-C0EE2D7F6512}"/>
              </a:ext>
            </a:extLst>
          </p:cNvPr>
          <p:cNvSpPr/>
          <p:nvPr/>
        </p:nvSpPr>
        <p:spPr>
          <a:xfrm rot="16200000">
            <a:off x="4781310" y="4162717"/>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cxnSp>
        <p:nvCxnSpPr>
          <p:cNvPr id="54" name="Straight Arrow Connector 53">
            <a:extLst>
              <a:ext uri="{FF2B5EF4-FFF2-40B4-BE49-F238E27FC236}">
                <a16:creationId xmlns:a16="http://schemas.microsoft.com/office/drawing/2014/main" id="{26DE65AE-A7C3-499E-AFB2-000298A3F6E9}"/>
              </a:ext>
            </a:extLst>
          </p:cNvPr>
          <p:cNvCxnSpPr>
            <a:cxnSpLocks/>
          </p:cNvCxnSpPr>
          <p:nvPr/>
        </p:nvCxnSpPr>
        <p:spPr>
          <a:xfrm flipH="1">
            <a:off x="621265" y="5302623"/>
            <a:ext cx="270879" cy="0"/>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78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15" grpId="0" animBg="1"/>
      <p:bldP spid="16" grpId="0" animBg="1"/>
      <p:bldP spid="17" grpId="0" animBg="1"/>
      <p:bldP spid="18" grpId="0" animBg="1"/>
      <p:bldP spid="19" grpId="0"/>
      <p:bldP spid="47" grpId="0"/>
      <p:bldP spid="31" grpId="0"/>
      <p:bldP spid="32" grpId="0"/>
      <p:bldP spid="36" grpId="0"/>
      <p:bldP spid="37" grpId="0"/>
      <p:bldP spid="39" grpId="0"/>
      <p:bldP spid="42" grpId="0"/>
      <p:bldP spid="44" grpId="0"/>
      <p:bldP spid="45" grpId="0"/>
      <p:bldP spid="46" grpId="0"/>
      <p:bldP spid="48" grpId="0"/>
      <p:bldP spid="49" grpId="0"/>
      <p:bldP spid="6" grpId="0" animBg="1"/>
      <p:bldP spid="50"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A1717-FE8E-474A-9273-050A8BA583A1}"/>
              </a:ext>
            </a:extLst>
          </p:cNvPr>
          <p:cNvSpPr>
            <a:spLocks noGrp="1"/>
          </p:cNvSpPr>
          <p:nvPr>
            <p:ph type="title"/>
          </p:nvPr>
        </p:nvSpPr>
        <p:spPr/>
        <p:txBody>
          <a:bodyPr/>
          <a:lstStyle/>
          <a:p>
            <a:r>
              <a:rPr lang="en-AU" dirty="0"/>
              <a:t>The Relational Model for Place evaluation </a:t>
            </a:r>
          </a:p>
        </p:txBody>
      </p:sp>
      <p:sp>
        <p:nvSpPr>
          <p:cNvPr id="5" name="Text Placeholder 4">
            <a:extLst>
              <a:ext uri="{FF2B5EF4-FFF2-40B4-BE49-F238E27FC236}">
                <a16:creationId xmlns:a16="http://schemas.microsoft.com/office/drawing/2014/main" id="{B584BD4B-102D-4D09-803C-A3D5DA373940}"/>
              </a:ext>
            </a:extLst>
          </p:cNvPr>
          <p:cNvSpPr>
            <a:spLocks noGrp="1"/>
          </p:cNvSpPr>
          <p:nvPr>
            <p:ph type="body" idx="1"/>
          </p:nvPr>
        </p:nvSpPr>
        <p:spPr/>
        <p:txBody>
          <a:bodyPr/>
          <a:lstStyle/>
          <a:p>
            <a:r>
              <a:rPr lang="en-AU" dirty="0"/>
              <a:t>Evaluating key relationships crafted between the four dimensions of place</a:t>
            </a:r>
          </a:p>
        </p:txBody>
      </p:sp>
    </p:spTree>
    <p:extLst>
      <p:ext uri="{BB962C8B-B14F-4D97-AF65-F5344CB8AC3E}">
        <p14:creationId xmlns:p14="http://schemas.microsoft.com/office/powerpoint/2010/main" val="1220820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emotional bond between an individual and their meaningful places</a:t>
            </a:r>
          </a:p>
        </p:txBody>
      </p:sp>
      <p:sp>
        <p:nvSpPr>
          <p:cNvPr id="6" name="Text Placeholder 5">
            <a:extLst>
              <a:ext uri="{FF2B5EF4-FFF2-40B4-BE49-F238E27FC236}">
                <a16:creationId xmlns:a16="http://schemas.microsoft.com/office/drawing/2014/main" id="{2B6A47CB-92CB-4B15-9AD8-91061BEF2C6F}"/>
              </a:ext>
            </a:extLst>
          </p:cNvPr>
          <p:cNvSpPr>
            <a:spLocks noGrp="1"/>
          </p:cNvSpPr>
          <p:nvPr>
            <p:ph type="body" idx="1"/>
          </p:nvPr>
        </p:nvSpPr>
        <p:spPr/>
        <p:txBody>
          <a:bodyPr/>
          <a:lstStyle/>
          <a:p>
            <a:endParaRPr lang="en-AU" dirty="0"/>
          </a:p>
        </p:txBody>
      </p:sp>
      <p:sp>
        <p:nvSpPr>
          <p:cNvPr id="4" name="Shape 88"/>
          <p:cNvSpPr txBox="1">
            <a:spLocks/>
          </p:cNvSpPr>
          <p:nvPr/>
        </p:nvSpPr>
        <p:spPr>
          <a:xfrm>
            <a:off x="457199" y="487346"/>
            <a:ext cx="6804213" cy="931862"/>
          </a:xfrm>
          <a:prstGeom prst="rect">
            <a:avLst/>
          </a:prstGeom>
          <a:noFill/>
          <a:ln>
            <a:noFill/>
          </a:ln>
        </p:spPr>
        <p:txBody>
          <a:bodyPr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AU" dirty="0">
                <a:solidFill>
                  <a:srgbClr val="F6921E"/>
                </a:solidFill>
              </a:rPr>
              <a:t>Place Attachment</a:t>
            </a:r>
          </a:p>
        </p:txBody>
      </p:sp>
      <p:sp>
        <p:nvSpPr>
          <p:cNvPr id="8" name="Rectangle 7">
            <a:extLst>
              <a:ext uri="{FF2B5EF4-FFF2-40B4-BE49-F238E27FC236}">
                <a16:creationId xmlns:a16="http://schemas.microsoft.com/office/drawing/2014/main" id="{1FB6A7B6-6FC0-42CB-8478-390B4E12C937}"/>
              </a:ext>
            </a:extLst>
          </p:cNvPr>
          <p:cNvSpPr/>
          <p:nvPr/>
        </p:nvSpPr>
        <p:spPr>
          <a:xfrm>
            <a:off x="6901488" y="2849366"/>
            <a:ext cx="3851237" cy="1151069"/>
          </a:xfrm>
          <a:prstGeom prst="rect">
            <a:avLst/>
          </a:prstGeom>
          <a:noFill/>
          <a:ln>
            <a:solidFill>
              <a:srgbClr val="F69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993272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4EC90C-4642-42AC-B328-A77FD27935C8}"/>
              </a:ext>
            </a:extLst>
          </p:cNvPr>
          <p:cNvSpPr>
            <a:spLocks noGrp="1"/>
          </p:cNvSpPr>
          <p:nvPr>
            <p:ph idx="1"/>
          </p:nvPr>
        </p:nvSpPr>
        <p:spPr>
          <a:xfrm>
            <a:off x="805543" y="1690688"/>
            <a:ext cx="5272888" cy="4362978"/>
          </a:xfrm>
        </p:spPr>
        <p:txBody>
          <a:bodyPr anchor="t">
            <a:normAutofit fontScale="92500" lnSpcReduction="10000"/>
          </a:bodyPr>
          <a:lstStyle/>
          <a:p>
            <a:pPr lvl="1"/>
            <a:r>
              <a:rPr lang="en-US" dirty="0">
                <a:solidFill>
                  <a:srgbClr val="0F650D"/>
                </a:solidFill>
              </a:rPr>
              <a:t>Amygdala: where emotion is processed </a:t>
            </a:r>
          </a:p>
          <a:p>
            <a:pPr lvl="2"/>
            <a:r>
              <a:rPr lang="en-US" sz="1800" dirty="0">
                <a:solidFill>
                  <a:srgbClr val="0F650D"/>
                </a:solidFill>
              </a:rPr>
              <a:t>Places that are special to us generate a stronger automatic emotional response that is not seen for meaningful objects</a:t>
            </a:r>
          </a:p>
          <a:p>
            <a:pPr lvl="1"/>
            <a:r>
              <a:rPr lang="en-US" dirty="0">
                <a:solidFill>
                  <a:srgbClr val="0F650D"/>
                </a:solidFill>
              </a:rPr>
              <a:t>Medial prefrontal cortex (mPFC): where situations are evaluated and determined if they are positive or negative</a:t>
            </a:r>
          </a:p>
          <a:p>
            <a:pPr lvl="2"/>
            <a:r>
              <a:rPr lang="en-US" sz="1800" dirty="0">
                <a:solidFill>
                  <a:srgbClr val="0F650D"/>
                </a:solidFill>
              </a:rPr>
              <a:t>places with meaning trigger the processing of positive experiences associated with place</a:t>
            </a:r>
          </a:p>
          <a:p>
            <a:pPr lvl="1"/>
            <a:r>
              <a:rPr lang="en-US" dirty="0">
                <a:solidFill>
                  <a:srgbClr val="0F650D"/>
                </a:solidFill>
              </a:rPr>
              <a:t>Parahippocampal:  PlaceArea (PPA)</a:t>
            </a:r>
          </a:p>
          <a:p>
            <a:pPr lvl="2"/>
            <a:r>
              <a:rPr lang="en-US" dirty="0">
                <a:solidFill>
                  <a:srgbClr val="0F650D"/>
                </a:solidFill>
              </a:rPr>
              <a:t> Activated was significantly higher to meaningful, compared to common places.</a:t>
            </a:r>
          </a:p>
        </p:txBody>
      </p:sp>
      <p:pic>
        <p:nvPicPr>
          <p:cNvPr id="1026" name="Picture 2" descr="Image result for amygdala">
            <a:extLst>
              <a:ext uri="{FF2B5EF4-FFF2-40B4-BE49-F238E27FC236}">
                <a16:creationId xmlns:a16="http://schemas.microsoft.com/office/drawing/2014/main" id="{76CC59FE-0B69-42B4-86E0-C2890D6D9F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102" b="3"/>
          <a:stretch/>
        </p:blipFill>
        <p:spPr bwMode="auto">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1D2AE16-8307-47B2-A480-177645299DB2}"/>
              </a:ext>
            </a:extLst>
          </p:cNvPr>
          <p:cNvSpPr>
            <a:spLocks noGrp="1"/>
          </p:cNvSpPr>
          <p:nvPr>
            <p:ph type="title"/>
          </p:nvPr>
        </p:nvSpPr>
        <p:spPr/>
        <p:txBody>
          <a:bodyPr/>
          <a:lstStyle/>
          <a:p>
            <a:r>
              <a:rPr lang="en-AU" dirty="0">
                <a:solidFill>
                  <a:schemeClr val="bg1"/>
                </a:solidFill>
              </a:rPr>
              <a:t>Areas of the brain activated </a:t>
            </a:r>
          </a:p>
        </p:txBody>
      </p:sp>
      <p:sp>
        <p:nvSpPr>
          <p:cNvPr id="6" name="Oval 5">
            <a:extLst>
              <a:ext uri="{FF2B5EF4-FFF2-40B4-BE49-F238E27FC236}">
                <a16:creationId xmlns:a16="http://schemas.microsoft.com/office/drawing/2014/main" id="{CCA9C6DA-4B16-4085-AF37-439622E97A3B}"/>
              </a:ext>
            </a:extLst>
          </p:cNvPr>
          <p:cNvSpPr/>
          <p:nvPr/>
        </p:nvSpPr>
        <p:spPr>
          <a:xfrm>
            <a:off x="10568492" y="2076226"/>
            <a:ext cx="623944" cy="623944"/>
          </a:xfrm>
          <a:prstGeom prst="ellipse">
            <a:avLst/>
          </a:prstGeom>
          <a:solidFill>
            <a:srgbClr val="FF000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0F650D"/>
              </a:solidFill>
            </a:endParaRPr>
          </a:p>
        </p:txBody>
      </p:sp>
      <p:sp>
        <p:nvSpPr>
          <p:cNvPr id="9" name="Freeform: Shape 8">
            <a:extLst>
              <a:ext uri="{FF2B5EF4-FFF2-40B4-BE49-F238E27FC236}">
                <a16:creationId xmlns:a16="http://schemas.microsoft.com/office/drawing/2014/main" id="{B8AF90C1-3B88-4E85-B155-84ED06E2EF31}"/>
              </a:ext>
            </a:extLst>
          </p:cNvPr>
          <p:cNvSpPr/>
          <p:nvPr/>
        </p:nvSpPr>
        <p:spPr>
          <a:xfrm>
            <a:off x="9267353" y="2950586"/>
            <a:ext cx="1301139" cy="556582"/>
          </a:xfrm>
          <a:custGeom>
            <a:avLst/>
            <a:gdLst>
              <a:gd name="connsiteX0" fmla="*/ 12464 w 1301139"/>
              <a:gd name="connsiteY0" fmla="*/ 4991 h 556582"/>
              <a:gd name="connsiteX1" fmla="*/ 317264 w 1301139"/>
              <a:gd name="connsiteY1" fmla="*/ 128816 h 556582"/>
              <a:gd name="connsiteX2" fmla="*/ 545864 w 1301139"/>
              <a:gd name="connsiteY2" fmla="*/ 309791 h 556582"/>
              <a:gd name="connsiteX3" fmla="*/ 860189 w 1301139"/>
              <a:gd name="connsiteY3" fmla="*/ 300266 h 556582"/>
              <a:gd name="connsiteX4" fmla="*/ 984014 w 1301139"/>
              <a:gd name="connsiteY4" fmla="*/ 147866 h 556582"/>
              <a:gd name="connsiteX5" fmla="*/ 1298339 w 1301139"/>
              <a:gd name="connsiteY5" fmla="*/ 300266 h 556582"/>
              <a:gd name="connsiteX6" fmla="*/ 1098314 w 1301139"/>
              <a:gd name="connsiteY6" fmla="*/ 547916 h 556582"/>
              <a:gd name="connsiteX7" fmla="*/ 460139 w 1301139"/>
              <a:gd name="connsiteY7" fmla="*/ 462191 h 556582"/>
              <a:gd name="connsiteX8" fmla="*/ 21989 w 1301139"/>
              <a:gd name="connsiteY8" fmla="*/ 100241 h 556582"/>
              <a:gd name="connsiteX9" fmla="*/ 60089 w 1301139"/>
              <a:gd name="connsiteY9" fmla="*/ 33566 h 556582"/>
              <a:gd name="connsiteX10" fmla="*/ 12464 w 1301139"/>
              <a:gd name="connsiteY10" fmla="*/ 4991 h 55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1139" h="556582">
                <a:moveTo>
                  <a:pt x="12464" y="4991"/>
                </a:moveTo>
                <a:cubicBezTo>
                  <a:pt x="55326" y="20866"/>
                  <a:pt x="228364" y="78016"/>
                  <a:pt x="317264" y="128816"/>
                </a:cubicBezTo>
                <a:cubicBezTo>
                  <a:pt x="406164" y="179616"/>
                  <a:pt x="455377" y="281216"/>
                  <a:pt x="545864" y="309791"/>
                </a:cubicBezTo>
                <a:cubicBezTo>
                  <a:pt x="636351" y="338366"/>
                  <a:pt x="787164" y="327254"/>
                  <a:pt x="860189" y="300266"/>
                </a:cubicBezTo>
                <a:cubicBezTo>
                  <a:pt x="933214" y="273279"/>
                  <a:pt x="910989" y="147866"/>
                  <a:pt x="984014" y="147866"/>
                </a:cubicBezTo>
                <a:cubicBezTo>
                  <a:pt x="1057039" y="147866"/>
                  <a:pt x="1279289" y="233591"/>
                  <a:pt x="1298339" y="300266"/>
                </a:cubicBezTo>
                <a:cubicBezTo>
                  <a:pt x="1317389" y="366941"/>
                  <a:pt x="1238014" y="520929"/>
                  <a:pt x="1098314" y="547916"/>
                </a:cubicBezTo>
                <a:cubicBezTo>
                  <a:pt x="958614" y="574904"/>
                  <a:pt x="639527" y="536804"/>
                  <a:pt x="460139" y="462191"/>
                </a:cubicBezTo>
                <a:cubicBezTo>
                  <a:pt x="280752" y="387579"/>
                  <a:pt x="88664" y="171678"/>
                  <a:pt x="21989" y="100241"/>
                </a:cubicBezTo>
                <a:cubicBezTo>
                  <a:pt x="-44686" y="28804"/>
                  <a:pt x="61676" y="52616"/>
                  <a:pt x="60089" y="33566"/>
                </a:cubicBezTo>
                <a:cubicBezTo>
                  <a:pt x="58502" y="14516"/>
                  <a:pt x="-30398" y="-10884"/>
                  <a:pt x="12464" y="4991"/>
                </a:cubicBezTo>
                <a:close/>
              </a:path>
            </a:pathLst>
          </a:custGeom>
          <a:solidFill>
            <a:srgbClr val="FF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919BE681-1568-4187-919B-2E00F15DC2B8}"/>
              </a:ext>
            </a:extLst>
          </p:cNvPr>
          <p:cNvSpPr/>
          <p:nvPr/>
        </p:nvSpPr>
        <p:spPr>
          <a:xfrm>
            <a:off x="300173" y="6087532"/>
            <a:ext cx="6096000" cy="481029"/>
          </a:xfrm>
          <a:prstGeom prst="rect">
            <a:avLst/>
          </a:prstGeom>
        </p:spPr>
        <p:txBody>
          <a:bodyPr>
            <a:spAutoFit/>
          </a:bodyPr>
          <a:lstStyle/>
          <a:p>
            <a:pPr marL="151130" indent="-151130" algn="just" hangingPunct="0">
              <a:lnSpc>
                <a:spcPts val="1000"/>
              </a:lnSpc>
              <a:spcAft>
                <a:spcPts val="0"/>
              </a:spcAft>
            </a:pPr>
            <a:r>
              <a:rPr lang="en-GB"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National Trust. (2019). Places that make us. Report for the National Trust, Wiltshire, UK; online Retrieved from: https://nt.global.ssl.fastly.net/documents/places-that-make-us-research-report.pdf (accessed 25/02/2019).</a:t>
            </a:r>
            <a:endParaRPr lang="en-AU" sz="1200" dirty="0">
              <a:latin typeface="Times"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3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9336DEC-D6B1-44C1-8BD3-F24B22524EA6}"/>
              </a:ext>
            </a:extLst>
          </p:cNvPr>
          <p:cNvGraphicFramePr/>
          <p:nvPr>
            <p:extLst/>
          </p:nvPr>
        </p:nvGraphicFramePr>
        <p:xfrm>
          <a:off x="2122715" y="56524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4BFFD1C-D75A-4EBB-B721-179AD7542ACC}"/>
              </a:ext>
            </a:extLst>
          </p:cNvPr>
          <p:cNvSpPr txBox="1"/>
          <p:nvPr/>
        </p:nvSpPr>
        <p:spPr>
          <a:xfrm>
            <a:off x="412919" y="484912"/>
            <a:ext cx="3962400" cy="2862322"/>
          </a:xfrm>
          <a:prstGeom prst="rect">
            <a:avLst/>
          </a:prstGeom>
          <a:noFill/>
        </p:spPr>
        <p:txBody>
          <a:bodyPr wrap="square" rtlCol="0">
            <a:spAutoFit/>
          </a:bodyPr>
          <a:lstStyle/>
          <a:p>
            <a:endParaRPr lang="en-AU" dirty="0">
              <a:solidFill>
                <a:srgbClr val="F9AB3F"/>
              </a:solidFill>
            </a:endParaRPr>
          </a:p>
          <a:p>
            <a:endParaRPr lang="en-AU" dirty="0">
              <a:solidFill>
                <a:srgbClr val="F9AB3F"/>
              </a:solidFill>
            </a:endParaRPr>
          </a:p>
          <a:p>
            <a:r>
              <a:rPr lang="en-AU" dirty="0">
                <a:solidFill>
                  <a:srgbClr val="F9AB3F"/>
                </a:solidFill>
              </a:rPr>
              <a:t>              </a:t>
            </a:r>
            <a:r>
              <a:rPr lang="en-AU" sz="1800" dirty="0">
                <a:solidFill>
                  <a:srgbClr val="F9AB3F"/>
                </a:solidFill>
              </a:rPr>
              <a:t>Type affective bond: love, pride, </a:t>
            </a:r>
          </a:p>
          <a:p>
            <a:endParaRPr lang="en-AU" sz="1800" dirty="0">
              <a:solidFill>
                <a:srgbClr val="F9AB3F"/>
              </a:solidFill>
            </a:endParaRPr>
          </a:p>
          <a:p>
            <a:r>
              <a:rPr lang="en-AU" sz="1800" dirty="0">
                <a:solidFill>
                  <a:srgbClr val="F9AB3F"/>
                </a:solidFill>
              </a:rPr>
              <a:t>       Cognitive process for the bond</a:t>
            </a:r>
          </a:p>
          <a:p>
            <a:r>
              <a:rPr lang="en-AU" sz="1800" dirty="0">
                <a:solidFill>
                  <a:srgbClr val="F9AB3F"/>
                </a:solidFill>
              </a:rPr>
              <a:t>(memory, meanings, experience)</a:t>
            </a:r>
          </a:p>
          <a:p>
            <a:endParaRPr lang="en-AU" sz="1800" dirty="0">
              <a:solidFill>
                <a:srgbClr val="F9AB3F"/>
              </a:solidFill>
            </a:endParaRPr>
          </a:p>
          <a:p>
            <a:r>
              <a:rPr lang="en-AU" sz="1800" dirty="0">
                <a:solidFill>
                  <a:srgbClr val="F9AB3F"/>
                </a:solidFill>
              </a:rPr>
              <a:t>                     Behaviour in place </a:t>
            </a:r>
          </a:p>
          <a:p>
            <a:endParaRPr lang="en-AU" sz="1800" dirty="0">
              <a:solidFill>
                <a:srgbClr val="F9AB3F"/>
              </a:solidFill>
            </a:endParaRPr>
          </a:p>
          <a:p>
            <a:r>
              <a:rPr lang="en-AU" sz="1800" dirty="0">
                <a:solidFill>
                  <a:srgbClr val="F9AB3F"/>
                </a:solidFill>
              </a:rPr>
              <a:t>              Agency (stewardship)</a:t>
            </a:r>
            <a:endParaRPr lang="en-AU" dirty="0">
              <a:solidFill>
                <a:srgbClr val="F9AB3F"/>
              </a:solidFill>
            </a:endParaRPr>
          </a:p>
        </p:txBody>
      </p:sp>
      <p:sp>
        <p:nvSpPr>
          <p:cNvPr id="7" name="TextBox 6">
            <a:extLst>
              <a:ext uri="{FF2B5EF4-FFF2-40B4-BE49-F238E27FC236}">
                <a16:creationId xmlns:a16="http://schemas.microsoft.com/office/drawing/2014/main" id="{00854852-B018-4BE2-BF7D-238A011B5F3C}"/>
              </a:ext>
            </a:extLst>
          </p:cNvPr>
          <p:cNvSpPr txBox="1"/>
          <p:nvPr/>
        </p:nvSpPr>
        <p:spPr>
          <a:xfrm>
            <a:off x="7340655" y="727899"/>
            <a:ext cx="4191000" cy="2031325"/>
          </a:xfrm>
          <a:prstGeom prst="rect">
            <a:avLst/>
          </a:prstGeom>
          <a:noFill/>
        </p:spPr>
        <p:txBody>
          <a:bodyPr wrap="square" rtlCol="0">
            <a:spAutoFit/>
          </a:bodyPr>
          <a:lstStyle/>
          <a:p>
            <a:endParaRPr lang="en-AU" sz="1800" dirty="0">
              <a:solidFill>
                <a:srgbClr val="F6921E"/>
              </a:solidFill>
            </a:endParaRPr>
          </a:p>
          <a:p>
            <a:endParaRPr lang="en-AU" sz="1800" dirty="0">
              <a:solidFill>
                <a:srgbClr val="F6921E"/>
              </a:solidFill>
            </a:endParaRPr>
          </a:p>
          <a:p>
            <a:endParaRPr lang="en-AU" sz="1800" dirty="0">
              <a:solidFill>
                <a:srgbClr val="F6921E"/>
              </a:solidFill>
            </a:endParaRPr>
          </a:p>
          <a:p>
            <a:r>
              <a:rPr lang="en-AU" sz="1800" dirty="0">
                <a:solidFill>
                  <a:srgbClr val="F6921E"/>
                </a:solidFill>
              </a:rPr>
              <a:t>	Physical characteristics </a:t>
            </a:r>
          </a:p>
          <a:p>
            <a:r>
              <a:rPr lang="en-AU" dirty="0">
                <a:solidFill>
                  <a:srgbClr val="F6921E"/>
                </a:solidFill>
              </a:rPr>
              <a:t>                             </a:t>
            </a:r>
            <a:endParaRPr lang="en-AU" sz="1800" dirty="0">
              <a:solidFill>
                <a:srgbClr val="F6921E"/>
              </a:solidFill>
            </a:endParaRPr>
          </a:p>
          <a:p>
            <a:endParaRPr lang="en-AU" sz="1800" dirty="0">
              <a:solidFill>
                <a:srgbClr val="F6921E"/>
              </a:solidFill>
            </a:endParaRPr>
          </a:p>
          <a:p>
            <a:r>
              <a:rPr lang="en-AU" sz="1800" dirty="0">
                <a:solidFill>
                  <a:srgbClr val="F6921E"/>
                </a:solidFill>
              </a:rPr>
              <a:t>	       Social condition </a:t>
            </a:r>
          </a:p>
        </p:txBody>
      </p:sp>
      <p:sp>
        <p:nvSpPr>
          <p:cNvPr id="8" name="TextBox 7">
            <a:extLst>
              <a:ext uri="{FF2B5EF4-FFF2-40B4-BE49-F238E27FC236}">
                <a16:creationId xmlns:a16="http://schemas.microsoft.com/office/drawing/2014/main" id="{D672C4E2-85A4-4B81-B046-F697C14EB800}"/>
              </a:ext>
            </a:extLst>
          </p:cNvPr>
          <p:cNvSpPr txBox="1"/>
          <p:nvPr/>
        </p:nvSpPr>
        <p:spPr>
          <a:xfrm>
            <a:off x="7659915" y="5040709"/>
            <a:ext cx="4191000" cy="646331"/>
          </a:xfrm>
          <a:prstGeom prst="rect">
            <a:avLst/>
          </a:prstGeom>
          <a:noFill/>
        </p:spPr>
        <p:txBody>
          <a:bodyPr wrap="square" rtlCol="0">
            <a:spAutoFit/>
          </a:bodyPr>
          <a:lstStyle/>
          <a:p>
            <a:r>
              <a:rPr lang="en-AU" sz="1800" dirty="0">
                <a:solidFill>
                  <a:schemeClr val="bg1">
                    <a:lumMod val="75000"/>
                  </a:schemeClr>
                </a:solidFill>
              </a:rPr>
              <a:t>        Individual preferences and experience</a:t>
            </a:r>
          </a:p>
          <a:p>
            <a:endParaRPr lang="en-AU" sz="1800" dirty="0">
              <a:solidFill>
                <a:schemeClr val="bg1">
                  <a:lumMod val="75000"/>
                </a:schemeClr>
              </a:solidFill>
            </a:endParaRPr>
          </a:p>
        </p:txBody>
      </p:sp>
      <p:sp>
        <p:nvSpPr>
          <p:cNvPr id="9" name="TextBox 8">
            <a:extLst>
              <a:ext uri="{FF2B5EF4-FFF2-40B4-BE49-F238E27FC236}">
                <a16:creationId xmlns:a16="http://schemas.microsoft.com/office/drawing/2014/main" id="{E73DEF26-4467-4895-9237-12BB02334811}"/>
              </a:ext>
            </a:extLst>
          </p:cNvPr>
          <p:cNvSpPr txBox="1"/>
          <p:nvPr/>
        </p:nvSpPr>
        <p:spPr>
          <a:xfrm>
            <a:off x="1340377" y="5040709"/>
            <a:ext cx="4191000" cy="369332"/>
          </a:xfrm>
          <a:prstGeom prst="rect">
            <a:avLst/>
          </a:prstGeom>
          <a:noFill/>
        </p:spPr>
        <p:txBody>
          <a:bodyPr wrap="square" rtlCol="0">
            <a:spAutoFit/>
          </a:bodyPr>
          <a:lstStyle/>
          <a:p>
            <a:r>
              <a:rPr lang="en-AU" sz="1800" dirty="0">
                <a:solidFill>
                  <a:schemeClr val="bg1">
                    <a:lumMod val="75000"/>
                  </a:schemeClr>
                </a:solidFill>
              </a:rPr>
              <a:t>Collective perspectives (culture)</a:t>
            </a:r>
          </a:p>
        </p:txBody>
      </p:sp>
      <p:sp>
        <p:nvSpPr>
          <p:cNvPr id="10" name="Rectangle 9">
            <a:extLst>
              <a:ext uri="{FF2B5EF4-FFF2-40B4-BE49-F238E27FC236}">
                <a16:creationId xmlns:a16="http://schemas.microsoft.com/office/drawing/2014/main" id="{2A038BD7-7581-4E72-85D3-360B2C18CD27}"/>
              </a:ext>
            </a:extLst>
          </p:cNvPr>
          <p:cNvSpPr/>
          <p:nvPr/>
        </p:nvSpPr>
        <p:spPr>
          <a:xfrm>
            <a:off x="522515" y="6211669"/>
            <a:ext cx="11328400" cy="646331"/>
          </a:xfrm>
          <a:prstGeom prst="rect">
            <a:avLst/>
          </a:prstGeom>
        </p:spPr>
        <p:txBody>
          <a:bodyPr wrap="square">
            <a:spAutoFit/>
          </a:bodyPr>
          <a:lstStyle/>
          <a:p>
            <a:r>
              <a:rPr lang="en-US" dirty="0">
                <a:solidFill>
                  <a:srgbClr val="222222"/>
                </a:solidFill>
                <a:latin typeface="Arial" panose="020B0604020202020204" pitchFamily="34" charset="0"/>
              </a:rPr>
              <a:t>Scannell, L., &amp; Gifford, R. (2010). Defining place attachment: A tripartite organizing framework. </a:t>
            </a:r>
            <a:r>
              <a:rPr lang="en-US" i="1" dirty="0">
                <a:solidFill>
                  <a:srgbClr val="222222"/>
                </a:solidFill>
                <a:latin typeface="Arial" panose="020B0604020202020204" pitchFamily="34" charset="0"/>
              </a:rPr>
              <a:t>Journal of environmental psychology</a:t>
            </a:r>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30</a:t>
            </a:r>
            <a:r>
              <a:rPr lang="en-US" dirty="0">
                <a:solidFill>
                  <a:srgbClr val="222222"/>
                </a:solidFill>
                <a:latin typeface="Arial" panose="020B0604020202020204" pitchFamily="34" charset="0"/>
              </a:rPr>
              <a:t>(1), 1-10.</a:t>
            </a:r>
            <a:endParaRPr lang="en-AU" dirty="0"/>
          </a:p>
        </p:txBody>
      </p:sp>
    </p:spTree>
    <p:extLst>
      <p:ext uri="{BB962C8B-B14F-4D97-AF65-F5344CB8AC3E}">
        <p14:creationId xmlns:p14="http://schemas.microsoft.com/office/powerpoint/2010/main" val="377697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EDC0951-BFB6-405A-8894-60580FAFB1C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953790C1-3125-4E2B-B6D8-41FAC85CA14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EC65D0A3-7894-485F-8E65-10B0F8A0366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66F753E5-270B-4715-B9D9-064109489A8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3291E0A2-7E7E-48C1-8E21-F760A984A93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FF153FC5-3BB9-4718-BFAE-17BDE594C2A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7187D3-1E6C-48EE-B765-7C3EB7AAF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62590" cy="6858000"/>
          </a:xfrm>
          <a:prstGeom prst="rect">
            <a:avLst/>
          </a:prstGeom>
        </p:spPr>
      </p:pic>
      <p:sp>
        <p:nvSpPr>
          <p:cNvPr id="3" name="Title 2">
            <a:extLst>
              <a:ext uri="{FF2B5EF4-FFF2-40B4-BE49-F238E27FC236}">
                <a16:creationId xmlns:a16="http://schemas.microsoft.com/office/drawing/2014/main" id="{4CFE9E93-1932-4B4C-AA28-ECF8CDBB7363}"/>
              </a:ext>
            </a:extLst>
          </p:cNvPr>
          <p:cNvSpPr>
            <a:spLocks noGrp="1"/>
          </p:cNvSpPr>
          <p:nvPr>
            <p:ph type="title"/>
          </p:nvPr>
        </p:nvSpPr>
        <p:spPr>
          <a:xfrm>
            <a:off x="838200" y="365125"/>
            <a:ext cx="4831080" cy="1325563"/>
          </a:xfrm>
          <a:solidFill>
            <a:schemeClr val="bg1">
              <a:alpha val="78000"/>
            </a:schemeClr>
          </a:solidFill>
        </p:spPr>
        <p:txBody>
          <a:bodyPr/>
          <a:lstStyle/>
          <a:p>
            <a:r>
              <a:rPr lang="en-AU" dirty="0"/>
              <a:t>The Venny, Victoria</a:t>
            </a:r>
          </a:p>
        </p:txBody>
      </p:sp>
      <p:sp>
        <p:nvSpPr>
          <p:cNvPr id="5" name="Content Placeholder 4">
            <a:extLst>
              <a:ext uri="{FF2B5EF4-FFF2-40B4-BE49-F238E27FC236}">
                <a16:creationId xmlns:a16="http://schemas.microsoft.com/office/drawing/2014/main" id="{F2F15A51-2105-429C-A6EF-8A6B65337941}"/>
              </a:ext>
            </a:extLst>
          </p:cNvPr>
          <p:cNvSpPr>
            <a:spLocks noGrp="1"/>
          </p:cNvSpPr>
          <p:nvPr>
            <p:ph idx="1"/>
          </p:nvPr>
        </p:nvSpPr>
        <p:spPr>
          <a:xfrm>
            <a:off x="8365786" y="1825625"/>
            <a:ext cx="2988013" cy="4351338"/>
          </a:xfrm>
        </p:spPr>
        <p:txBody>
          <a:bodyPr/>
          <a:lstStyle/>
          <a:p>
            <a:r>
              <a:rPr lang="en-AU" dirty="0"/>
              <a:t>A story of Co-Creation</a:t>
            </a:r>
          </a:p>
        </p:txBody>
      </p:sp>
    </p:spTree>
    <p:extLst>
      <p:ext uri="{BB962C8B-B14F-4D97-AF65-F5344CB8AC3E}">
        <p14:creationId xmlns:p14="http://schemas.microsoft.com/office/powerpoint/2010/main" val="1123867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A17DD3-57FE-4319-B56A-082E7A642E7C}"/>
              </a:ext>
            </a:extLst>
          </p:cNvPr>
          <p:cNvSpPr/>
          <p:nvPr/>
        </p:nvSpPr>
        <p:spPr>
          <a:xfrm>
            <a:off x="636529" y="17757"/>
            <a:ext cx="3248025" cy="2713472"/>
          </a:xfrm>
          <a:prstGeom prst="rect">
            <a:avLst/>
          </a:prstGeom>
          <a:solidFill>
            <a:srgbClr val="404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82BF2F16-CE9C-45AE-AAB3-DB4AB84B500A}"/>
              </a:ext>
            </a:extLst>
          </p:cNvPr>
          <p:cNvSpPr/>
          <p:nvPr/>
        </p:nvSpPr>
        <p:spPr>
          <a:xfrm rot="10800000" flipV="1">
            <a:off x="638176" y="2574975"/>
            <a:ext cx="3246378" cy="4403770"/>
          </a:xfrm>
          <a:prstGeom prst="rect">
            <a:avLst/>
          </a:prstGeom>
          <a:solidFill>
            <a:srgbClr val="FFD300"/>
          </a:solidFill>
        </p:spPr>
        <p:txBody>
          <a:bodyPr wrap="square">
            <a:spAutoFit/>
          </a:bodyPr>
          <a:lstStyle/>
          <a:p>
            <a:pPr>
              <a:spcBef>
                <a:spcPts val="488"/>
              </a:spcBef>
              <a:spcAft>
                <a:spcPts val="488"/>
              </a:spcAft>
            </a:pPr>
            <a:endParaRPr lang="en-AU" sz="1950" b="1" dirty="0"/>
          </a:p>
          <a:p>
            <a:pPr>
              <a:spcBef>
                <a:spcPts val="488"/>
              </a:spcBef>
              <a:spcAft>
                <a:spcPts val="488"/>
              </a:spcAft>
            </a:pPr>
            <a:r>
              <a:rPr lang="en-AU" sz="1950" b="1" dirty="0"/>
              <a:t>Observing if a project has achieved intended outcomes </a:t>
            </a:r>
          </a:p>
          <a:p>
            <a:pPr marL="285750" indent="-285750">
              <a:spcBef>
                <a:spcPts val="488"/>
              </a:spcBef>
              <a:spcAft>
                <a:spcPts val="488"/>
              </a:spcAft>
              <a:buFont typeface="Arial" panose="020B0604020202020204" pitchFamily="34" charset="0"/>
              <a:buChar char="•"/>
            </a:pPr>
            <a:r>
              <a:rPr lang="en-AU" dirty="0"/>
              <a:t>Use evaluation to </a:t>
            </a:r>
            <a:r>
              <a:rPr lang="en-AU" b="1" dirty="0"/>
              <a:t>inform future design and evolution </a:t>
            </a:r>
            <a:r>
              <a:rPr lang="en-AU" dirty="0"/>
              <a:t>of a place</a:t>
            </a:r>
          </a:p>
          <a:p>
            <a:pPr marL="285750" indent="-285750">
              <a:spcBef>
                <a:spcPts val="488"/>
              </a:spcBef>
              <a:spcAft>
                <a:spcPts val="488"/>
              </a:spcAft>
              <a:buFont typeface="Arial" panose="020B0604020202020204" pitchFamily="34" charset="0"/>
              <a:buChar char="•"/>
            </a:pPr>
            <a:r>
              <a:rPr lang="en-AU" dirty="0"/>
              <a:t>Understand the </a:t>
            </a:r>
            <a:r>
              <a:rPr lang="en-AU" b="1" dirty="0"/>
              <a:t>tangible and relational outcomes and legacy </a:t>
            </a:r>
            <a:r>
              <a:rPr lang="en-AU" dirty="0"/>
              <a:t>of a placemaking project</a:t>
            </a:r>
          </a:p>
          <a:p>
            <a:pPr marL="285750" indent="-285750">
              <a:spcBef>
                <a:spcPts val="488"/>
              </a:spcBef>
              <a:spcAft>
                <a:spcPts val="488"/>
              </a:spcAft>
              <a:buFont typeface="Arial" panose="020B0604020202020204" pitchFamily="34" charset="0"/>
              <a:buChar char="•"/>
            </a:pPr>
            <a:r>
              <a:rPr lang="en-AU" dirty="0"/>
              <a:t>Track </a:t>
            </a:r>
            <a:r>
              <a:rPr lang="en-AU" b="1" dirty="0"/>
              <a:t>progress</a:t>
            </a:r>
            <a:r>
              <a:rPr lang="en-AU" dirty="0"/>
              <a:t>, build trust, attract investment.</a:t>
            </a:r>
          </a:p>
          <a:p>
            <a:pPr marL="285750" indent="-285750">
              <a:spcBef>
                <a:spcPts val="488"/>
              </a:spcBef>
              <a:spcAft>
                <a:spcPts val="488"/>
              </a:spcAft>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C86EC6B5-B9D5-4C63-9E10-82BE9A51ED1D}"/>
              </a:ext>
            </a:extLst>
          </p:cNvPr>
          <p:cNvSpPr>
            <a:spLocks noGrp="1"/>
          </p:cNvSpPr>
          <p:nvPr>
            <p:ph type="title"/>
          </p:nvPr>
        </p:nvSpPr>
        <p:spPr>
          <a:xfrm>
            <a:off x="636529" y="171162"/>
            <a:ext cx="3248025" cy="2371148"/>
          </a:xfrm>
          <a:prstGeom prst="ellipse">
            <a:avLst/>
          </a:prstGeom>
        </p:spPr>
        <p:txBody>
          <a:bodyPr vert="horz" lIns="91440" tIns="45720" rIns="91440" bIns="45720" rtlCol="0" anchor="ctr">
            <a:noAutofit/>
          </a:bodyPr>
          <a:lstStyle/>
          <a:p>
            <a:r>
              <a:rPr lang="en-US" sz="2400" b="1" i="1" kern="1200" dirty="0">
                <a:solidFill>
                  <a:srgbClr val="FFFFFF"/>
                </a:solidFill>
                <a:latin typeface="+mj-lt"/>
                <a:ea typeface="+mj-ea"/>
                <a:cs typeface="+mj-cs"/>
              </a:rPr>
              <a:t>Context: </a:t>
            </a:r>
            <a:br>
              <a:rPr lang="en-US" sz="2400" b="1" i="1" kern="1200" dirty="0">
                <a:solidFill>
                  <a:srgbClr val="FFFFFF"/>
                </a:solidFill>
                <a:latin typeface="+mj-lt"/>
                <a:ea typeface="+mj-ea"/>
                <a:cs typeface="+mj-cs"/>
              </a:rPr>
            </a:br>
            <a:r>
              <a:rPr lang="en-US" sz="2400" b="1" i="1" kern="1200" dirty="0">
                <a:solidFill>
                  <a:srgbClr val="FFFFFF"/>
                </a:solidFill>
                <a:latin typeface="+mj-lt"/>
                <a:ea typeface="+mj-ea"/>
                <a:cs typeface="+mj-cs"/>
              </a:rPr>
              <a:t>Why do we need to evaluate?</a:t>
            </a:r>
          </a:p>
        </p:txBody>
      </p:sp>
      <p:pic>
        <p:nvPicPr>
          <p:cNvPr id="4" name="Picture 3">
            <a:extLst>
              <a:ext uri="{FF2B5EF4-FFF2-40B4-BE49-F238E27FC236}">
                <a16:creationId xmlns:a16="http://schemas.microsoft.com/office/drawing/2014/main" id="{B1F550EC-BBD4-CE44-B6E0-181C0FED1D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1114" y="1748739"/>
            <a:ext cx="8078903" cy="3696097"/>
          </a:xfrm>
          <a:prstGeom prst="rect">
            <a:avLst/>
          </a:prstGeom>
        </p:spPr>
      </p:pic>
      <p:sp>
        <p:nvSpPr>
          <p:cNvPr id="2" name="TextBox 1">
            <a:extLst>
              <a:ext uri="{FF2B5EF4-FFF2-40B4-BE49-F238E27FC236}">
                <a16:creationId xmlns:a16="http://schemas.microsoft.com/office/drawing/2014/main" id="{C6B1F9AD-970F-4FBB-8F70-B6179B53B62B}"/>
              </a:ext>
            </a:extLst>
          </p:cNvPr>
          <p:cNvSpPr txBox="1"/>
          <p:nvPr/>
        </p:nvSpPr>
        <p:spPr>
          <a:xfrm>
            <a:off x="336884" y="6124074"/>
            <a:ext cx="184731" cy="369332"/>
          </a:xfrm>
          <a:prstGeom prst="rect">
            <a:avLst/>
          </a:prstGeom>
          <a:noFill/>
        </p:spPr>
        <p:txBody>
          <a:bodyPr wrap="none" rtlCol="0">
            <a:spAutoFit/>
          </a:bodyPr>
          <a:lstStyle/>
          <a:p>
            <a:endParaRPr lang="en-AU" dirty="0"/>
          </a:p>
        </p:txBody>
      </p:sp>
      <p:sp>
        <p:nvSpPr>
          <p:cNvPr id="5" name="Rectangle 4">
            <a:extLst>
              <a:ext uri="{FF2B5EF4-FFF2-40B4-BE49-F238E27FC236}">
                <a16:creationId xmlns:a16="http://schemas.microsoft.com/office/drawing/2014/main" id="{290EFCFD-047E-44B1-AA56-B790D7576E10}"/>
              </a:ext>
            </a:extLst>
          </p:cNvPr>
          <p:cNvSpPr/>
          <p:nvPr/>
        </p:nvSpPr>
        <p:spPr>
          <a:xfrm>
            <a:off x="9376093" y="2953512"/>
            <a:ext cx="1335024" cy="11612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9454761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5949" y="2447946"/>
            <a:ext cx="9669249" cy="1569660"/>
          </a:xfrm>
          <a:prstGeom prst="rect">
            <a:avLst/>
          </a:prstGeom>
          <a:noFill/>
        </p:spPr>
        <p:txBody>
          <a:bodyPr wrap="none" rtlCol="0">
            <a:spAutoFit/>
          </a:bodyPr>
          <a:lstStyle/>
          <a:p>
            <a:pPr marL="342900" indent="-342900" algn="ctr">
              <a:buFont typeface="+mj-lt"/>
              <a:buAutoNum type="arabicPeriod"/>
            </a:pPr>
            <a:r>
              <a:rPr lang="en-US" sz="3200" dirty="0">
                <a:solidFill>
                  <a:srgbClr val="659C3F"/>
                </a:solidFill>
              </a:rPr>
              <a:t>Connections to their formative years  (your memories) </a:t>
            </a:r>
          </a:p>
          <a:p>
            <a:pPr marL="342900" indent="-342900" algn="ctr">
              <a:buFont typeface="+mj-lt"/>
              <a:buAutoNum type="arabicPeriod"/>
            </a:pPr>
            <a:r>
              <a:rPr lang="en-US" sz="3200" dirty="0">
                <a:solidFill>
                  <a:srgbClr val="659C3F"/>
                </a:solidFill>
              </a:rPr>
              <a:t>Connection to significant others </a:t>
            </a:r>
          </a:p>
          <a:p>
            <a:pPr marL="342900" indent="-342900" algn="ctr">
              <a:buFont typeface="+mj-lt"/>
              <a:buAutoNum type="arabicPeriod"/>
            </a:pPr>
            <a:r>
              <a:rPr lang="en-US" sz="3200" dirty="0">
                <a:solidFill>
                  <a:srgbClr val="659C3F"/>
                </a:solidFill>
              </a:rPr>
              <a:t>Places for the here and now (recent discoveries)</a:t>
            </a:r>
          </a:p>
        </p:txBody>
      </p:sp>
      <p:sp>
        <p:nvSpPr>
          <p:cNvPr id="6" name="Rectangle 5"/>
          <p:cNvSpPr/>
          <p:nvPr/>
        </p:nvSpPr>
        <p:spPr>
          <a:xfrm>
            <a:off x="0" y="418775"/>
            <a:ext cx="12192000" cy="646331"/>
          </a:xfrm>
          <a:prstGeom prst="rect">
            <a:avLst/>
          </a:prstGeom>
        </p:spPr>
        <p:txBody>
          <a:bodyPr wrap="square">
            <a:spAutoFit/>
          </a:bodyPr>
          <a:lstStyle/>
          <a:p>
            <a:pPr algn="ctr"/>
            <a:r>
              <a:rPr lang="en-AU" sz="3600" dirty="0">
                <a:solidFill>
                  <a:schemeClr val="bg1"/>
                </a:solidFill>
              </a:rPr>
              <a:t>4 Simple things to guide biophilic thinking</a:t>
            </a:r>
          </a:p>
        </p:txBody>
      </p:sp>
      <p:sp>
        <p:nvSpPr>
          <p:cNvPr id="3" name="Title 2">
            <a:extLst>
              <a:ext uri="{FF2B5EF4-FFF2-40B4-BE49-F238E27FC236}">
                <a16:creationId xmlns:a16="http://schemas.microsoft.com/office/drawing/2014/main" id="{17DA5D44-38EB-4F15-8C7C-DBC717382D0E}"/>
              </a:ext>
            </a:extLst>
          </p:cNvPr>
          <p:cNvSpPr>
            <a:spLocks noGrp="1"/>
          </p:cNvSpPr>
          <p:nvPr>
            <p:ph type="title"/>
          </p:nvPr>
        </p:nvSpPr>
        <p:spPr/>
        <p:txBody>
          <a:bodyPr/>
          <a:lstStyle/>
          <a:p>
            <a:r>
              <a:rPr lang="en-AU" dirty="0"/>
              <a:t>How the attachment is formed</a:t>
            </a:r>
          </a:p>
        </p:txBody>
      </p:sp>
      <p:sp>
        <p:nvSpPr>
          <p:cNvPr id="5" name="Rectangle 4">
            <a:extLst>
              <a:ext uri="{FF2B5EF4-FFF2-40B4-BE49-F238E27FC236}">
                <a16:creationId xmlns:a16="http://schemas.microsoft.com/office/drawing/2014/main" id="{72089A17-7E2C-4455-A246-5F188851B85C}"/>
              </a:ext>
            </a:extLst>
          </p:cNvPr>
          <p:cNvSpPr/>
          <p:nvPr/>
        </p:nvSpPr>
        <p:spPr>
          <a:xfrm>
            <a:off x="707453" y="4774864"/>
            <a:ext cx="6096000" cy="369332"/>
          </a:xfrm>
          <a:prstGeom prst="rect">
            <a:avLst/>
          </a:prstGeom>
        </p:spPr>
        <p:txBody>
          <a:bodyPr>
            <a:spAutoFit/>
          </a:bodyPr>
          <a:lstStyle/>
          <a:p>
            <a:pPr lvl="1"/>
            <a:r>
              <a:rPr lang="en-US" dirty="0"/>
              <a:t> </a:t>
            </a:r>
            <a:endParaRPr lang="en-US" sz="4400" dirty="0"/>
          </a:p>
        </p:txBody>
      </p:sp>
    </p:spTree>
    <p:extLst>
      <p:ext uri="{BB962C8B-B14F-4D97-AF65-F5344CB8AC3E}">
        <p14:creationId xmlns:p14="http://schemas.microsoft.com/office/powerpoint/2010/main" val="14051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solidFill>
                  <a:srgbClr val="92D050"/>
                </a:solidFill>
              </a:rPr>
              <a:t>Affective bond between an individual and the collective group (their people)</a:t>
            </a:r>
          </a:p>
        </p:txBody>
      </p:sp>
      <p:sp>
        <p:nvSpPr>
          <p:cNvPr id="4" name="Shape 88"/>
          <p:cNvSpPr txBox="1">
            <a:spLocks/>
          </p:cNvSpPr>
          <p:nvPr/>
        </p:nvSpPr>
        <p:spPr>
          <a:xfrm>
            <a:off x="457199" y="487346"/>
            <a:ext cx="6513755" cy="931862"/>
          </a:xfrm>
          <a:prstGeom prst="rect">
            <a:avLst/>
          </a:prstGeom>
          <a:noFill/>
          <a:ln>
            <a:noFill/>
          </a:ln>
        </p:spPr>
        <p:txBody>
          <a:bodyPr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AU" dirty="0">
                <a:solidFill>
                  <a:srgbClr val="F6921E"/>
                </a:solidFill>
              </a:rPr>
              <a:t>Sense of Belonging</a:t>
            </a:r>
          </a:p>
        </p:txBody>
      </p:sp>
      <p:sp>
        <p:nvSpPr>
          <p:cNvPr id="6" name="Text Placeholder 5">
            <a:extLst>
              <a:ext uri="{FF2B5EF4-FFF2-40B4-BE49-F238E27FC236}">
                <a16:creationId xmlns:a16="http://schemas.microsoft.com/office/drawing/2014/main" id="{167CB74F-06EC-4EBD-99AE-6A06B99C1DE2}"/>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800862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3EAE44-0C5F-488C-98BD-F1DEB801BB82}"/>
              </a:ext>
            </a:extLst>
          </p:cNvPr>
          <p:cNvSpPr>
            <a:spLocks noGrp="1"/>
          </p:cNvSpPr>
          <p:nvPr>
            <p:ph type="title"/>
          </p:nvPr>
        </p:nvSpPr>
        <p:spPr/>
        <p:txBody>
          <a:bodyPr/>
          <a:lstStyle/>
          <a:p>
            <a:r>
              <a:rPr lang="en-AU" dirty="0"/>
              <a:t>Difference between two terms</a:t>
            </a:r>
          </a:p>
        </p:txBody>
      </p:sp>
      <p:sp>
        <p:nvSpPr>
          <p:cNvPr id="5" name="Text Placeholder 4">
            <a:extLst>
              <a:ext uri="{FF2B5EF4-FFF2-40B4-BE49-F238E27FC236}">
                <a16:creationId xmlns:a16="http://schemas.microsoft.com/office/drawing/2014/main" id="{7DC3A358-A88A-43B0-83A8-D4AB9AB17045}"/>
              </a:ext>
            </a:extLst>
          </p:cNvPr>
          <p:cNvSpPr>
            <a:spLocks noGrp="1"/>
          </p:cNvSpPr>
          <p:nvPr>
            <p:ph type="body" idx="1"/>
          </p:nvPr>
        </p:nvSpPr>
        <p:spPr/>
        <p:txBody>
          <a:bodyPr>
            <a:normAutofit lnSpcReduction="10000"/>
          </a:bodyPr>
          <a:lstStyle/>
          <a:p>
            <a:endParaRPr lang="en-AU" dirty="0"/>
          </a:p>
          <a:p>
            <a:r>
              <a:rPr lang="en-AU" dirty="0"/>
              <a:t>Sense of Attachment</a:t>
            </a:r>
          </a:p>
        </p:txBody>
      </p:sp>
      <p:sp>
        <p:nvSpPr>
          <p:cNvPr id="6" name="Content Placeholder 5">
            <a:extLst>
              <a:ext uri="{FF2B5EF4-FFF2-40B4-BE49-F238E27FC236}">
                <a16:creationId xmlns:a16="http://schemas.microsoft.com/office/drawing/2014/main" id="{B97323F1-BAD3-494E-8C19-8A5C0C5A75D3}"/>
              </a:ext>
            </a:extLst>
          </p:cNvPr>
          <p:cNvSpPr>
            <a:spLocks noGrp="1"/>
          </p:cNvSpPr>
          <p:nvPr>
            <p:ph sz="half" idx="2"/>
          </p:nvPr>
        </p:nvSpPr>
        <p:spPr/>
        <p:txBody>
          <a:bodyPr>
            <a:normAutofit fontScale="92500"/>
          </a:bodyPr>
          <a:lstStyle/>
          <a:p>
            <a:r>
              <a:rPr lang="en-AU" dirty="0"/>
              <a:t>Relationship with a physical space</a:t>
            </a:r>
          </a:p>
          <a:p>
            <a:r>
              <a:rPr lang="en-AU" dirty="0"/>
              <a:t>Results in: higher mental wellbeing and active citizenship</a:t>
            </a:r>
          </a:p>
          <a:p>
            <a:r>
              <a:rPr lang="en-AU" dirty="0"/>
              <a:t>Characterised for affective feelings of:</a:t>
            </a:r>
          </a:p>
          <a:p>
            <a:pPr lvl="1"/>
            <a:r>
              <a:rPr lang="en-AU" dirty="0"/>
              <a:t>Pride</a:t>
            </a:r>
          </a:p>
          <a:p>
            <a:pPr lvl="1"/>
            <a:r>
              <a:rPr lang="en-AU" dirty="0"/>
              <a:t>Nostalgia</a:t>
            </a:r>
          </a:p>
          <a:p>
            <a:pPr lvl="1"/>
            <a:r>
              <a:rPr lang="en-AU" dirty="0"/>
              <a:t>Security, sense of safety</a:t>
            </a:r>
          </a:p>
          <a:p>
            <a:pPr lvl="1"/>
            <a:r>
              <a:rPr lang="en-AU" dirty="0"/>
              <a:t>Stewardship</a:t>
            </a:r>
          </a:p>
          <a:p>
            <a:pPr marL="457200" lvl="1" indent="0">
              <a:buNone/>
            </a:pPr>
            <a:endParaRPr lang="en-AU" dirty="0"/>
          </a:p>
        </p:txBody>
      </p:sp>
      <p:sp>
        <p:nvSpPr>
          <p:cNvPr id="7" name="Text Placeholder 6">
            <a:extLst>
              <a:ext uri="{FF2B5EF4-FFF2-40B4-BE49-F238E27FC236}">
                <a16:creationId xmlns:a16="http://schemas.microsoft.com/office/drawing/2014/main" id="{48EDEA49-8581-4E74-88FC-02268AAFCF17}"/>
              </a:ext>
            </a:extLst>
          </p:cNvPr>
          <p:cNvSpPr>
            <a:spLocks noGrp="1"/>
          </p:cNvSpPr>
          <p:nvPr>
            <p:ph type="body" sz="quarter" idx="3"/>
          </p:nvPr>
        </p:nvSpPr>
        <p:spPr/>
        <p:txBody>
          <a:bodyPr>
            <a:normAutofit lnSpcReduction="10000"/>
          </a:bodyPr>
          <a:lstStyle/>
          <a:p>
            <a:r>
              <a:rPr lang="en-AU" dirty="0"/>
              <a:t>Sense of Belonging</a:t>
            </a:r>
          </a:p>
        </p:txBody>
      </p:sp>
      <p:sp>
        <p:nvSpPr>
          <p:cNvPr id="8" name="Content Placeholder 7">
            <a:extLst>
              <a:ext uri="{FF2B5EF4-FFF2-40B4-BE49-F238E27FC236}">
                <a16:creationId xmlns:a16="http://schemas.microsoft.com/office/drawing/2014/main" id="{3FAD56A4-5A89-4035-88BF-8E1054328B83}"/>
              </a:ext>
            </a:extLst>
          </p:cNvPr>
          <p:cNvSpPr>
            <a:spLocks noGrp="1"/>
          </p:cNvSpPr>
          <p:nvPr>
            <p:ph sz="quarter" idx="4"/>
          </p:nvPr>
        </p:nvSpPr>
        <p:spPr/>
        <p:txBody>
          <a:bodyPr>
            <a:normAutofit fontScale="92500"/>
          </a:bodyPr>
          <a:lstStyle/>
          <a:p>
            <a:r>
              <a:rPr lang="en-AU" dirty="0"/>
              <a:t>Relationship with groups of people</a:t>
            </a:r>
          </a:p>
          <a:p>
            <a:r>
              <a:rPr lang="en-AU" dirty="0"/>
              <a:t>Results in: higher mental wellbeing</a:t>
            </a:r>
          </a:p>
          <a:p>
            <a:r>
              <a:rPr lang="en-AU" dirty="0"/>
              <a:t>Characterised for feeling:</a:t>
            </a:r>
          </a:p>
          <a:p>
            <a:pPr lvl="1"/>
            <a:r>
              <a:rPr lang="en-AU" dirty="0"/>
              <a:t>Acceptance (your individuality is respected)</a:t>
            </a:r>
          </a:p>
          <a:p>
            <a:pPr lvl="1"/>
            <a:r>
              <a:rPr lang="en-AU" dirty="0"/>
              <a:t>Inclusion (Part of a group)</a:t>
            </a:r>
          </a:p>
          <a:p>
            <a:pPr lvl="1"/>
            <a:r>
              <a:rPr lang="en-AU" dirty="0"/>
              <a:t>Sense of community (commonalities and conviviality)</a:t>
            </a:r>
          </a:p>
          <a:p>
            <a:endParaRPr lang="en-AU" dirty="0"/>
          </a:p>
        </p:txBody>
      </p:sp>
    </p:spTree>
    <p:extLst>
      <p:ext uri="{BB962C8B-B14F-4D97-AF65-F5344CB8AC3E}">
        <p14:creationId xmlns:p14="http://schemas.microsoft.com/office/powerpoint/2010/main" val="80200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dirty="0">
                <a:solidFill>
                  <a:srgbClr val="92D050"/>
                </a:solidFill>
              </a:rPr>
              <a:t>An ecosystem where the structure and its function is behaving naturally, it is resilient and capable of self-renewal.  </a:t>
            </a:r>
          </a:p>
        </p:txBody>
      </p:sp>
      <p:sp>
        <p:nvSpPr>
          <p:cNvPr id="4" name="Shape 88"/>
          <p:cNvSpPr txBox="1">
            <a:spLocks/>
          </p:cNvSpPr>
          <p:nvPr/>
        </p:nvSpPr>
        <p:spPr>
          <a:xfrm>
            <a:off x="457199" y="487346"/>
            <a:ext cx="9648826" cy="931862"/>
          </a:xfrm>
          <a:prstGeom prst="rect">
            <a:avLst/>
          </a:prstGeom>
          <a:noFill/>
          <a:ln>
            <a:noFill/>
          </a:ln>
        </p:spPr>
        <p:txBody>
          <a:bodyPr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AU" dirty="0">
                <a:solidFill>
                  <a:srgbClr val="F6921E"/>
                </a:solidFill>
              </a:rPr>
              <a:t>Ecological Health and Integrity</a:t>
            </a:r>
          </a:p>
        </p:txBody>
      </p:sp>
    </p:spTree>
    <p:extLst>
      <p:ext uri="{BB962C8B-B14F-4D97-AF65-F5344CB8AC3E}">
        <p14:creationId xmlns:p14="http://schemas.microsoft.com/office/powerpoint/2010/main" val="3261098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vironmental cycles">
            <a:extLst>
              <a:ext uri="{FF2B5EF4-FFF2-40B4-BE49-F238E27FC236}">
                <a16:creationId xmlns:a16="http://schemas.microsoft.com/office/drawing/2014/main" id="{6B8E3EEF-0C50-4B53-8A66-844EC72BC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35" b="7850"/>
          <a:stretch/>
        </p:blipFill>
        <p:spPr bwMode="auto">
          <a:xfrm>
            <a:off x="0" y="124701"/>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18DBADB-2558-4153-B387-F29CA917314C}"/>
              </a:ext>
            </a:extLst>
          </p:cNvPr>
          <p:cNvSpPr/>
          <p:nvPr/>
        </p:nvSpPr>
        <p:spPr>
          <a:xfrm>
            <a:off x="0" y="1066725"/>
            <a:ext cx="5403273" cy="5666574"/>
          </a:xfrm>
          <a:prstGeom prst="ellipse">
            <a:avLst/>
          </a:prstGeom>
          <a:solidFill>
            <a:srgbClr val="FFFFFF">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2" name="Title 1">
            <a:extLst>
              <a:ext uri="{FF2B5EF4-FFF2-40B4-BE49-F238E27FC236}">
                <a16:creationId xmlns:a16="http://schemas.microsoft.com/office/drawing/2014/main" id="{83956DC0-1447-4B1F-9163-AF5C920FA904}"/>
              </a:ext>
            </a:extLst>
          </p:cNvPr>
          <p:cNvSpPr>
            <a:spLocks noGrp="1"/>
          </p:cNvSpPr>
          <p:nvPr>
            <p:ph type="title"/>
          </p:nvPr>
        </p:nvSpPr>
        <p:spPr>
          <a:xfrm>
            <a:off x="719957" y="1603807"/>
            <a:ext cx="4204137" cy="1342754"/>
          </a:xfrm>
        </p:spPr>
        <p:txBody>
          <a:bodyPr>
            <a:normAutofit/>
          </a:bodyPr>
          <a:lstStyle/>
          <a:p>
            <a:pPr algn="ctr"/>
            <a:r>
              <a:rPr lang="en-AU" sz="3600" dirty="0"/>
              <a:t>Environmental Cycles</a:t>
            </a:r>
          </a:p>
        </p:txBody>
      </p:sp>
      <p:sp>
        <p:nvSpPr>
          <p:cNvPr id="3" name="Content Placeholder 2">
            <a:extLst>
              <a:ext uri="{FF2B5EF4-FFF2-40B4-BE49-F238E27FC236}">
                <a16:creationId xmlns:a16="http://schemas.microsoft.com/office/drawing/2014/main" id="{632C273D-FA00-4815-8853-B0674EB4D101}"/>
              </a:ext>
            </a:extLst>
          </p:cNvPr>
          <p:cNvSpPr>
            <a:spLocks noGrp="1"/>
          </p:cNvSpPr>
          <p:nvPr>
            <p:ph idx="1"/>
          </p:nvPr>
        </p:nvSpPr>
        <p:spPr>
          <a:xfrm>
            <a:off x="525516" y="3417573"/>
            <a:ext cx="4593021" cy="2619839"/>
          </a:xfrm>
        </p:spPr>
        <p:txBody>
          <a:bodyPr anchor="ctr">
            <a:normAutofit lnSpcReduction="10000"/>
          </a:bodyPr>
          <a:lstStyle/>
          <a:p>
            <a:r>
              <a:rPr lang="en-AU" dirty="0"/>
              <a:t>Air Cycle</a:t>
            </a:r>
          </a:p>
          <a:p>
            <a:pPr lvl="1"/>
            <a:r>
              <a:rPr lang="en-AU" sz="2000" dirty="0"/>
              <a:t>Carbon</a:t>
            </a:r>
          </a:p>
          <a:p>
            <a:pPr lvl="1"/>
            <a:r>
              <a:rPr lang="en-AU" sz="2000" dirty="0"/>
              <a:t>Phosphorus</a:t>
            </a:r>
          </a:p>
          <a:p>
            <a:pPr lvl="1"/>
            <a:r>
              <a:rPr lang="en-AU" sz="2000" dirty="0"/>
              <a:t>Oxygen</a:t>
            </a:r>
          </a:p>
          <a:p>
            <a:pPr lvl="1"/>
            <a:r>
              <a:rPr lang="en-AU" sz="2000" dirty="0"/>
              <a:t>Nitrogen</a:t>
            </a:r>
          </a:p>
          <a:p>
            <a:r>
              <a:rPr lang="en-AU" dirty="0"/>
              <a:t>Water Cycle</a:t>
            </a:r>
          </a:p>
          <a:p>
            <a:r>
              <a:rPr lang="en-AU" dirty="0"/>
              <a:t>Soil Cycle</a:t>
            </a:r>
          </a:p>
          <a:p>
            <a:endParaRPr lang="en-AU" dirty="0"/>
          </a:p>
          <a:p>
            <a:endParaRPr lang="en-AU" dirty="0"/>
          </a:p>
        </p:txBody>
      </p:sp>
    </p:spTree>
    <p:extLst>
      <p:ext uri="{BB962C8B-B14F-4D97-AF65-F5344CB8AC3E}">
        <p14:creationId xmlns:p14="http://schemas.microsoft.com/office/powerpoint/2010/main" val="3429352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4D763F-DB6C-40F2-848D-57B61B5356EC}"/>
              </a:ext>
            </a:extLst>
          </p:cNvPr>
          <p:cNvSpPr>
            <a:spLocks noGrp="1"/>
          </p:cNvSpPr>
          <p:nvPr>
            <p:ph idx="1"/>
          </p:nvPr>
        </p:nvSpPr>
        <p:spPr>
          <a:xfrm>
            <a:off x="7800975" y="2276475"/>
            <a:ext cx="3733800" cy="3357563"/>
          </a:xfrm>
        </p:spPr>
        <p:txBody>
          <a:bodyPr>
            <a:normAutofit/>
          </a:bodyPr>
          <a:lstStyle/>
          <a:p>
            <a:pPr marL="0" indent="0" algn="ctr">
              <a:buNone/>
            </a:pPr>
            <a:r>
              <a:rPr lang="en-US" sz="3600" dirty="0"/>
              <a:t>the benefits that an ecosystem provides to humans</a:t>
            </a:r>
            <a:endParaRPr lang="en-AU" sz="3600" dirty="0"/>
          </a:p>
        </p:txBody>
      </p:sp>
      <p:pic>
        <p:nvPicPr>
          <p:cNvPr id="4098" name="Picture 2" descr="ecosystem-services-graphic-prod">
            <a:extLst>
              <a:ext uri="{FF2B5EF4-FFF2-40B4-BE49-F238E27FC236}">
                <a16:creationId xmlns:a16="http://schemas.microsoft.com/office/drawing/2014/main" id="{0CF4E6E0-4448-41BA-993C-02EBF6419D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8" b="3618"/>
          <a:stretch/>
        </p:blipFill>
        <p:spPr bwMode="auto">
          <a:xfrm>
            <a:off x="-82539" y="0"/>
            <a:ext cx="7350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04E4E32-A592-45A4-8DC4-129A90F5DE14}"/>
              </a:ext>
            </a:extLst>
          </p:cNvPr>
          <p:cNvSpPr/>
          <p:nvPr/>
        </p:nvSpPr>
        <p:spPr>
          <a:xfrm>
            <a:off x="6334125" y="6492875"/>
            <a:ext cx="5924550" cy="307777"/>
          </a:xfrm>
          <a:prstGeom prst="rect">
            <a:avLst/>
          </a:prstGeom>
        </p:spPr>
        <p:txBody>
          <a:bodyPr wrap="square">
            <a:spAutoFit/>
          </a:bodyPr>
          <a:lstStyle/>
          <a:p>
            <a:r>
              <a:rPr lang="en-AU" sz="1400" dirty="0">
                <a:hlinkClick r:id="rId3"/>
              </a:rPr>
              <a:t>https://winnebagoforest.org/homepage-articles-archive/ecosystem-services/</a:t>
            </a:r>
            <a:endParaRPr lang="en-AU" sz="1400" dirty="0"/>
          </a:p>
        </p:txBody>
      </p:sp>
    </p:spTree>
    <p:extLst>
      <p:ext uri="{BB962C8B-B14F-4D97-AF65-F5344CB8AC3E}">
        <p14:creationId xmlns:p14="http://schemas.microsoft.com/office/powerpoint/2010/main" val="223078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F05A-3300-4520-B76F-C66CA5E127F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In ecology, we use indicator Species</a:t>
            </a:r>
          </a:p>
        </p:txBody>
      </p:sp>
      <p:pic>
        <p:nvPicPr>
          <p:cNvPr id="5140" name="Picture 2" descr="https://i2.wp.com/www.innovationtoronto.com/wp-content/uploads/2016/07/ecowheel_biodiversity-925x1024.jpg">
            <a:extLst>
              <a:ext uri="{FF2B5EF4-FFF2-40B4-BE49-F238E27FC236}">
                <a16:creationId xmlns:a16="http://schemas.microsoft.com/office/drawing/2014/main" id="{86064263-FCC6-4794-B0CA-EFC7DC79C7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 b="6214"/>
          <a:stretch/>
        </p:blipFill>
        <p:spPr bwMode="auto">
          <a:xfrm>
            <a:off x="5600973" y="492573"/>
            <a:ext cx="5659243" cy="58807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FC03C0E-C37B-49E3-9219-C5D7B0438B50}"/>
              </a:ext>
            </a:extLst>
          </p:cNvPr>
          <p:cNvSpPr/>
          <p:nvPr/>
        </p:nvSpPr>
        <p:spPr>
          <a:xfrm>
            <a:off x="5600973" y="6500729"/>
            <a:ext cx="6096000" cy="276999"/>
          </a:xfrm>
          <a:prstGeom prst="rect">
            <a:avLst/>
          </a:prstGeom>
        </p:spPr>
        <p:txBody>
          <a:bodyPr>
            <a:spAutoFit/>
          </a:bodyPr>
          <a:lstStyle/>
          <a:p>
            <a:r>
              <a:rPr lang="en-AU" sz="1200" dirty="0">
                <a:hlinkClick r:id="rId3"/>
              </a:rPr>
              <a:t>https://www.innovationtoronto.com/2016/07/biodiversity-falls-below-safe-levels-globally/</a:t>
            </a:r>
            <a:endParaRPr lang="en-AU" sz="1200" dirty="0"/>
          </a:p>
        </p:txBody>
      </p:sp>
    </p:spTree>
    <p:extLst>
      <p:ext uri="{BB962C8B-B14F-4D97-AF65-F5344CB8AC3E}">
        <p14:creationId xmlns:p14="http://schemas.microsoft.com/office/powerpoint/2010/main" val="306904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solidFill>
                  <a:srgbClr val="92D050"/>
                </a:solidFill>
              </a:rPr>
              <a:t>“the innately emotional affiliation of human beings to other living organisms”</a:t>
            </a:r>
          </a:p>
        </p:txBody>
      </p:sp>
      <p:sp>
        <p:nvSpPr>
          <p:cNvPr id="3" name="Subtitle 2"/>
          <p:cNvSpPr>
            <a:spLocks noGrp="1"/>
          </p:cNvSpPr>
          <p:nvPr>
            <p:ph type="body" idx="1"/>
          </p:nvPr>
        </p:nvSpPr>
        <p:spPr/>
        <p:txBody>
          <a:bodyPr/>
          <a:lstStyle/>
          <a:p>
            <a:pPr algn="r"/>
            <a:r>
              <a:rPr lang="en-AU" sz="3200" dirty="0">
                <a:solidFill>
                  <a:schemeClr val="bg1">
                    <a:lumMod val="50000"/>
                  </a:schemeClr>
                </a:solidFill>
              </a:rPr>
              <a:t>Edward O. Wilson</a:t>
            </a:r>
          </a:p>
        </p:txBody>
      </p:sp>
      <p:sp>
        <p:nvSpPr>
          <p:cNvPr id="4" name="Shape 88"/>
          <p:cNvSpPr txBox="1">
            <a:spLocks/>
          </p:cNvSpPr>
          <p:nvPr/>
        </p:nvSpPr>
        <p:spPr>
          <a:xfrm>
            <a:off x="457200" y="487346"/>
            <a:ext cx="3505200" cy="931862"/>
          </a:xfrm>
          <a:prstGeom prst="rect">
            <a:avLst/>
          </a:prstGeom>
          <a:noFill/>
          <a:ln>
            <a:noFill/>
          </a:ln>
        </p:spPr>
        <p:txBody>
          <a:bodyPr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buSzPct val="25000"/>
            </a:pPr>
            <a:r>
              <a:rPr lang="en-AU" dirty="0">
                <a:solidFill>
                  <a:srgbClr val="F6921E"/>
                </a:solidFill>
              </a:rPr>
              <a:t>Biophilia</a:t>
            </a:r>
          </a:p>
        </p:txBody>
      </p:sp>
    </p:spTree>
    <p:extLst>
      <p:ext uri="{BB962C8B-B14F-4D97-AF65-F5344CB8AC3E}">
        <p14:creationId xmlns:p14="http://schemas.microsoft.com/office/powerpoint/2010/main" val="255931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1026" name="Picture 2" descr="Image result for history of biophi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45" y="-219740"/>
            <a:ext cx="10866851" cy="6114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9582" y="5587215"/>
            <a:ext cx="4972836" cy="307777"/>
          </a:xfrm>
          <a:prstGeom prst="rect">
            <a:avLst/>
          </a:prstGeom>
          <a:noFill/>
        </p:spPr>
        <p:txBody>
          <a:bodyPr wrap="none" rtlCol="0">
            <a:spAutoFit/>
          </a:bodyPr>
          <a:lstStyle/>
          <a:p>
            <a:r>
              <a:rPr lang="en-AU" dirty="0"/>
              <a:t>Source: http://www.slideshare.net/UKCIP/beauty-or-biophilia</a:t>
            </a:r>
            <a:endParaRPr lang="en-US" dirty="0"/>
          </a:p>
        </p:txBody>
      </p:sp>
      <p:sp>
        <p:nvSpPr>
          <p:cNvPr id="3" name="Oval 2"/>
          <p:cNvSpPr/>
          <p:nvPr/>
        </p:nvSpPr>
        <p:spPr>
          <a:xfrm>
            <a:off x="1501794" y="4836470"/>
            <a:ext cx="8099406" cy="5492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5658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A845-5660-4CCD-9831-1EAC83BBEDA1}"/>
              </a:ext>
            </a:extLst>
          </p:cNvPr>
          <p:cNvSpPr>
            <a:spLocks noGrp="1"/>
          </p:cNvSpPr>
          <p:nvPr>
            <p:ph type="title"/>
          </p:nvPr>
        </p:nvSpPr>
        <p:spPr/>
        <p:txBody>
          <a:bodyPr/>
          <a:lstStyle/>
          <a:p>
            <a:r>
              <a:rPr lang="en-AU" dirty="0"/>
              <a:t>Biophilic Design </a:t>
            </a:r>
          </a:p>
        </p:txBody>
      </p:sp>
      <p:sp>
        <p:nvSpPr>
          <p:cNvPr id="4" name="Rectangle 3">
            <a:extLst>
              <a:ext uri="{FF2B5EF4-FFF2-40B4-BE49-F238E27FC236}">
                <a16:creationId xmlns:a16="http://schemas.microsoft.com/office/drawing/2014/main" id="{1AF35156-D947-4B92-BDA9-07964595762D}"/>
              </a:ext>
            </a:extLst>
          </p:cNvPr>
          <p:cNvSpPr/>
          <p:nvPr/>
        </p:nvSpPr>
        <p:spPr>
          <a:xfrm>
            <a:off x="8305800" y="1349339"/>
            <a:ext cx="3886200" cy="707886"/>
          </a:xfrm>
          <a:prstGeom prst="rect">
            <a:avLst/>
          </a:prstGeom>
        </p:spPr>
        <p:txBody>
          <a:bodyPr wrap="square">
            <a:spAutoFit/>
          </a:bodyPr>
          <a:lstStyle/>
          <a:p>
            <a:endParaRPr lang="en-AU" sz="2000" dirty="0">
              <a:solidFill>
                <a:srgbClr val="F6921E"/>
              </a:solidFill>
            </a:endParaRPr>
          </a:p>
          <a:p>
            <a:endParaRPr lang="en-AU" sz="2000" dirty="0">
              <a:solidFill>
                <a:srgbClr val="F6921E"/>
              </a:solidFill>
            </a:endParaRPr>
          </a:p>
        </p:txBody>
      </p:sp>
      <p:pic>
        <p:nvPicPr>
          <p:cNvPr id="5" name="Shape 508" descr="Integrar el paisaje con la Arquitectura genera un ambiente natural. Desde principios del siglo XX el modernismo planteo buenas ideas a la creación de las obras arquitectónicas entablando una interacción con la naturaleza, desde las obras del arquitecto Español Antonio Gaudi. De la imaginación a la realidad www.csyasociados.com: ">
            <a:extLst>
              <a:ext uri="{FF2B5EF4-FFF2-40B4-BE49-F238E27FC236}">
                <a16:creationId xmlns:a16="http://schemas.microsoft.com/office/drawing/2014/main" id="{E42B2FCC-0631-47D9-A436-D8559CAE6C7C}"/>
              </a:ext>
            </a:extLst>
          </p:cNvPr>
          <p:cNvPicPr preferRelativeResize="0"/>
          <p:nvPr/>
        </p:nvPicPr>
        <p:blipFill rotWithShape="1">
          <a:blip r:embed="rId2">
            <a:alphaModFix/>
          </a:blip>
          <a:srcRect b="20243"/>
          <a:stretch/>
        </p:blipFill>
        <p:spPr>
          <a:xfrm>
            <a:off x="570792" y="1639829"/>
            <a:ext cx="4421250" cy="5195582"/>
          </a:xfrm>
          <a:prstGeom prst="rect">
            <a:avLst/>
          </a:prstGeom>
          <a:noFill/>
          <a:ln>
            <a:noFill/>
          </a:ln>
        </p:spPr>
      </p:pic>
      <p:sp>
        <p:nvSpPr>
          <p:cNvPr id="6" name="Shape 510">
            <a:extLst>
              <a:ext uri="{FF2B5EF4-FFF2-40B4-BE49-F238E27FC236}">
                <a16:creationId xmlns:a16="http://schemas.microsoft.com/office/drawing/2014/main" id="{77171172-3794-4606-8062-E5207013FDDA}"/>
              </a:ext>
            </a:extLst>
          </p:cNvPr>
          <p:cNvSpPr/>
          <p:nvPr/>
        </p:nvSpPr>
        <p:spPr>
          <a:xfrm>
            <a:off x="570793" y="6581495"/>
            <a:ext cx="4110542"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AU" sz="1050" dirty="0">
                <a:solidFill>
                  <a:schemeClr val="bg1"/>
                </a:solidFill>
                <a:latin typeface="Calibri"/>
                <a:ea typeface="Calibri"/>
                <a:cs typeface="Calibri"/>
                <a:sym typeface="Calibri"/>
              </a:rPr>
              <a:t>https://es.pinterest.com/pin/142004194480770478/</a:t>
            </a:r>
          </a:p>
        </p:txBody>
      </p:sp>
      <p:pic>
        <p:nvPicPr>
          <p:cNvPr id="8" name="Shape 512" descr="Un riachuelo que atraviesa tu cuarto | 36 cosas que definitivamente necesitas en tu nueva casa: ">
            <a:extLst>
              <a:ext uri="{FF2B5EF4-FFF2-40B4-BE49-F238E27FC236}">
                <a16:creationId xmlns:a16="http://schemas.microsoft.com/office/drawing/2014/main" id="{FB2D59D7-B12D-44B2-9429-29E32BBE2983}"/>
              </a:ext>
            </a:extLst>
          </p:cNvPr>
          <p:cNvPicPr preferRelativeResize="0"/>
          <p:nvPr/>
        </p:nvPicPr>
        <p:blipFill rotWithShape="1">
          <a:blip r:embed="rId3">
            <a:alphaModFix/>
          </a:blip>
          <a:srcRect/>
          <a:stretch/>
        </p:blipFill>
        <p:spPr>
          <a:xfrm>
            <a:off x="8436445" y="1669479"/>
            <a:ext cx="3463720" cy="5195581"/>
          </a:xfrm>
          <a:prstGeom prst="rect">
            <a:avLst/>
          </a:prstGeom>
          <a:noFill/>
          <a:ln>
            <a:noFill/>
          </a:ln>
        </p:spPr>
      </p:pic>
      <p:pic>
        <p:nvPicPr>
          <p:cNvPr id="12" name="Shape 501" descr="Ducha rodeada de naturaleza: ">
            <a:extLst>
              <a:ext uri="{FF2B5EF4-FFF2-40B4-BE49-F238E27FC236}">
                <a16:creationId xmlns:a16="http://schemas.microsoft.com/office/drawing/2014/main" id="{AF54D6A7-ECB4-4F73-BE0A-AF4A882E9A14}"/>
              </a:ext>
            </a:extLst>
          </p:cNvPr>
          <p:cNvPicPr preferRelativeResize="0"/>
          <p:nvPr/>
        </p:nvPicPr>
        <p:blipFill rotWithShape="1">
          <a:blip r:embed="rId4">
            <a:alphaModFix/>
          </a:blip>
          <a:srcRect/>
          <a:stretch/>
        </p:blipFill>
        <p:spPr>
          <a:xfrm>
            <a:off x="4992043" y="1662418"/>
            <a:ext cx="3463720" cy="5195582"/>
          </a:xfrm>
          <a:prstGeom prst="rect">
            <a:avLst/>
          </a:prstGeom>
          <a:noFill/>
          <a:ln>
            <a:noFill/>
          </a:ln>
        </p:spPr>
      </p:pic>
      <p:sp>
        <p:nvSpPr>
          <p:cNvPr id="7" name="Shape 511">
            <a:extLst>
              <a:ext uri="{FF2B5EF4-FFF2-40B4-BE49-F238E27FC236}">
                <a16:creationId xmlns:a16="http://schemas.microsoft.com/office/drawing/2014/main" id="{15335D6D-487F-44F0-A732-5DF8C6E0CFEF}"/>
              </a:ext>
            </a:extLst>
          </p:cNvPr>
          <p:cNvSpPr/>
          <p:nvPr/>
        </p:nvSpPr>
        <p:spPr>
          <a:xfrm>
            <a:off x="8640048" y="6581495"/>
            <a:ext cx="3181089"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AU" sz="1050" dirty="0">
                <a:solidFill>
                  <a:schemeClr val="bg1"/>
                </a:solidFill>
                <a:latin typeface="Calibri"/>
                <a:ea typeface="Calibri"/>
                <a:cs typeface="Calibri"/>
                <a:sym typeface="Calibri"/>
              </a:rPr>
              <a:t>https://es.pinterest.com/pin/154952043409540627/</a:t>
            </a:r>
          </a:p>
        </p:txBody>
      </p:sp>
      <p:sp>
        <p:nvSpPr>
          <p:cNvPr id="11" name="Shape 500">
            <a:extLst>
              <a:ext uri="{FF2B5EF4-FFF2-40B4-BE49-F238E27FC236}">
                <a16:creationId xmlns:a16="http://schemas.microsoft.com/office/drawing/2014/main" id="{314276C7-C81C-4AD8-89B2-562B57B4AF4B}"/>
              </a:ext>
            </a:extLst>
          </p:cNvPr>
          <p:cNvSpPr/>
          <p:nvPr/>
        </p:nvSpPr>
        <p:spPr>
          <a:xfrm>
            <a:off x="5123699" y="6493887"/>
            <a:ext cx="3181089"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AU" sz="1050" dirty="0">
                <a:solidFill>
                  <a:schemeClr val="bg1"/>
                </a:solidFill>
                <a:latin typeface="Calibri"/>
                <a:ea typeface="Calibri"/>
                <a:cs typeface="Calibri"/>
                <a:sym typeface="Calibri"/>
              </a:rPr>
              <a:t>https://es.pinterest.com/pin/154459462199280721/</a:t>
            </a:r>
          </a:p>
        </p:txBody>
      </p:sp>
      <p:sp>
        <p:nvSpPr>
          <p:cNvPr id="3" name="Content Placeholder 2">
            <a:extLst>
              <a:ext uri="{FF2B5EF4-FFF2-40B4-BE49-F238E27FC236}">
                <a16:creationId xmlns:a16="http://schemas.microsoft.com/office/drawing/2014/main" id="{F8EBA877-67D6-407D-8C49-DEF00BF8987D}"/>
              </a:ext>
            </a:extLst>
          </p:cNvPr>
          <p:cNvSpPr>
            <a:spLocks noGrp="1"/>
          </p:cNvSpPr>
          <p:nvPr>
            <p:ph idx="1"/>
          </p:nvPr>
        </p:nvSpPr>
        <p:spPr>
          <a:xfrm>
            <a:off x="1344038" y="3190921"/>
            <a:ext cx="10277170" cy="1890341"/>
          </a:xfrm>
          <a:solidFill>
            <a:schemeClr val="bg1">
              <a:alpha val="57000"/>
            </a:schemeClr>
          </a:solidFill>
        </p:spPr>
        <p:txBody>
          <a:bodyPr/>
          <a:lstStyle/>
          <a:p>
            <a:pPr marL="0" indent="0" algn="ctr">
              <a:buNone/>
            </a:pPr>
            <a:r>
              <a:rPr lang="en-AU" dirty="0"/>
              <a:t>Design approach that incorporates the positive experience of nature within built environment. </a:t>
            </a:r>
          </a:p>
          <a:p>
            <a:pPr marL="0" indent="0" algn="ctr">
              <a:buNone/>
            </a:pPr>
            <a:r>
              <a:rPr lang="en-AU" dirty="0"/>
              <a:t>Capable of evoking an emotional connection to place through unconscious love for other living forms. </a:t>
            </a:r>
          </a:p>
          <a:p>
            <a:endParaRPr lang="en-AU" dirty="0"/>
          </a:p>
        </p:txBody>
      </p:sp>
    </p:spTree>
    <p:extLst>
      <p:ext uri="{BB962C8B-B14F-4D97-AF65-F5344CB8AC3E}">
        <p14:creationId xmlns:p14="http://schemas.microsoft.com/office/powerpoint/2010/main" val="17584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b="1" dirty="0"/>
              <a:t>Outline </a:t>
            </a:r>
          </a:p>
        </p:txBody>
      </p:sp>
      <p:sp>
        <p:nvSpPr>
          <p:cNvPr id="3" name="Content Placeholder 2">
            <a:extLst>
              <a:ext uri="{FF2B5EF4-FFF2-40B4-BE49-F238E27FC236}">
                <a16:creationId xmlns:a16="http://schemas.microsoft.com/office/drawing/2014/main" id="{9477AC1E-EE7B-424E-8FB6-2642C62A9005}"/>
              </a:ext>
            </a:extLst>
          </p:cNvPr>
          <p:cNvSpPr>
            <a:spLocks noGrp="1"/>
          </p:cNvSpPr>
          <p:nvPr>
            <p:ph idx="1"/>
          </p:nvPr>
        </p:nvSpPr>
        <p:spPr>
          <a:solidFill>
            <a:srgbClr val="FFF4C2"/>
          </a:solidFill>
        </p:spPr>
        <p:txBody>
          <a:bodyPr>
            <a:normAutofit lnSpcReduction="10000"/>
          </a:bodyPr>
          <a:lstStyle/>
          <a:p>
            <a:pPr>
              <a:spcBef>
                <a:spcPts val="600"/>
              </a:spcBef>
              <a:spcAft>
                <a:spcPts val="600"/>
              </a:spcAft>
            </a:pPr>
            <a:r>
              <a:rPr lang="en-US" dirty="0"/>
              <a:t>Why do we need to evaluate places? (10 min)</a:t>
            </a:r>
          </a:p>
          <a:p>
            <a:pPr>
              <a:spcBef>
                <a:spcPts val="600"/>
              </a:spcBef>
              <a:spcAft>
                <a:spcPts val="600"/>
              </a:spcAft>
            </a:pPr>
            <a:r>
              <a:rPr lang="en-US" dirty="0"/>
              <a:t>How are places evaluated? (15 min)</a:t>
            </a:r>
          </a:p>
          <a:p>
            <a:pPr>
              <a:spcBef>
                <a:spcPts val="600"/>
              </a:spcBef>
              <a:spcAft>
                <a:spcPts val="600"/>
              </a:spcAft>
            </a:pPr>
            <a:r>
              <a:rPr lang="en-US" dirty="0"/>
              <a:t>Revisiting the Four dimensions of place (5 min)</a:t>
            </a:r>
          </a:p>
          <a:p>
            <a:pPr>
              <a:spcBef>
                <a:spcPts val="600"/>
              </a:spcBef>
              <a:spcAft>
                <a:spcPts val="600"/>
              </a:spcAft>
            </a:pPr>
            <a:r>
              <a:rPr lang="en-US" dirty="0"/>
              <a:t>The Relational Model for Place evaluation (20-30 min)</a:t>
            </a:r>
          </a:p>
          <a:p>
            <a:pPr lvl="1"/>
            <a:r>
              <a:rPr lang="en-GB" dirty="0"/>
              <a:t>1 self and public/private space, </a:t>
            </a:r>
            <a:endParaRPr lang="en-AU" dirty="0"/>
          </a:p>
          <a:p>
            <a:pPr lvl="1"/>
            <a:r>
              <a:rPr lang="en-GB" dirty="0"/>
              <a:t>2 community and public/private space, </a:t>
            </a:r>
            <a:endParaRPr lang="en-AU" dirty="0"/>
          </a:p>
          <a:p>
            <a:pPr lvl="1"/>
            <a:r>
              <a:rPr lang="en-GB" dirty="0"/>
              <a:t>3 self and community, </a:t>
            </a:r>
            <a:endParaRPr lang="en-AU" dirty="0"/>
          </a:p>
          <a:p>
            <a:pPr lvl="1"/>
            <a:r>
              <a:rPr lang="en-GB" dirty="0"/>
              <a:t>4 public/private space and natural environment, </a:t>
            </a:r>
            <a:endParaRPr lang="en-AU" dirty="0"/>
          </a:p>
          <a:p>
            <a:pPr lvl="1"/>
            <a:r>
              <a:rPr lang="en-GB" dirty="0"/>
              <a:t>5 self and natural environment, and </a:t>
            </a:r>
            <a:endParaRPr lang="en-AU" dirty="0"/>
          </a:p>
          <a:p>
            <a:pPr lvl="1"/>
            <a:r>
              <a:rPr lang="en-GB" dirty="0"/>
              <a:t>6 community and natural environment.</a:t>
            </a:r>
            <a:endParaRPr lang="en-AU" dirty="0"/>
          </a:p>
          <a:p>
            <a:pPr marL="0" indent="0">
              <a:spcBef>
                <a:spcPts val="600"/>
              </a:spcBef>
              <a:spcAft>
                <a:spcPts val="600"/>
              </a:spcAft>
              <a:buNone/>
            </a:pPr>
            <a:endParaRPr lang="en-US" dirty="0"/>
          </a:p>
          <a:p>
            <a:endParaRPr lang="en-AU" dirty="0"/>
          </a:p>
        </p:txBody>
      </p:sp>
    </p:spTree>
    <p:extLst>
      <p:ext uri="{BB962C8B-B14F-4D97-AF65-F5344CB8AC3E}">
        <p14:creationId xmlns:p14="http://schemas.microsoft.com/office/powerpoint/2010/main" val="1397886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a:stretch/>
        </p:blipFill>
        <p:spPr>
          <a:xfrm>
            <a:off x="1" y="0"/>
            <a:ext cx="12363448" cy="8932930"/>
          </a:xfrm>
          <a:prstGeom prst="rect">
            <a:avLst/>
          </a:prstGeom>
          <a:noFill/>
          <a:ln>
            <a:noFill/>
          </a:ln>
        </p:spPr>
      </p:pic>
      <p:sp>
        <p:nvSpPr>
          <p:cNvPr id="124" name="Shape 124"/>
          <p:cNvSpPr/>
          <p:nvPr/>
        </p:nvSpPr>
        <p:spPr>
          <a:xfrm>
            <a:off x="271305" y="6457992"/>
            <a:ext cx="11920694"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AU" b="0" i="0" u="none" strike="noStrike" cap="none" dirty="0">
                <a:solidFill>
                  <a:schemeClr val="lt1"/>
                </a:solidFill>
                <a:latin typeface="Calibri"/>
                <a:ea typeface="Calibri"/>
                <a:cs typeface="Calibri"/>
                <a:sym typeface="Calibri"/>
              </a:rPr>
              <a:t>http://inhabitat.com/extraordinary-off-grid-hobbit-home-in-wales-only-cost-3000-to-build/olympus-digital-camera-54/</a:t>
            </a:r>
          </a:p>
        </p:txBody>
      </p:sp>
      <p:sp>
        <p:nvSpPr>
          <p:cNvPr id="125" name="Shape 125"/>
          <p:cNvSpPr txBox="1"/>
          <p:nvPr/>
        </p:nvSpPr>
        <p:spPr>
          <a:xfrm>
            <a:off x="0" y="390915"/>
            <a:ext cx="7830953" cy="2443723"/>
          </a:xfrm>
          <a:prstGeom prst="rect">
            <a:avLst/>
          </a:prstGeom>
          <a:solidFill>
            <a:schemeClr val="lt1">
              <a:alpha val="49803"/>
            </a:schemeClr>
          </a:solid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AU" sz="2800" b="0" i="0" u="none" strike="noStrike" cap="none" dirty="0">
                <a:solidFill>
                  <a:schemeClr val="dk1"/>
                </a:solidFill>
                <a:latin typeface="Calibri"/>
                <a:ea typeface="Calibri"/>
                <a:cs typeface="Calibri"/>
                <a:sym typeface="Calibri"/>
              </a:rPr>
              <a:t>Low Impact Woodland Home (Hobbit home)</a:t>
            </a:r>
          </a:p>
          <a:p>
            <a:pPr marL="0" marR="0" lvl="0" indent="0" algn="l" rtl="0">
              <a:lnSpc>
                <a:spcPct val="90000"/>
              </a:lnSpc>
              <a:spcBef>
                <a:spcPts val="0"/>
              </a:spcBef>
              <a:spcAft>
                <a:spcPts val="0"/>
              </a:spcAft>
              <a:buClr>
                <a:schemeClr val="dk1"/>
              </a:buClr>
              <a:buSzPct val="25000"/>
              <a:buFont typeface="Calibri"/>
              <a:buNone/>
            </a:pPr>
            <a:r>
              <a:rPr lang="en-AU" sz="2800" b="0" i="0" u="none" strike="noStrike" cap="none" dirty="0">
                <a:solidFill>
                  <a:schemeClr val="dk1"/>
                </a:solidFill>
                <a:latin typeface="Calibri"/>
                <a:ea typeface="Calibri"/>
                <a:cs typeface="Calibri"/>
                <a:sym typeface="Calibri"/>
              </a:rPr>
              <a:t>Wales</a:t>
            </a:r>
          </a:p>
          <a:p>
            <a:pPr marL="0" marR="0" lvl="0" indent="0" algn="l" rtl="0">
              <a:lnSpc>
                <a:spcPct val="90000"/>
              </a:lnSpc>
              <a:spcBef>
                <a:spcPts val="0"/>
              </a:spcBef>
              <a:spcAft>
                <a:spcPts val="0"/>
              </a:spcAft>
              <a:buClr>
                <a:schemeClr val="dk1"/>
              </a:buClr>
              <a:buSzPct val="25000"/>
              <a:buFont typeface="Calibri"/>
              <a:buNone/>
            </a:pPr>
            <a:r>
              <a:rPr lang="en-AU" sz="2800" b="0" i="0" u="none" strike="noStrike" cap="none" dirty="0">
                <a:solidFill>
                  <a:schemeClr val="dk1"/>
                </a:solidFill>
                <a:latin typeface="Calibri"/>
                <a:ea typeface="Calibri"/>
                <a:cs typeface="Calibri"/>
                <a:sym typeface="Calibri"/>
              </a:rPr>
              <a:t>By Simon Dale. </a:t>
            </a:r>
          </a:p>
          <a:p>
            <a:pPr marL="0" marR="0" lvl="0" indent="0" algn="l" rtl="0">
              <a:lnSpc>
                <a:spcPct val="90000"/>
              </a:lnSpc>
              <a:spcBef>
                <a:spcPts val="0"/>
              </a:spcBef>
              <a:buClr>
                <a:schemeClr val="dk1"/>
              </a:buClr>
              <a:buSzPct val="25000"/>
              <a:buFont typeface="Calibri"/>
              <a:buNone/>
            </a:pPr>
            <a:r>
              <a:rPr lang="en-AU" sz="2800" b="0" i="0" u="none" strike="noStrike" cap="none" dirty="0">
                <a:solidFill>
                  <a:schemeClr val="dk1"/>
                </a:solidFill>
                <a:latin typeface="Calibri"/>
                <a:ea typeface="Calibri"/>
                <a:cs typeface="Calibri"/>
                <a:sym typeface="Calibri"/>
              </a:rPr>
              <a:t>Completed in 2011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p:nvPr/>
        </p:nvSpPr>
        <p:spPr>
          <a:xfrm>
            <a:off x="350519" y="6457992"/>
            <a:ext cx="11148060" cy="25391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AU" sz="1050" b="0" i="0" u="none" strike="noStrike" cap="none" dirty="0">
                <a:solidFill>
                  <a:schemeClr val="lt1"/>
                </a:solidFill>
                <a:latin typeface="Calibri"/>
                <a:ea typeface="Calibri"/>
                <a:cs typeface="Calibri"/>
                <a:sym typeface="Calibri"/>
              </a:rPr>
              <a:t>http://inhabitat.com/extraordinary-off-grid-hobbit-home-in-wales-only-cost-3000-to-build/olympus-digital-camera-54/</a:t>
            </a:r>
          </a:p>
        </p:txBody>
      </p:sp>
      <p:pic>
        <p:nvPicPr>
          <p:cNvPr id="132" name="Shape 132"/>
          <p:cNvPicPr preferRelativeResize="0"/>
          <p:nvPr/>
        </p:nvPicPr>
        <p:blipFill rotWithShape="1">
          <a:blip r:embed="rId3">
            <a:alphaModFix/>
          </a:blip>
          <a:srcRect l="8183"/>
          <a:stretch/>
        </p:blipFill>
        <p:spPr>
          <a:xfrm>
            <a:off x="0" y="763668"/>
            <a:ext cx="7052641" cy="5549943"/>
          </a:xfrm>
          <a:prstGeom prst="rect">
            <a:avLst/>
          </a:prstGeom>
          <a:noFill/>
          <a:ln>
            <a:noFill/>
          </a:ln>
        </p:spPr>
      </p:pic>
      <p:pic>
        <p:nvPicPr>
          <p:cNvPr id="133" name="Shape 133"/>
          <p:cNvPicPr preferRelativeResize="0"/>
          <p:nvPr/>
        </p:nvPicPr>
        <p:blipFill rotWithShape="1">
          <a:blip r:embed="rId4">
            <a:alphaModFix/>
          </a:blip>
          <a:srcRect r="18406"/>
          <a:stretch/>
        </p:blipFill>
        <p:spPr>
          <a:xfrm>
            <a:off x="5924551" y="763668"/>
            <a:ext cx="6267449" cy="554994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p:nvPr/>
        </p:nvPicPr>
        <p:blipFill rotWithShape="1">
          <a:blip r:embed="rId3">
            <a:alphaModFix/>
          </a:blip>
          <a:srcRect l="13781" r="726"/>
          <a:stretch/>
        </p:blipFill>
        <p:spPr>
          <a:xfrm>
            <a:off x="0" y="-2062970"/>
            <a:ext cx="12192000" cy="8920970"/>
          </a:xfrm>
          <a:prstGeom prst="rect">
            <a:avLst/>
          </a:prstGeom>
          <a:noFill/>
          <a:ln>
            <a:noFill/>
          </a:ln>
        </p:spPr>
      </p:pic>
      <p:sp>
        <p:nvSpPr>
          <p:cNvPr id="364" name="Shape 364"/>
          <p:cNvSpPr/>
          <p:nvPr/>
        </p:nvSpPr>
        <p:spPr>
          <a:xfrm>
            <a:off x="2819393" y="6457992"/>
            <a:ext cx="6695308"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AU" dirty="0">
                <a:solidFill>
                  <a:schemeClr val="lt1"/>
                </a:solidFill>
                <a:latin typeface="Calibri"/>
                <a:ea typeface="Calibri"/>
                <a:cs typeface="Calibri"/>
                <a:sym typeface="Calibri"/>
              </a:rPr>
              <a:t>http://guzarchitects.com/#</a:t>
            </a:r>
          </a:p>
        </p:txBody>
      </p:sp>
      <p:sp>
        <p:nvSpPr>
          <p:cNvPr id="365" name="Shape 365"/>
          <p:cNvSpPr txBox="1"/>
          <p:nvPr/>
        </p:nvSpPr>
        <p:spPr>
          <a:xfrm>
            <a:off x="0" y="390915"/>
            <a:ext cx="7838574" cy="2443723"/>
          </a:xfrm>
          <a:prstGeom prst="rect">
            <a:avLst/>
          </a:prstGeom>
          <a:solidFill>
            <a:schemeClr val="lt1">
              <a:alpha val="49803"/>
            </a:schemeClr>
          </a:solid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AU" sz="2800" dirty="0">
                <a:solidFill>
                  <a:schemeClr val="dk1"/>
                </a:solidFill>
                <a:latin typeface="Calibri"/>
                <a:ea typeface="Calibri"/>
                <a:cs typeface="Calibri"/>
                <a:sym typeface="Calibri"/>
              </a:rPr>
              <a:t>Meera Sky Garden</a:t>
            </a:r>
          </a:p>
          <a:p>
            <a:pPr marL="0" marR="0" lvl="0" indent="0" algn="l" rtl="0">
              <a:lnSpc>
                <a:spcPct val="90000"/>
              </a:lnSpc>
              <a:spcBef>
                <a:spcPts val="0"/>
              </a:spcBef>
              <a:spcAft>
                <a:spcPts val="0"/>
              </a:spcAft>
              <a:buClr>
                <a:schemeClr val="dk1"/>
              </a:buClr>
              <a:buSzPct val="25000"/>
              <a:buFont typeface="Calibri"/>
              <a:buNone/>
            </a:pPr>
            <a:r>
              <a:rPr lang="en-AU" sz="2800" dirty="0">
                <a:solidFill>
                  <a:schemeClr val="dk1"/>
                </a:solidFill>
                <a:latin typeface="Calibri"/>
                <a:ea typeface="Calibri"/>
                <a:cs typeface="Calibri"/>
                <a:sym typeface="Calibri"/>
              </a:rPr>
              <a:t>Singapore</a:t>
            </a:r>
          </a:p>
          <a:p>
            <a:pPr marL="0" marR="0" lvl="0" indent="0" algn="l" rtl="0">
              <a:lnSpc>
                <a:spcPct val="90000"/>
              </a:lnSpc>
              <a:spcBef>
                <a:spcPts val="0"/>
              </a:spcBef>
              <a:spcAft>
                <a:spcPts val="0"/>
              </a:spcAft>
              <a:buClr>
                <a:schemeClr val="dk1"/>
              </a:buClr>
              <a:buSzPct val="25000"/>
              <a:buFont typeface="Calibri"/>
              <a:buNone/>
            </a:pPr>
            <a:r>
              <a:rPr lang="en-AU" sz="2800" dirty="0">
                <a:solidFill>
                  <a:schemeClr val="dk1"/>
                </a:solidFill>
                <a:latin typeface="Calibri"/>
                <a:ea typeface="Calibri"/>
                <a:cs typeface="Calibri"/>
                <a:sym typeface="Calibri"/>
              </a:rPr>
              <a:t>by Guz Architects</a:t>
            </a:r>
          </a:p>
          <a:p>
            <a:pPr marL="0" marR="0" lvl="0" indent="0" algn="l" rtl="0">
              <a:lnSpc>
                <a:spcPct val="90000"/>
              </a:lnSpc>
              <a:spcBef>
                <a:spcPts val="0"/>
              </a:spcBef>
              <a:buClr>
                <a:schemeClr val="dk1"/>
              </a:buClr>
              <a:buSzPct val="25000"/>
              <a:buFont typeface="Calibri"/>
              <a:buNone/>
            </a:pPr>
            <a:r>
              <a:rPr lang="en-AU" sz="2800" dirty="0">
                <a:solidFill>
                  <a:schemeClr val="dk1"/>
                </a:solidFill>
                <a:latin typeface="Calibri"/>
                <a:ea typeface="Calibri"/>
                <a:cs typeface="Calibri"/>
                <a:sym typeface="Calibri"/>
              </a:rPr>
              <a:t>Completed in 2010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p:nvPr/>
        </p:nvSpPr>
        <p:spPr>
          <a:xfrm>
            <a:off x="350519" y="6457992"/>
            <a:ext cx="11148060"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AU" sz="1050" dirty="0">
                <a:solidFill>
                  <a:schemeClr val="lt1"/>
                </a:solidFill>
                <a:latin typeface="Calibri"/>
                <a:ea typeface="Calibri"/>
                <a:cs typeface="Calibri"/>
                <a:sym typeface="Calibri"/>
              </a:rPr>
              <a:t>http://guzarchitects.com/#</a:t>
            </a:r>
          </a:p>
        </p:txBody>
      </p:sp>
      <p:pic>
        <p:nvPicPr>
          <p:cNvPr id="372" name="Shape 372"/>
          <p:cNvPicPr preferRelativeResize="0"/>
          <p:nvPr/>
        </p:nvPicPr>
        <p:blipFill rotWithShape="1">
          <a:blip r:embed="rId3">
            <a:alphaModFix/>
          </a:blip>
          <a:srcRect/>
          <a:stretch/>
        </p:blipFill>
        <p:spPr>
          <a:xfrm>
            <a:off x="8024914" y="771524"/>
            <a:ext cx="3735183" cy="5561272"/>
          </a:xfrm>
          <a:prstGeom prst="rect">
            <a:avLst/>
          </a:prstGeom>
          <a:noFill/>
          <a:ln>
            <a:noFill/>
          </a:ln>
        </p:spPr>
      </p:pic>
      <p:pic>
        <p:nvPicPr>
          <p:cNvPr id="373" name="Shape 373"/>
          <p:cNvPicPr preferRelativeResize="0"/>
          <p:nvPr/>
        </p:nvPicPr>
        <p:blipFill rotWithShape="1">
          <a:blip r:embed="rId4">
            <a:alphaModFix/>
          </a:blip>
          <a:srcRect/>
          <a:stretch/>
        </p:blipFill>
        <p:spPr>
          <a:xfrm>
            <a:off x="294114" y="771522"/>
            <a:ext cx="4845252" cy="5561272"/>
          </a:xfrm>
          <a:prstGeom prst="rect">
            <a:avLst/>
          </a:prstGeom>
          <a:noFill/>
          <a:ln>
            <a:noFill/>
          </a:ln>
        </p:spPr>
      </p:pic>
      <p:pic>
        <p:nvPicPr>
          <p:cNvPr id="374" name="Shape 374"/>
          <p:cNvPicPr preferRelativeResize="0"/>
          <p:nvPr/>
        </p:nvPicPr>
        <p:blipFill rotWithShape="1">
          <a:blip r:embed="rId5">
            <a:alphaModFix/>
          </a:blip>
          <a:srcRect l="30578" r="21253"/>
          <a:stretch/>
        </p:blipFill>
        <p:spPr>
          <a:xfrm>
            <a:off x="5380548" y="771522"/>
            <a:ext cx="2452611" cy="556127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5BBF29F-EE57-4EA0-854F-5C0F05D55560}"/>
              </a:ext>
            </a:extLst>
          </p:cNvPr>
          <p:cNvGraphicFramePr/>
          <p:nvPr>
            <p:extLst/>
          </p:nvPr>
        </p:nvGraphicFramePr>
        <p:xfrm>
          <a:off x="2500009" y="73756"/>
          <a:ext cx="10275651" cy="6541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9481838" y="4067589"/>
            <a:ext cx="1698936" cy="707886"/>
          </a:xfrm>
          <a:prstGeom prst="rect">
            <a:avLst/>
          </a:prstGeom>
          <a:noFill/>
        </p:spPr>
        <p:txBody>
          <a:bodyPr wrap="square" rtlCol="0">
            <a:spAutoFit/>
          </a:bodyPr>
          <a:lstStyle/>
          <a:p>
            <a:r>
              <a:rPr lang="en-AU" sz="2000" dirty="0">
                <a:solidFill>
                  <a:schemeClr val="bg1">
                    <a:lumMod val="50000"/>
                  </a:schemeClr>
                </a:solidFill>
              </a:rPr>
              <a:t>1</a:t>
            </a:r>
            <a:r>
              <a:rPr lang="en-AU" sz="2000" baseline="30000" dirty="0">
                <a:solidFill>
                  <a:schemeClr val="bg1">
                    <a:lumMod val="50000"/>
                  </a:schemeClr>
                </a:solidFill>
              </a:rPr>
              <a:t>st</a:t>
            </a:r>
            <a:r>
              <a:rPr lang="en-AU" sz="2000" dirty="0">
                <a:solidFill>
                  <a:schemeClr val="bg1">
                    <a:lumMod val="50000"/>
                  </a:schemeClr>
                </a:solidFill>
              </a:rPr>
              <a:t> defined the concept</a:t>
            </a:r>
            <a:endParaRPr lang="en-US" sz="2000" dirty="0">
              <a:solidFill>
                <a:schemeClr val="bg1">
                  <a:lumMod val="50000"/>
                </a:schemeClr>
              </a:solidFill>
            </a:endParaRPr>
          </a:p>
        </p:txBody>
      </p:sp>
      <p:sp>
        <p:nvSpPr>
          <p:cNvPr id="15" name="TextBox 14"/>
          <p:cNvSpPr txBox="1"/>
          <p:nvPr/>
        </p:nvSpPr>
        <p:spPr>
          <a:xfrm>
            <a:off x="8745118" y="5463717"/>
            <a:ext cx="2892934" cy="1015663"/>
          </a:xfrm>
          <a:prstGeom prst="rect">
            <a:avLst/>
          </a:prstGeom>
          <a:noFill/>
        </p:spPr>
        <p:txBody>
          <a:bodyPr wrap="square" rtlCol="0">
            <a:spAutoFit/>
          </a:bodyPr>
          <a:lstStyle/>
          <a:p>
            <a:r>
              <a:rPr lang="en-AU" sz="2000" dirty="0">
                <a:solidFill>
                  <a:schemeClr val="bg1">
                    <a:lumMod val="50000"/>
                  </a:schemeClr>
                </a:solidFill>
              </a:rPr>
              <a:t>Biophilic Design Theory</a:t>
            </a:r>
          </a:p>
          <a:p>
            <a:r>
              <a:rPr lang="en-AU" sz="2000" dirty="0">
                <a:solidFill>
                  <a:schemeClr val="bg1">
                    <a:lumMod val="50000"/>
                  </a:schemeClr>
                </a:solidFill>
              </a:rPr>
              <a:t>6 dimensions </a:t>
            </a:r>
          </a:p>
          <a:p>
            <a:r>
              <a:rPr lang="en-AU" sz="2000" dirty="0">
                <a:solidFill>
                  <a:schemeClr val="bg1">
                    <a:lumMod val="50000"/>
                  </a:schemeClr>
                </a:solidFill>
              </a:rPr>
              <a:t>70 attributes</a:t>
            </a:r>
            <a:endParaRPr lang="en-US" sz="2000" dirty="0">
              <a:solidFill>
                <a:schemeClr val="bg1">
                  <a:lumMod val="50000"/>
                </a:schemeClr>
              </a:solidFill>
            </a:endParaRPr>
          </a:p>
        </p:txBody>
      </p:sp>
      <p:sp>
        <p:nvSpPr>
          <p:cNvPr id="17" name="TextBox 16"/>
          <p:cNvSpPr txBox="1"/>
          <p:nvPr/>
        </p:nvSpPr>
        <p:spPr>
          <a:xfrm>
            <a:off x="4213756" y="4067589"/>
            <a:ext cx="2359534" cy="707886"/>
          </a:xfrm>
          <a:prstGeom prst="rect">
            <a:avLst/>
          </a:prstGeom>
          <a:noFill/>
        </p:spPr>
        <p:txBody>
          <a:bodyPr wrap="square" rtlCol="0">
            <a:spAutoFit/>
          </a:bodyPr>
          <a:lstStyle/>
          <a:p>
            <a:r>
              <a:rPr lang="en-AU" sz="2000" dirty="0">
                <a:solidFill>
                  <a:schemeClr val="bg1">
                    <a:lumMod val="50000"/>
                  </a:schemeClr>
                </a:solidFill>
              </a:rPr>
              <a:t>3 dimensions</a:t>
            </a:r>
          </a:p>
          <a:p>
            <a:r>
              <a:rPr lang="en-AU" sz="2000" dirty="0">
                <a:solidFill>
                  <a:schemeClr val="bg1">
                    <a:lumMod val="50000"/>
                  </a:schemeClr>
                </a:solidFill>
              </a:rPr>
              <a:t>14 Attributes</a:t>
            </a:r>
            <a:endParaRPr lang="en-US" sz="2000" dirty="0">
              <a:solidFill>
                <a:schemeClr val="bg1">
                  <a:lumMod val="50000"/>
                </a:schemeClr>
              </a:solidFill>
            </a:endParaRPr>
          </a:p>
        </p:txBody>
      </p:sp>
      <p:sp>
        <p:nvSpPr>
          <p:cNvPr id="22" name="TextBox 21"/>
          <p:cNvSpPr txBox="1"/>
          <p:nvPr/>
        </p:nvSpPr>
        <p:spPr>
          <a:xfrm>
            <a:off x="5143250" y="143880"/>
            <a:ext cx="1521991" cy="1323439"/>
          </a:xfrm>
          <a:prstGeom prst="rect">
            <a:avLst/>
          </a:prstGeom>
          <a:noFill/>
        </p:spPr>
        <p:txBody>
          <a:bodyPr wrap="square" rtlCol="0">
            <a:spAutoFit/>
          </a:bodyPr>
          <a:lstStyle/>
          <a:p>
            <a:r>
              <a:rPr lang="en-AU" sz="2000" dirty="0">
                <a:solidFill>
                  <a:schemeClr val="bg1">
                    <a:lumMod val="50000"/>
                  </a:schemeClr>
                </a:solidFill>
              </a:rPr>
              <a:t>Advocates well-being benefits from nature</a:t>
            </a:r>
            <a:endParaRPr lang="en-US" sz="2000" dirty="0">
              <a:solidFill>
                <a:schemeClr val="bg1">
                  <a:lumMod val="50000"/>
                </a:schemeClr>
              </a:solidFill>
            </a:endParaRPr>
          </a:p>
        </p:txBody>
      </p:sp>
      <p:pic>
        <p:nvPicPr>
          <p:cNvPr id="12" name="Shape 498" descr="Book shelf de arbol: ">
            <a:extLst>
              <a:ext uri="{FF2B5EF4-FFF2-40B4-BE49-F238E27FC236}">
                <a16:creationId xmlns:a16="http://schemas.microsoft.com/office/drawing/2014/main" id="{802EC727-00A0-4E93-BAC6-2AFEDEEC7061}"/>
              </a:ext>
            </a:extLst>
          </p:cNvPr>
          <p:cNvPicPr preferRelativeResize="0"/>
          <p:nvPr/>
        </p:nvPicPr>
        <p:blipFill rotWithShape="1">
          <a:blip r:embed="rId8">
            <a:alphaModFix/>
          </a:blip>
          <a:srcRect/>
          <a:stretch/>
        </p:blipFill>
        <p:spPr>
          <a:xfrm>
            <a:off x="0" y="0"/>
            <a:ext cx="3664742" cy="6858000"/>
          </a:xfrm>
          <a:prstGeom prst="rect">
            <a:avLst/>
          </a:prstGeom>
          <a:noFill/>
          <a:ln>
            <a:noFill/>
          </a:ln>
        </p:spPr>
      </p:pic>
      <p:sp>
        <p:nvSpPr>
          <p:cNvPr id="13" name="Shape 499">
            <a:extLst>
              <a:ext uri="{FF2B5EF4-FFF2-40B4-BE49-F238E27FC236}">
                <a16:creationId xmlns:a16="http://schemas.microsoft.com/office/drawing/2014/main" id="{FDDD15B5-1981-4F0D-98C1-B798A422C3F4}"/>
              </a:ext>
            </a:extLst>
          </p:cNvPr>
          <p:cNvSpPr/>
          <p:nvPr/>
        </p:nvSpPr>
        <p:spPr>
          <a:xfrm>
            <a:off x="553948" y="6479380"/>
            <a:ext cx="2581274" cy="4154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AU" sz="1050" dirty="0">
                <a:latin typeface="Calibri"/>
                <a:ea typeface="Calibri"/>
                <a:cs typeface="Calibri"/>
                <a:sym typeface="Calibri"/>
              </a:rPr>
              <a:t>https://es.pinterest.com/pin/31032684913459969/</a:t>
            </a:r>
          </a:p>
        </p:txBody>
      </p:sp>
    </p:spTree>
    <p:extLst>
      <p:ext uri="{BB962C8B-B14F-4D97-AF65-F5344CB8AC3E}">
        <p14:creationId xmlns:p14="http://schemas.microsoft.com/office/powerpoint/2010/main" val="284032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23E43702-2469-45D4-8F8A-3E9041B9DFD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7E8F978D-51C3-407D-9A2D-B6D3B316E42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78681D12-998F-4316-B5F3-F2E4DD2F3F8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2A3A0C9-F0AF-43F1-A2BF-EE381F279D5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F47F4709-C3B9-47B3-93CA-CE7E0E360513}"/>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960DFB-F99B-47FC-87CE-08A9781243CB}"/>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015757DB-AA9D-4A1E-B2CE-4432429520E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EFC4B68A-E47F-40F7-A24E-DEAEF16E83D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C1E69895-514C-4BBF-9093-8164D30A403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14" grpId="0"/>
      <p:bldP spid="15" grpId="0"/>
      <p:bldP spid="17"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2" name="Diagram 1"/>
          <p:cNvGraphicFramePr/>
          <p:nvPr>
            <p:extLst/>
          </p:nvPr>
        </p:nvGraphicFramePr>
        <p:xfrm>
          <a:off x="2122715" y="5652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859972" y="162451"/>
            <a:ext cx="3962400" cy="4801314"/>
          </a:xfrm>
          <a:prstGeom prst="rect">
            <a:avLst/>
          </a:prstGeom>
          <a:noFill/>
        </p:spPr>
        <p:txBody>
          <a:bodyPr wrap="square" rtlCol="0">
            <a:spAutoFit/>
          </a:bodyPr>
          <a:lstStyle/>
          <a:p>
            <a:endParaRPr lang="en-AU" dirty="0">
              <a:solidFill>
                <a:srgbClr val="70AD47"/>
              </a:solidFill>
            </a:endParaRPr>
          </a:p>
          <a:p>
            <a:endParaRPr lang="en-AU" dirty="0">
              <a:solidFill>
                <a:srgbClr val="70AD47"/>
              </a:solidFill>
            </a:endParaRPr>
          </a:p>
          <a:p>
            <a:r>
              <a:rPr lang="en-AU" dirty="0">
                <a:solidFill>
                  <a:srgbClr val="70AD47"/>
                </a:solidFill>
              </a:rPr>
              <a:t>      </a:t>
            </a:r>
            <a:r>
              <a:rPr lang="en-AU" sz="1800" dirty="0">
                <a:solidFill>
                  <a:srgbClr val="70AD47"/>
                </a:solidFill>
              </a:rPr>
              <a:t>Temperature and airflow variation</a:t>
            </a:r>
          </a:p>
          <a:p>
            <a:endParaRPr lang="en-AU" sz="1800" dirty="0">
              <a:solidFill>
                <a:srgbClr val="70AD47"/>
              </a:solidFill>
            </a:endParaRPr>
          </a:p>
          <a:p>
            <a:r>
              <a:rPr lang="en-AU" sz="1800" dirty="0">
                <a:solidFill>
                  <a:srgbClr val="70AD47"/>
                </a:solidFill>
              </a:rPr>
              <a:t>Connection with natural systems</a:t>
            </a:r>
          </a:p>
          <a:p>
            <a:endParaRPr lang="en-AU" sz="1800" dirty="0">
              <a:solidFill>
                <a:srgbClr val="70AD47"/>
              </a:solidFill>
            </a:endParaRPr>
          </a:p>
          <a:p>
            <a:r>
              <a:rPr lang="en-AU" sz="1800" dirty="0">
                <a:solidFill>
                  <a:srgbClr val="70AD47"/>
                </a:solidFill>
              </a:rPr>
              <a:t>Non-rhythmic sensory stimuli</a:t>
            </a:r>
          </a:p>
          <a:p>
            <a:endParaRPr lang="en-AU" sz="1800" dirty="0">
              <a:solidFill>
                <a:srgbClr val="70AD47"/>
              </a:solidFill>
            </a:endParaRPr>
          </a:p>
          <a:p>
            <a:r>
              <a:rPr lang="en-AU" sz="1800" dirty="0">
                <a:solidFill>
                  <a:srgbClr val="70AD47"/>
                </a:solidFill>
              </a:rPr>
              <a:t>      Non-visual connection</a:t>
            </a:r>
          </a:p>
          <a:p>
            <a:endParaRPr lang="en-AU" sz="1800" dirty="0">
              <a:solidFill>
                <a:srgbClr val="70AD47"/>
              </a:solidFill>
            </a:endParaRPr>
          </a:p>
          <a:p>
            <a:r>
              <a:rPr lang="en-AU" sz="1800" dirty="0">
                <a:solidFill>
                  <a:srgbClr val="70AD47"/>
                </a:solidFill>
              </a:rPr>
              <a:t>           Visual connection</a:t>
            </a:r>
          </a:p>
          <a:p>
            <a:endParaRPr lang="en-AU" sz="1800" dirty="0">
              <a:solidFill>
                <a:srgbClr val="70AD47"/>
              </a:solidFill>
            </a:endParaRPr>
          </a:p>
          <a:p>
            <a:r>
              <a:rPr lang="en-AU" sz="1800" dirty="0">
                <a:solidFill>
                  <a:srgbClr val="70AD47"/>
                </a:solidFill>
              </a:rPr>
              <a:t>		Water</a:t>
            </a:r>
          </a:p>
          <a:p>
            <a:endParaRPr lang="en-AU" sz="1800" dirty="0">
              <a:solidFill>
                <a:srgbClr val="70AD47"/>
              </a:solidFill>
            </a:endParaRPr>
          </a:p>
          <a:p>
            <a:r>
              <a:rPr lang="en-AU" sz="1800" dirty="0">
                <a:solidFill>
                  <a:srgbClr val="70AD47"/>
                </a:solidFill>
              </a:rPr>
              <a:t>		Daylight </a:t>
            </a:r>
          </a:p>
          <a:p>
            <a:endParaRPr lang="en-AU" dirty="0"/>
          </a:p>
          <a:p>
            <a:endParaRPr lang="en-AU" dirty="0"/>
          </a:p>
        </p:txBody>
      </p:sp>
      <p:sp>
        <p:nvSpPr>
          <p:cNvPr id="16" name="TextBox 15"/>
          <p:cNvSpPr txBox="1"/>
          <p:nvPr/>
        </p:nvSpPr>
        <p:spPr>
          <a:xfrm>
            <a:off x="7340655" y="727899"/>
            <a:ext cx="4191000" cy="2031325"/>
          </a:xfrm>
          <a:prstGeom prst="rect">
            <a:avLst/>
          </a:prstGeom>
          <a:noFill/>
        </p:spPr>
        <p:txBody>
          <a:bodyPr wrap="square" rtlCol="0">
            <a:spAutoFit/>
          </a:bodyPr>
          <a:lstStyle/>
          <a:p>
            <a:r>
              <a:rPr lang="en-AU" sz="1800" dirty="0">
                <a:solidFill>
                  <a:srgbClr val="5B9BD5"/>
                </a:solidFill>
              </a:rPr>
              <a:t>Forms and Patterns</a:t>
            </a:r>
          </a:p>
          <a:p>
            <a:endParaRPr lang="en-AU" sz="1800" dirty="0">
              <a:solidFill>
                <a:srgbClr val="5B9BD5"/>
              </a:solidFill>
            </a:endParaRPr>
          </a:p>
          <a:p>
            <a:endParaRPr lang="en-AU" sz="1800" dirty="0">
              <a:solidFill>
                <a:srgbClr val="5B9BD5"/>
              </a:solidFill>
            </a:endParaRPr>
          </a:p>
          <a:p>
            <a:r>
              <a:rPr lang="en-AU" sz="1800" dirty="0">
                <a:solidFill>
                  <a:srgbClr val="5B9BD5"/>
                </a:solidFill>
              </a:rPr>
              <a:t>	Material connection </a:t>
            </a:r>
          </a:p>
          <a:p>
            <a:endParaRPr lang="en-AU" sz="1800" dirty="0">
              <a:solidFill>
                <a:srgbClr val="5B9BD5"/>
              </a:solidFill>
            </a:endParaRPr>
          </a:p>
          <a:p>
            <a:endParaRPr lang="en-AU" sz="1800" dirty="0">
              <a:solidFill>
                <a:srgbClr val="5B9BD5"/>
              </a:solidFill>
            </a:endParaRPr>
          </a:p>
          <a:p>
            <a:r>
              <a:rPr lang="en-AU" sz="1800" dirty="0">
                <a:solidFill>
                  <a:srgbClr val="5B9BD5"/>
                </a:solidFill>
              </a:rPr>
              <a:t>	       Complexity and Order</a:t>
            </a:r>
          </a:p>
        </p:txBody>
      </p:sp>
      <p:sp>
        <p:nvSpPr>
          <p:cNvPr id="17" name="TextBox 16"/>
          <p:cNvSpPr txBox="1"/>
          <p:nvPr/>
        </p:nvSpPr>
        <p:spPr>
          <a:xfrm>
            <a:off x="7659915" y="4717544"/>
            <a:ext cx="4191000" cy="923330"/>
          </a:xfrm>
          <a:prstGeom prst="rect">
            <a:avLst/>
          </a:prstGeom>
          <a:noFill/>
        </p:spPr>
        <p:txBody>
          <a:bodyPr wrap="square" rtlCol="0">
            <a:spAutoFit/>
          </a:bodyPr>
          <a:lstStyle/>
          <a:p>
            <a:r>
              <a:rPr lang="en-AU" sz="1800" dirty="0">
                <a:solidFill>
                  <a:srgbClr val="4DC58D"/>
                </a:solidFill>
              </a:rPr>
              <a:t>        Prospect</a:t>
            </a:r>
          </a:p>
          <a:p>
            <a:endParaRPr lang="en-AU" sz="1800" dirty="0">
              <a:solidFill>
                <a:srgbClr val="4DC58D"/>
              </a:solidFill>
            </a:endParaRPr>
          </a:p>
          <a:p>
            <a:r>
              <a:rPr lang="en-AU" sz="1800" dirty="0">
                <a:solidFill>
                  <a:srgbClr val="4DC58D"/>
                </a:solidFill>
              </a:rPr>
              <a:t>Refuge</a:t>
            </a:r>
          </a:p>
        </p:txBody>
      </p:sp>
      <p:sp>
        <p:nvSpPr>
          <p:cNvPr id="19" name="TextBox 18"/>
          <p:cNvSpPr txBox="1"/>
          <p:nvPr/>
        </p:nvSpPr>
        <p:spPr>
          <a:xfrm>
            <a:off x="3330542" y="4953201"/>
            <a:ext cx="4191000" cy="923330"/>
          </a:xfrm>
          <a:prstGeom prst="rect">
            <a:avLst/>
          </a:prstGeom>
          <a:noFill/>
        </p:spPr>
        <p:txBody>
          <a:bodyPr wrap="square" rtlCol="0">
            <a:spAutoFit/>
          </a:bodyPr>
          <a:lstStyle/>
          <a:p>
            <a:r>
              <a:rPr lang="en-AU" sz="1800" dirty="0">
                <a:solidFill>
                  <a:srgbClr val="4DC58D"/>
                </a:solidFill>
              </a:rPr>
              <a:t>Mystery</a:t>
            </a:r>
          </a:p>
          <a:p>
            <a:endParaRPr lang="en-AU" sz="1800" dirty="0">
              <a:solidFill>
                <a:srgbClr val="4DC58D"/>
              </a:solidFill>
            </a:endParaRPr>
          </a:p>
          <a:p>
            <a:r>
              <a:rPr lang="en-AU" sz="1800" dirty="0">
                <a:solidFill>
                  <a:srgbClr val="4DC58D"/>
                </a:solidFill>
              </a:rPr>
              <a:t>	Risk</a:t>
            </a:r>
          </a:p>
        </p:txBody>
      </p:sp>
      <p:sp>
        <p:nvSpPr>
          <p:cNvPr id="20" name="Rectangle 19"/>
          <p:cNvSpPr/>
          <p:nvPr/>
        </p:nvSpPr>
        <p:spPr>
          <a:xfrm>
            <a:off x="522515" y="258001"/>
            <a:ext cx="12192000" cy="646331"/>
          </a:xfrm>
          <a:prstGeom prst="rect">
            <a:avLst/>
          </a:prstGeom>
        </p:spPr>
        <p:txBody>
          <a:bodyPr wrap="square">
            <a:spAutoFit/>
          </a:bodyPr>
          <a:lstStyle/>
          <a:p>
            <a:pPr algn="ctr"/>
            <a:r>
              <a:rPr lang="en-AU" sz="3600" dirty="0">
                <a:solidFill>
                  <a:schemeClr val="bg1"/>
                </a:solidFill>
              </a:rPr>
              <a:t>Patterns of biophilic design</a:t>
            </a:r>
          </a:p>
        </p:txBody>
      </p:sp>
    </p:spTree>
    <p:extLst>
      <p:ext uri="{BB962C8B-B14F-4D97-AF65-F5344CB8AC3E}">
        <p14:creationId xmlns:p14="http://schemas.microsoft.com/office/powerpoint/2010/main" val="2582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EDC0951-BFB6-405A-8894-60580FAFB1C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953790C1-3125-4E2B-B6D8-41FAC85CA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C65D0A3-7894-485F-8E65-10B0F8A0366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66F753E5-270B-4715-B9D9-064109489A8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3291E0A2-7E7E-48C1-8E21-F760A984A93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FF153FC5-3BB9-4718-BFAE-17BDE594C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13" grpId="0"/>
      <p:bldP spid="16" grpId="0"/>
      <p:bldP spid="17"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5587" y="1863969"/>
            <a:ext cx="4420826" cy="2062103"/>
          </a:xfrm>
          <a:prstGeom prst="rect">
            <a:avLst/>
          </a:prstGeom>
          <a:noFill/>
        </p:spPr>
        <p:txBody>
          <a:bodyPr wrap="none" rtlCol="0">
            <a:spAutoFit/>
          </a:bodyPr>
          <a:lstStyle/>
          <a:p>
            <a:pPr marL="342900" indent="-342900" algn="ctr">
              <a:buFont typeface="+mj-lt"/>
              <a:buAutoNum type="arabicPeriod"/>
            </a:pPr>
            <a:r>
              <a:rPr lang="en-AU" sz="3200" dirty="0">
                <a:solidFill>
                  <a:srgbClr val="659C3F"/>
                </a:solidFill>
              </a:rPr>
              <a:t>Connect to place</a:t>
            </a:r>
          </a:p>
          <a:p>
            <a:pPr marL="342900" indent="-342900" algn="ctr">
              <a:buFont typeface="+mj-lt"/>
              <a:buAutoNum type="arabicPeriod"/>
            </a:pPr>
            <a:r>
              <a:rPr lang="en-AU" sz="3200" dirty="0">
                <a:solidFill>
                  <a:srgbClr val="659C3F"/>
                </a:solidFill>
              </a:rPr>
              <a:t>Connect to local nature</a:t>
            </a:r>
          </a:p>
          <a:p>
            <a:pPr marL="342900" indent="-342900" algn="ctr">
              <a:buFont typeface="+mj-lt"/>
              <a:buAutoNum type="arabicPeriod"/>
            </a:pPr>
            <a:r>
              <a:rPr lang="en-AU" sz="3200" dirty="0">
                <a:solidFill>
                  <a:srgbClr val="659C3F"/>
                </a:solidFill>
              </a:rPr>
              <a:t>Connect to history </a:t>
            </a:r>
          </a:p>
          <a:p>
            <a:pPr marL="342900" indent="-342900" algn="ctr">
              <a:buFont typeface="+mj-lt"/>
              <a:buAutoNum type="arabicPeriod"/>
            </a:pPr>
            <a:r>
              <a:rPr lang="en-AU" sz="3200" dirty="0">
                <a:solidFill>
                  <a:srgbClr val="659C3F"/>
                </a:solidFill>
              </a:rPr>
              <a:t>Connect to climate</a:t>
            </a:r>
            <a:endParaRPr lang="en-US" sz="3200" dirty="0">
              <a:solidFill>
                <a:srgbClr val="659C3F"/>
              </a:solidFill>
            </a:endParaRPr>
          </a:p>
        </p:txBody>
      </p:sp>
      <p:sp>
        <p:nvSpPr>
          <p:cNvPr id="4" name="TextBox 3"/>
          <p:cNvSpPr txBox="1"/>
          <p:nvPr/>
        </p:nvSpPr>
        <p:spPr>
          <a:xfrm>
            <a:off x="1395942" y="4364334"/>
            <a:ext cx="10280913" cy="1754326"/>
          </a:xfrm>
          <a:prstGeom prst="rect">
            <a:avLst/>
          </a:prstGeom>
          <a:noFill/>
        </p:spPr>
        <p:txBody>
          <a:bodyPr wrap="square" rtlCol="0">
            <a:spAutoFit/>
          </a:bodyPr>
          <a:lstStyle/>
          <a:p>
            <a:pPr algn="ctr"/>
            <a:r>
              <a:rPr lang="en-AU" sz="3600" dirty="0">
                <a:solidFill>
                  <a:schemeClr val="bg1">
                    <a:lumMod val="50000"/>
                  </a:schemeClr>
                </a:solidFill>
              </a:rPr>
              <a:t>To connect people to place and they will love and care for it and be healthier and more effective parts of the place.</a:t>
            </a:r>
            <a:endParaRPr lang="en-US" sz="3600" dirty="0">
              <a:solidFill>
                <a:schemeClr val="bg1">
                  <a:lumMod val="50000"/>
                </a:schemeClr>
              </a:solidFill>
            </a:endParaRPr>
          </a:p>
        </p:txBody>
      </p:sp>
      <p:sp>
        <p:nvSpPr>
          <p:cNvPr id="6" name="Rectangle 5"/>
          <p:cNvSpPr/>
          <p:nvPr/>
        </p:nvSpPr>
        <p:spPr>
          <a:xfrm>
            <a:off x="0" y="418775"/>
            <a:ext cx="12192000" cy="646331"/>
          </a:xfrm>
          <a:prstGeom prst="rect">
            <a:avLst/>
          </a:prstGeom>
        </p:spPr>
        <p:txBody>
          <a:bodyPr wrap="square">
            <a:spAutoFit/>
          </a:bodyPr>
          <a:lstStyle/>
          <a:p>
            <a:pPr algn="ctr"/>
            <a:r>
              <a:rPr lang="en-AU" sz="3600" dirty="0">
                <a:solidFill>
                  <a:schemeClr val="bg1"/>
                </a:solidFill>
              </a:rPr>
              <a:t>4 Simple things to guide biophilic thinking</a:t>
            </a:r>
          </a:p>
        </p:txBody>
      </p:sp>
      <p:sp>
        <p:nvSpPr>
          <p:cNvPr id="3" name="Title 2">
            <a:extLst>
              <a:ext uri="{FF2B5EF4-FFF2-40B4-BE49-F238E27FC236}">
                <a16:creationId xmlns:a16="http://schemas.microsoft.com/office/drawing/2014/main" id="{17DA5D44-38EB-4F15-8C7C-DBC717382D0E}"/>
              </a:ext>
            </a:extLst>
          </p:cNvPr>
          <p:cNvSpPr>
            <a:spLocks noGrp="1"/>
          </p:cNvSpPr>
          <p:nvPr>
            <p:ph type="title"/>
          </p:nvPr>
        </p:nvSpPr>
        <p:spPr/>
        <p:txBody>
          <a:bodyPr/>
          <a:lstStyle/>
          <a:p>
            <a:endParaRPr lang="en-AU" dirty="0"/>
          </a:p>
        </p:txBody>
      </p:sp>
    </p:spTree>
    <p:extLst>
      <p:ext uri="{BB962C8B-B14F-4D97-AF65-F5344CB8AC3E}">
        <p14:creationId xmlns:p14="http://schemas.microsoft.com/office/powerpoint/2010/main" val="2809539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133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25AC-8C9C-4EB3-B57E-60FA55645B09}"/>
              </a:ext>
            </a:extLst>
          </p:cNvPr>
          <p:cNvSpPr>
            <a:spLocks noGrp="1"/>
          </p:cNvSpPr>
          <p:nvPr>
            <p:ph type="title"/>
          </p:nvPr>
        </p:nvSpPr>
        <p:spPr/>
        <p:txBody>
          <a:bodyPr/>
          <a:lstStyle/>
          <a:p>
            <a:r>
              <a:rPr lang="en-AU" dirty="0"/>
              <a:t>What is the importance of evaluation?</a:t>
            </a:r>
          </a:p>
        </p:txBody>
      </p:sp>
      <p:pic>
        <p:nvPicPr>
          <p:cNvPr id="5" name="Content Placeholder 4">
            <a:extLst>
              <a:ext uri="{FF2B5EF4-FFF2-40B4-BE49-F238E27FC236}">
                <a16:creationId xmlns:a16="http://schemas.microsoft.com/office/drawing/2014/main" id="{7C5B1461-4A91-4D7E-938A-EF6161465CBB}"/>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
        <p:nvSpPr>
          <p:cNvPr id="4" name="Rectangle 3">
            <a:extLst>
              <a:ext uri="{FF2B5EF4-FFF2-40B4-BE49-F238E27FC236}">
                <a16:creationId xmlns:a16="http://schemas.microsoft.com/office/drawing/2014/main" id="{6DFCE947-BD48-43B0-BD17-25F708130397}"/>
              </a:ext>
            </a:extLst>
          </p:cNvPr>
          <p:cNvSpPr/>
          <p:nvPr/>
        </p:nvSpPr>
        <p:spPr>
          <a:xfrm>
            <a:off x="3656160" y="6176963"/>
            <a:ext cx="3300262" cy="369332"/>
          </a:xfrm>
          <a:prstGeom prst="rect">
            <a:avLst/>
          </a:prstGeom>
        </p:spPr>
        <p:txBody>
          <a:bodyPr wrap="none">
            <a:spAutoFit/>
          </a:bodyPr>
          <a:lstStyle/>
          <a:p>
            <a:r>
              <a:rPr lang="en-AU" u="sng" dirty="0">
                <a:solidFill>
                  <a:srgbClr val="0066CC"/>
                </a:solidFill>
                <a:latin typeface=" font-size: 15px; font-style: normal; font-variant: normal; font-weight: 400; letter-spacing: normal; orphans: 2; outline-color: invert; outline-style: none; outline-width: 0px; text-align: left; text-decoration: underline; text-indent: 0px; text-transfor"/>
                <a:hlinkClick r:id="rId3"/>
              </a:rPr>
              <a:t>https://youtu.be/ZDh0oAW0QDg</a:t>
            </a:r>
            <a:endParaRPr lang="en-AU" dirty="0"/>
          </a:p>
        </p:txBody>
      </p:sp>
    </p:spTree>
    <p:extLst>
      <p:ext uri="{BB962C8B-B14F-4D97-AF65-F5344CB8AC3E}">
        <p14:creationId xmlns:p14="http://schemas.microsoft.com/office/powerpoint/2010/main" val="14894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DDD3-540C-4715-8618-723F994737AD}"/>
              </a:ext>
            </a:extLst>
          </p:cNvPr>
          <p:cNvSpPr>
            <a:spLocks noGrp="1"/>
          </p:cNvSpPr>
          <p:nvPr>
            <p:ph type="title"/>
          </p:nvPr>
        </p:nvSpPr>
        <p:spPr/>
        <p:txBody>
          <a:bodyPr/>
          <a:lstStyle/>
          <a:p>
            <a:r>
              <a:rPr lang="en-AU" dirty="0"/>
              <a:t>Why do we need to evaluate? </a:t>
            </a:r>
          </a:p>
        </p:txBody>
      </p:sp>
      <p:sp>
        <p:nvSpPr>
          <p:cNvPr id="3" name="Content Placeholder 2">
            <a:extLst>
              <a:ext uri="{FF2B5EF4-FFF2-40B4-BE49-F238E27FC236}">
                <a16:creationId xmlns:a16="http://schemas.microsoft.com/office/drawing/2014/main" id="{7FD4FF15-2221-491B-B319-9074AE3E74A4}"/>
              </a:ext>
            </a:extLst>
          </p:cNvPr>
          <p:cNvSpPr>
            <a:spLocks noGrp="1"/>
          </p:cNvSpPr>
          <p:nvPr>
            <p:ph idx="1"/>
          </p:nvPr>
        </p:nvSpPr>
        <p:spPr/>
        <p:txBody>
          <a:bodyPr/>
          <a:lstStyle/>
          <a:p>
            <a:pPr marL="0" indent="0">
              <a:buNone/>
            </a:pPr>
            <a:r>
              <a:rPr lang="en-AU" dirty="0"/>
              <a:t>Ability to evaluate how you are going, compare and learn from others and continually inform and evolve the place</a:t>
            </a:r>
          </a:p>
          <a:p>
            <a:pPr marL="0" indent="0">
              <a:buNone/>
            </a:pPr>
            <a:endParaRPr lang="en-AU" dirty="0"/>
          </a:p>
          <a:p>
            <a:pPr marL="0" indent="0">
              <a:buNone/>
            </a:pPr>
            <a:r>
              <a:rPr lang="en-AU" dirty="0"/>
              <a:t>To be able to demonstrate outcomes to administrators and budget committees </a:t>
            </a:r>
          </a:p>
          <a:p>
            <a:pPr marL="0" indent="0">
              <a:buNone/>
            </a:pPr>
            <a:endParaRPr lang="en-AU" dirty="0"/>
          </a:p>
          <a:p>
            <a:pPr marL="0" indent="0">
              <a:buNone/>
            </a:pPr>
            <a:r>
              <a:rPr lang="en-AU" dirty="0"/>
              <a:t>Ability to communicate to community and stakeholders and the value of activities and investments </a:t>
            </a:r>
          </a:p>
        </p:txBody>
      </p:sp>
    </p:spTree>
    <p:extLst>
      <p:ext uri="{BB962C8B-B14F-4D97-AF65-F5344CB8AC3E}">
        <p14:creationId xmlns:p14="http://schemas.microsoft.com/office/powerpoint/2010/main" val="20875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3D7794-D7AB-4B31-9DAF-BED4240E6AFF}"/>
              </a:ext>
            </a:extLst>
          </p:cNvPr>
          <p:cNvSpPr>
            <a:spLocks noGrp="1"/>
          </p:cNvSpPr>
          <p:nvPr>
            <p:ph type="ctrTitle"/>
          </p:nvPr>
        </p:nvSpPr>
        <p:spPr/>
        <p:txBody>
          <a:bodyPr/>
          <a:lstStyle/>
          <a:p>
            <a:r>
              <a:rPr lang="en-AU" dirty="0"/>
              <a:t>Benefits of place </a:t>
            </a:r>
          </a:p>
        </p:txBody>
      </p:sp>
      <p:sp>
        <p:nvSpPr>
          <p:cNvPr id="5" name="Subtitle 4">
            <a:extLst>
              <a:ext uri="{FF2B5EF4-FFF2-40B4-BE49-F238E27FC236}">
                <a16:creationId xmlns:a16="http://schemas.microsoft.com/office/drawing/2014/main" id="{8FE985CF-DDC1-4F66-8669-1972032E623B}"/>
              </a:ext>
            </a:extLst>
          </p:cNvPr>
          <p:cNvSpPr>
            <a:spLocks noGrp="1"/>
          </p:cNvSpPr>
          <p:nvPr>
            <p:ph type="subTitle" idx="1"/>
          </p:nvPr>
        </p:nvSpPr>
        <p:spPr/>
        <p:txBody>
          <a:bodyPr/>
          <a:lstStyle/>
          <a:p>
            <a:r>
              <a:rPr lang="en-AU" dirty="0"/>
              <a:t>Complexity and how do we measure all of these </a:t>
            </a:r>
          </a:p>
        </p:txBody>
      </p:sp>
    </p:spTree>
    <p:extLst>
      <p:ext uri="{BB962C8B-B14F-4D97-AF65-F5344CB8AC3E}">
        <p14:creationId xmlns:p14="http://schemas.microsoft.com/office/powerpoint/2010/main" val="70694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7808C30-6162-4FBB-B63A-B7EC71CB0AF6}"/>
              </a:ext>
            </a:extLst>
          </p:cNvPr>
          <p:cNvGraphicFramePr/>
          <p:nvPr>
            <p:extLst/>
          </p:nvPr>
        </p:nvGraphicFramePr>
        <p:xfrm>
          <a:off x="609601" y="180460"/>
          <a:ext cx="9918032" cy="5678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862504C4-0979-473D-83B8-C8415F29A4A1}"/>
              </a:ext>
            </a:extLst>
          </p:cNvPr>
          <p:cNvSpPr/>
          <p:nvPr/>
        </p:nvSpPr>
        <p:spPr>
          <a:xfrm>
            <a:off x="918411" y="5979336"/>
            <a:ext cx="9300412" cy="646331"/>
          </a:xfrm>
          <a:prstGeom prst="rect">
            <a:avLst/>
          </a:prstGeom>
        </p:spPr>
        <p:txBody>
          <a:bodyPr wrap="square">
            <a:spAutoFit/>
          </a:bodyPr>
          <a:lstStyle/>
          <a:p>
            <a:pPr lvl="0"/>
            <a:r>
              <a:rPr lang="en-AU" dirty="0"/>
              <a:t> (</a:t>
            </a:r>
            <a:r>
              <a:rPr lang="en-US" dirty="0"/>
              <a:t>Kuo &amp; Sullivan, 2001; Frumkin, 2003; Semenza, March &amp; Bontempo, 2007; Hystad &amp; Carpiano, 2012; Robinson, et al., 2017 and Carmona, 2019)</a:t>
            </a:r>
            <a:endParaRPr lang="en-AU" dirty="0"/>
          </a:p>
        </p:txBody>
      </p:sp>
    </p:spTree>
    <p:extLst>
      <p:ext uri="{BB962C8B-B14F-4D97-AF65-F5344CB8AC3E}">
        <p14:creationId xmlns:p14="http://schemas.microsoft.com/office/powerpoint/2010/main" val="41587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graphicEl>
                                              <a:dgm id="{9A9C14B1-C250-4E4A-AF0E-9180E383051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E302B43-198D-4F51-825D-C527BFCD5F5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397E0FC-C5F1-4339-B33E-53821CEBB49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9EBEFBDF-F0AE-4D65-851D-49E6324E78B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BE92B45E-5135-4C71-AB0B-259406E075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EEC72394-2ED4-4F89-99CC-FEF72440C79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A9B5AD55-1CF0-4EB1-A80A-01AB1973BBA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1461-B90A-4038-B5AF-0E032C039DE9}"/>
              </a:ext>
            </a:extLst>
          </p:cNvPr>
          <p:cNvSpPr>
            <a:spLocks noGrp="1"/>
          </p:cNvSpPr>
          <p:nvPr>
            <p:ph type="title"/>
          </p:nvPr>
        </p:nvSpPr>
        <p:spPr/>
        <p:txBody>
          <a:bodyPr/>
          <a:lstStyle/>
          <a:p>
            <a:r>
              <a:rPr lang="en-AU" dirty="0"/>
              <a:t>How are places evaluated?</a:t>
            </a:r>
          </a:p>
        </p:txBody>
      </p:sp>
      <p:pic>
        <p:nvPicPr>
          <p:cNvPr id="5" name="Content Placeholder 4">
            <a:extLst>
              <a:ext uri="{FF2B5EF4-FFF2-40B4-BE49-F238E27FC236}">
                <a16:creationId xmlns:a16="http://schemas.microsoft.com/office/drawing/2014/main" id="{B3590E0F-2423-4A09-BFB0-FBB812768604}"/>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
        <p:nvSpPr>
          <p:cNvPr id="4" name="Rectangle 3">
            <a:extLst>
              <a:ext uri="{FF2B5EF4-FFF2-40B4-BE49-F238E27FC236}">
                <a16:creationId xmlns:a16="http://schemas.microsoft.com/office/drawing/2014/main" id="{6BE5D332-5E91-469D-8428-A2BD2540D615}"/>
              </a:ext>
            </a:extLst>
          </p:cNvPr>
          <p:cNvSpPr/>
          <p:nvPr/>
        </p:nvSpPr>
        <p:spPr>
          <a:xfrm>
            <a:off x="3431282" y="6311900"/>
            <a:ext cx="4762073" cy="523220"/>
          </a:xfrm>
          <a:prstGeom prst="rect">
            <a:avLst/>
          </a:prstGeom>
        </p:spPr>
        <p:txBody>
          <a:bodyPr wrap="none">
            <a:spAutoFit/>
          </a:bodyPr>
          <a:lstStyle/>
          <a:p>
            <a:r>
              <a:rPr lang="en-AU" sz="2800" dirty="0"/>
              <a:t>https://youtu.be/29r5I8GnwQc</a:t>
            </a:r>
          </a:p>
        </p:txBody>
      </p:sp>
    </p:spTree>
    <p:extLst>
      <p:ext uri="{BB962C8B-B14F-4D97-AF65-F5344CB8AC3E}">
        <p14:creationId xmlns:p14="http://schemas.microsoft.com/office/powerpoint/2010/main" val="3960624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737C-2B59-4B33-8435-02B989F58609}"/>
              </a:ext>
            </a:extLst>
          </p:cNvPr>
          <p:cNvSpPr>
            <a:spLocks noGrp="1"/>
          </p:cNvSpPr>
          <p:nvPr>
            <p:ph type="title"/>
          </p:nvPr>
        </p:nvSpPr>
        <p:spPr/>
        <p:txBody>
          <a:bodyPr>
            <a:normAutofit/>
          </a:bodyPr>
          <a:lstStyle/>
          <a:p>
            <a:r>
              <a:rPr lang="en-AU" dirty="0"/>
              <a:t>Definition of the three terms</a:t>
            </a:r>
          </a:p>
        </p:txBody>
      </p:sp>
      <p:sp>
        <p:nvSpPr>
          <p:cNvPr id="5" name="Shape 713">
            <a:extLst>
              <a:ext uri="{FF2B5EF4-FFF2-40B4-BE49-F238E27FC236}">
                <a16:creationId xmlns:a16="http://schemas.microsoft.com/office/drawing/2014/main" id="{7607AFAB-A958-4E0F-AA72-8075A21424C3}"/>
              </a:ext>
            </a:extLst>
          </p:cNvPr>
          <p:cNvSpPr>
            <a:spLocks noChangeArrowheads="1"/>
          </p:cNvSpPr>
          <p:nvPr/>
        </p:nvSpPr>
        <p:spPr bwMode="auto">
          <a:xfrm>
            <a:off x="993246" y="2361393"/>
            <a:ext cx="10009745" cy="1896337"/>
          </a:xfrm>
          <a:prstGeom prst="roundRect">
            <a:avLst>
              <a:gd name="adj" fmla="val 16667"/>
            </a:avLst>
          </a:prstGeom>
          <a:solidFill>
            <a:srgbClr val="FFD300">
              <a:alpha val="56000"/>
            </a:srgbClr>
          </a:solidFill>
          <a:ln w="25400">
            <a:solidFill>
              <a:schemeClr val="accent2"/>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94183"/>
              </a:buClr>
              <a:buSzPts val="1800"/>
              <a:buFont typeface="Source Sans Pro" charset="0"/>
              <a:buNone/>
            </a:pPr>
            <a:endParaRPr lang="en-US" altLang="en-US" sz="1800" b="1" dirty="0">
              <a:solidFill>
                <a:srgbClr val="6DAF7F"/>
              </a:solidFill>
              <a:latin typeface="Source Sans Pro" charset="0"/>
              <a:cs typeface="Source Sans Pro" charset="0"/>
              <a:sym typeface="Source Sans Pro" charset="0"/>
            </a:endParaRPr>
          </a:p>
          <a:p>
            <a:pPr algn="ctr" eaLnBrk="1" hangingPunct="1">
              <a:buClr>
                <a:srgbClr val="094183"/>
              </a:buClr>
              <a:buSzPts val="1800"/>
              <a:buFont typeface="Source Sans Pro" charset="0"/>
              <a:buNone/>
            </a:pPr>
            <a:endParaRPr lang="en-US" altLang="en-US" sz="1800" b="1" dirty="0">
              <a:solidFill>
                <a:srgbClr val="6DAF7F"/>
              </a:solidFill>
              <a:latin typeface="Source Sans Pro" charset="0"/>
              <a:cs typeface="Source Sans Pro" charset="0"/>
              <a:sym typeface="Source Sans Pro" charset="0"/>
            </a:endParaRPr>
          </a:p>
          <a:p>
            <a:pPr algn="ctr" eaLnBrk="1" hangingPunct="1">
              <a:buClr>
                <a:srgbClr val="094183"/>
              </a:buClr>
              <a:buSzPts val="1800"/>
              <a:buFont typeface="Source Sans Pro" charset="0"/>
              <a:buNone/>
            </a:pPr>
            <a:endParaRPr lang="en-US" altLang="en-US" sz="1800" b="1" dirty="0">
              <a:solidFill>
                <a:srgbClr val="6DAF7F"/>
              </a:solidFill>
              <a:latin typeface="Source Sans Pro" charset="0"/>
              <a:cs typeface="Source Sans Pro" charset="0"/>
              <a:sym typeface="Source Sans Pro" charset="0"/>
            </a:endParaRPr>
          </a:p>
          <a:p>
            <a:pPr eaLnBrk="1" hangingPunct="1"/>
            <a:endParaRPr lang="en-US" altLang="en-US" sz="1800" b="1" dirty="0">
              <a:solidFill>
                <a:srgbClr val="6DAF7F"/>
              </a:solidFill>
              <a:latin typeface="Source Sans Pro" charset="0"/>
              <a:cs typeface="Source Sans Pro" charset="0"/>
              <a:sym typeface="Source Sans Pro" charset="0"/>
            </a:endParaRPr>
          </a:p>
        </p:txBody>
      </p:sp>
      <p:sp>
        <p:nvSpPr>
          <p:cNvPr id="6" name="Shape 714">
            <a:extLst>
              <a:ext uri="{FF2B5EF4-FFF2-40B4-BE49-F238E27FC236}">
                <a16:creationId xmlns:a16="http://schemas.microsoft.com/office/drawing/2014/main" id="{A5D2BA28-E2F7-4192-85E9-6BBC6A51CA6D}"/>
              </a:ext>
            </a:extLst>
          </p:cNvPr>
          <p:cNvSpPr>
            <a:spLocks noChangeArrowheads="1"/>
          </p:cNvSpPr>
          <p:nvPr/>
        </p:nvSpPr>
        <p:spPr bwMode="auto">
          <a:xfrm>
            <a:off x="1189009" y="2802963"/>
            <a:ext cx="2161312" cy="1022322"/>
          </a:xfrm>
          <a:prstGeom prst="roundRect">
            <a:avLst>
              <a:gd name="adj" fmla="val 16667"/>
            </a:avLst>
          </a:prstGeom>
          <a:solidFill>
            <a:srgbClr val="F6921E"/>
          </a:solidFill>
          <a:ln w="25400">
            <a:solidFill>
              <a:schemeClr val="accent2"/>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29CF3"/>
              </a:buClr>
              <a:buSzPts val="1800"/>
              <a:buFont typeface="Source Sans Pro" charset="0"/>
              <a:buNone/>
            </a:pPr>
            <a:r>
              <a:rPr lang="en-AU" altLang="en-US" sz="1800" b="1" dirty="0">
                <a:solidFill>
                  <a:schemeClr val="bg1"/>
                </a:solidFill>
                <a:latin typeface="Source Sans Pro" charset="0"/>
                <a:cs typeface="Source Sans Pro" charset="0"/>
                <a:sym typeface="Source Sans Pro" charset="0"/>
              </a:rPr>
              <a:t>Input</a:t>
            </a:r>
            <a:endParaRPr lang="en-US" altLang="en-US" b="1" dirty="0">
              <a:solidFill>
                <a:schemeClr val="bg1"/>
              </a:solidFill>
            </a:endParaRPr>
          </a:p>
        </p:txBody>
      </p:sp>
      <p:sp>
        <p:nvSpPr>
          <p:cNvPr id="7" name="Shape 715">
            <a:extLst>
              <a:ext uri="{FF2B5EF4-FFF2-40B4-BE49-F238E27FC236}">
                <a16:creationId xmlns:a16="http://schemas.microsoft.com/office/drawing/2014/main" id="{297BD59A-0409-4C84-AC84-E019C8D5B255}"/>
              </a:ext>
            </a:extLst>
          </p:cNvPr>
          <p:cNvSpPr>
            <a:spLocks noChangeArrowheads="1"/>
          </p:cNvSpPr>
          <p:nvPr/>
        </p:nvSpPr>
        <p:spPr bwMode="auto">
          <a:xfrm>
            <a:off x="3546084" y="2822737"/>
            <a:ext cx="2161312" cy="1022322"/>
          </a:xfrm>
          <a:prstGeom prst="roundRect">
            <a:avLst>
              <a:gd name="adj" fmla="val 16667"/>
            </a:avLst>
          </a:prstGeom>
          <a:solidFill>
            <a:srgbClr val="F6921E"/>
          </a:solidFill>
          <a:ln w="25400">
            <a:solidFill>
              <a:schemeClr val="accent2"/>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29CF3"/>
              </a:buClr>
              <a:buSzPts val="1800"/>
              <a:buFont typeface="Source Sans Pro" charset="0"/>
              <a:buNone/>
            </a:pPr>
            <a:r>
              <a:rPr lang="en-AU" altLang="en-US" sz="1800" b="1" dirty="0">
                <a:solidFill>
                  <a:schemeClr val="bg1"/>
                </a:solidFill>
                <a:latin typeface="Source Sans Pro" charset="0"/>
                <a:cs typeface="Source Sans Pro" charset="0"/>
                <a:sym typeface="Source Sans Pro" charset="0"/>
              </a:rPr>
              <a:t>Output</a:t>
            </a:r>
            <a:endParaRPr lang="en-US" altLang="en-US" b="1" dirty="0">
              <a:solidFill>
                <a:schemeClr val="bg1"/>
              </a:solidFill>
            </a:endParaRPr>
          </a:p>
        </p:txBody>
      </p:sp>
      <p:sp>
        <p:nvSpPr>
          <p:cNvPr id="8" name="Shape 716">
            <a:extLst>
              <a:ext uri="{FF2B5EF4-FFF2-40B4-BE49-F238E27FC236}">
                <a16:creationId xmlns:a16="http://schemas.microsoft.com/office/drawing/2014/main" id="{FBCF9D3A-5D3C-472D-AB79-D171DDC14607}"/>
              </a:ext>
            </a:extLst>
          </p:cNvPr>
          <p:cNvSpPr>
            <a:spLocks noChangeArrowheads="1"/>
          </p:cNvSpPr>
          <p:nvPr/>
        </p:nvSpPr>
        <p:spPr bwMode="auto">
          <a:xfrm>
            <a:off x="5938752" y="2822737"/>
            <a:ext cx="2161312" cy="1022322"/>
          </a:xfrm>
          <a:prstGeom prst="roundRect">
            <a:avLst>
              <a:gd name="adj" fmla="val 16667"/>
            </a:avLst>
          </a:prstGeom>
          <a:solidFill>
            <a:srgbClr val="F6921E"/>
          </a:solidFill>
          <a:ln w="25400">
            <a:solidFill>
              <a:schemeClr val="accent2"/>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29CF3"/>
              </a:buClr>
              <a:buSzPts val="1800"/>
              <a:buFont typeface="Source Sans Pro" charset="0"/>
              <a:buNone/>
            </a:pPr>
            <a:r>
              <a:rPr lang="en-AU" altLang="en-US" sz="1800" b="1" dirty="0">
                <a:solidFill>
                  <a:schemeClr val="bg1"/>
                </a:solidFill>
                <a:latin typeface="Source Sans Pro" charset="0"/>
                <a:cs typeface="Source Sans Pro" charset="0"/>
                <a:sym typeface="Source Sans Pro" charset="0"/>
              </a:rPr>
              <a:t>Outcome</a:t>
            </a:r>
            <a:endParaRPr lang="en-US" altLang="en-US" b="1" dirty="0">
              <a:solidFill>
                <a:schemeClr val="bg1"/>
              </a:solidFill>
            </a:endParaRPr>
          </a:p>
        </p:txBody>
      </p:sp>
      <p:sp>
        <p:nvSpPr>
          <p:cNvPr id="9" name="Shape 717">
            <a:extLst>
              <a:ext uri="{FF2B5EF4-FFF2-40B4-BE49-F238E27FC236}">
                <a16:creationId xmlns:a16="http://schemas.microsoft.com/office/drawing/2014/main" id="{13017423-5E99-4F58-BC3E-A5BFB3F801F6}"/>
              </a:ext>
            </a:extLst>
          </p:cNvPr>
          <p:cNvSpPr>
            <a:spLocks noChangeArrowheads="1"/>
          </p:cNvSpPr>
          <p:nvPr/>
        </p:nvSpPr>
        <p:spPr bwMode="auto">
          <a:xfrm>
            <a:off x="8582942" y="2802963"/>
            <a:ext cx="2161310" cy="1020344"/>
          </a:xfrm>
          <a:prstGeom prst="roundRect">
            <a:avLst>
              <a:gd name="adj" fmla="val 16667"/>
            </a:avLst>
          </a:prstGeom>
          <a:solidFill>
            <a:srgbClr val="80B42D"/>
          </a:solidFill>
          <a:ln w="25400">
            <a:solidFill>
              <a:srgbClr val="80B42D"/>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29CF3"/>
              </a:buClr>
              <a:buSzPts val="1800"/>
              <a:buFont typeface="Source Sans Pro" charset="0"/>
              <a:buNone/>
            </a:pPr>
            <a:r>
              <a:rPr lang="en-AU" altLang="en-US" sz="1800" b="1" dirty="0">
                <a:solidFill>
                  <a:schemeClr val="bg1"/>
                </a:solidFill>
                <a:latin typeface="Source Sans Pro" charset="0"/>
                <a:cs typeface="Source Sans Pro" charset="0"/>
                <a:sym typeface="Source Sans Pro" charset="0"/>
              </a:rPr>
              <a:t>Legacy (impact)</a:t>
            </a:r>
            <a:endParaRPr lang="en-US" altLang="en-US" b="1" dirty="0">
              <a:solidFill>
                <a:schemeClr val="bg1"/>
              </a:solidFill>
            </a:endParaRPr>
          </a:p>
        </p:txBody>
      </p:sp>
      <p:cxnSp>
        <p:nvCxnSpPr>
          <p:cNvPr id="12" name="Straight Connector 11">
            <a:extLst>
              <a:ext uri="{FF2B5EF4-FFF2-40B4-BE49-F238E27FC236}">
                <a16:creationId xmlns:a16="http://schemas.microsoft.com/office/drawing/2014/main" id="{9344B6E9-BA9A-4C6D-B487-453A0D8A3D14}"/>
              </a:ext>
            </a:extLst>
          </p:cNvPr>
          <p:cNvCxnSpPr/>
          <p:nvPr/>
        </p:nvCxnSpPr>
        <p:spPr>
          <a:xfrm>
            <a:off x="8325853" y="2622884"/>
            <a:ext cx="0" cy="1462811"/>
          </a:xfrm>
          <a:prstGeom prst="line">
            <a:avLst/>
          </a:prstGeom>
          <a:ln w="25400">
            <a:solidFill>
              <a:srgbClr val="F6921E"/>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85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al module" id="{5915E411-F1F6-40D3-91E5-E262493C68D4}" vid="{CA95F316-9A3A-44AF-A466-CA348DC2E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16.10.2018- Evaluation module</Template>
  <TotalTime>10895</TotalTime>
  <Words>1419</Words>
  <Application>Microsoft Office PowerPoint</Application>
  <PresentationFormat>Widescreen</PresentationFormat>
  <Paragraphs>275</Paragraphs>
  <Slides>37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 font-size: 15px; font-style: normal; font-variant: normal; font-weight: 400; letter-spacing: normal; orphans: 2; outline-color: invert; outline-style: none; outline-width: 0px; text-align: left; text-decoration: underline; text-indent: 0px; text-transfor</vt:lpstr>
      <vt:lpstr>Arial</vt:lpstr>
      <vt:lpstr>Calibri</vt:lpstr>
      <vt:lpstr>Calibri Light</vt:lpstr>
      <vt:lpstr>Source Sans Pro</vt:lpstr>
      <vt:lpstr>Source Sans Pro SemiBold</vt:lpstr>
      <vt:lpstr>Times</vt:lpstr>
      <vt:lpstr>Times New Roman</vt:lpstr>
      <vt:lpstr>Office Theme</vt:lpstr>
      <vt:lpstr>Place Evaluation </vt:lpstr>
      <vt:lpstr>Context:  Why do we need to evaluate?</vt:lpstr>
      <vt:lpstr>Outline </vt:lpstr>
      <vt:lpstr>What is the importance of evaluation?</vt:lpstr>
      <vt:lpstr>Why do we need to evaluate? </vt:lpstr>
      <vt:lpstr>Benefits of place </vt:lpstr>
      <vt:lpstr>PowerPoint Presentation</vt:lpstr>
      <vt:lpstr>How are places evaluated?</vt:lpstr>
      <vt:lpstr>Definition of the three terms</vt:lpstr>
      <vt:lpstr>Why do we need to evaluate – limitations  </vt:lpstr>
      <vt:lpstr>So what is the problem with these measures?</vt:lpstr>
      <vt:lpstr>PowerPoint Presentation</vt:lpstr>
      <vt:lpstr>Revisiting the four Dimensions of Place Framework: </vt:lpstr>
      <vt:lpstr>PowerPoint Presentation</vt:lpstr>
      <vt:lpstr>The Relational Model for Place evaluation </vt:lpstr>
      <vt:lpstr>The emotional bond between an individual and their meaningful places</vt:lpstr>
      <vt:lpstr>Areas of the brain activated </vt:lpstr>
      <vt:lpstr>PowerPoint Presentation</vt:lpstr>
      <vt:lpstr>The Venny, Victoria</vt:lpstr>
      <vt:lpstr>How the attachment is formed</vt:lpstr>
      <vt:lpstr>Affective bond between an individual and the collective group (their people)</vt:lpstr>
      <vt:lpstr>Difference between two terms</vt:lpstr>
      <vt:lpstr>An ecosystem where the structure and its function is behaving naturally, it is resilient and capable of self-renewal.  </vt:lpstr>
      <vt:lpstr>Environmental Cycles</vt:lpstr>
      <vt:lpstr>PowerPoint Presentation</vt:lpstr>
      <vt:lpstr>In ecology, we use indicator Species</vt:lpstr>
      <vt:lpstr>“the innately emotional affiliation of human beings to other living organisms”</vt:lpstr>
      <vt:lpstr>PowerPoint Presentation</vt:lpstr>
      <vt:lpstr>Biophilic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module</dc:title>
  <dc:creator>Cris Hernandez Santin</dc:creator>
  <cp:lastModifiedBy>Cris Hernandez Santin</cp:lastModifiedBy>
  <cp:revision>69</cp:revision>
  <cp:lastPrinted>2019-07-09T23:30:27Z</cp:lastPrinted>
  <dcterms:created xsi:type="dcterms:W3CDTF">2018-11-06T04:21:37Z</dcterms:created>
  <dcterms:modified xsi:type="dcterms:W3CDTF">2019-11-21T00:44:01Z</dcterms:modified>
</cp:coreProperties>
</file>