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sldIdLst>
    <p:sldId id="2658" r:id="rId2"/>
    <p:sldId id="2762" r:id="rId3"/>
    <p:sldId id="2763" r:id="rId4"/>
    <p:sldId id="265" r:id="rId5"/>
    <p:sldId id="291" r:id="rId6"/>
    <p:sldId id="302" r:id="rId7"/>
    <p:sldId id="2764" r:id="rId8"/>
    <p:sldId id="301" r:id="rId9"/>
    <p:sldId id="307" r:id="rId10"/>
    <p:sldId id="292" r:id="rId11"/>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300"/>
    <a:srgbClr val="F6921E"/>
    <a:srgbClr val="F9EC36"/>
    <a:srgbClr val="0F650D"/>
    <a:srgbClr val="F9AB3F"/>
    <a:srgbClr val="E1E354"/>
    <a:srgbClr val="80B42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0" autoAdjust="0"/>
    <p:restoredTop sz="85965" autoAdjust="0"/>
  </p:normalViewPr>
  <p:slideViewPr>
    <p:cSldViewPr snapToGrid="0">
      <p:cViewPr varScale="1">
        <p:scale>
          <a:sx n="51" d="100"/>
          <a:sy n="51" d="100"/>
        </p:scale>
        <p:origin x="114" y="1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BE51595-075D-4BAB-8907-2BFCB5F8B9FC}" type="datetimeFigureOut">
              <a:rPr lang="en-AU" smtClean="0"/>
              <a:t>11/11/2019</a:t>
            </a:fld>
            <a:endParaRPr lang="en-AU"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AU"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9704D1E-6980-4274-8500-A16F8719F034}" type="slidenum">
              <a:rPr lang="en-AU" smtClean="0"/>
              <a:t>‹#›</a:t>
            </a:fld>
            <a:endParaRPr lang="en-AU" dirty="0"/>
          </a:p>
        </p:txBody>
      </p:sp>
    </p:spTree>
    <p:extLst>
      <p:ext uri="{BB962C8B-B14F-4D97-AF65-F5344CB8AC3E}">
        <p14:creationId xmlns:p14="http://schemas.microsoft.com/office/powerpoint/2010/main" val="40108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Rating Place is a project proposal where universities and practitioners will collaborate to create a Place Rating Tool informed by the industry. This project proposes to take a 'black box' approach of embracing uncertainty to develop an innovative tool which measures the outputs, outcomes and long-term legacy of a project through the lens of 'place' and the relationships occurring within it. The second stage of the project (after securing further funding) will apply these tool to real-world case studies and explore its ability to transform the design process and the organisation and communities themselves. </a:t>
            </a:r>
          </a:p>
          <a:p>
            <a:endParaRPr lang="en-AU" dirty="0"/>
          </a:p>
        </p:txBody>
      </p:sp>
      <p:sp>
        <p:nvSpPr>
          <p:cNvPr id="4" name="Slide Number Placeholder 3"/>
          <p:cNvSpPr>
            <a:spLocks noGrp="1"/>
          </p:cNvSpPr>
          <p:nvPr>
            <p:ph type="sldNum" sz="quarter" idx="5"/>
          </p:nvPr>
        </p:nvSpPr>
        <p:spPr/>
        <p:txBody>
          <a:bodyPr/>
          <a:lstStyle/>
          <a:p>
            <a:fld id="{49704D1E-6980-4274-8500-A16F8719F034}" type="slidenum">
              <a:rPr lang="en-AU" smtClean="0"/>
              <a:t>4</a:t>
            </a:fld>
            <a:endParaRPr lang="en-AU" dirty="0"/>
          </a:p>
        </p:txBody>
      </p:sp>
    </p:spTree>
    <p:extLst>
      <p:ext uri="{BB962C8B-B14F-4D97-AF65-F5344CB8AC3E}">
        <p14:creationId xmlns:p14="http://schemas.microsoft.com/office/powerpoint/2010/main" val="90571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exercise requires one deck of cards per team and the students to be working on an ongoing case study. </a:t>
            </a:r>
          </a:p>
          <a:p>
            <a:endParaRPr lang="en-AU" dirty="0"/>
          </a:p>
          <a:p>
            <a:r>
              <a:rPr lang="en-AU" dirty="0"/>
              <a:t>If the class is not working on a case study, one can be provided specifically for the exercise.  </a:t>
            </a:r>
          </a:p>
          <a:p>
            <a:endParaRPr lang="en-AU" dirty="0"/>
          </a:p>
          <a:p>
            <a:r>
              <a:rPr lang="en-AU" dirty="0"/>
              <a:t>Provide a strategy </a:t>
            </a:r>
          </a:p>
        </p:txBody>
      </p:sp>
      <p:sp>
        <p:nvSpPr>
          <p:cNvPr id="4" name="Slide Number Placeholder 3"/>
          <p:cNvSpPr>
            <a:spLocks noGrp="1"/>
          </p:cNvSpPr>
          <p:nvPr>
            <p:ph type="sldNum" sz="quarter" idx="5"/>
          </p:nvPr>
        </p:nvSpPr>
        <p:spPr/>
        <p:txBody>
          <a:bodyPr/>
          <a:lstStyle/>
          <a:p>
            <a:fld id="{49704D1E-6980-4274-8500-A16F8719F034}" type="slidenum">
              <a:rPr lang="en-AU" smtClean="0"/>
              <a:t>5</a:t>
            </a:fld>
            <a:endParaRPr lang="en-AU" dirty="0"/>
          </a:p>
        </p:txBody>
      </p:sp>
    </p:spTree>
    <p:extLst>
      <p:ext uri="{BB962C8B-B14F-4D97-AF65-F5344CB8AC3E}">
        <p14:creationId xmlns:p14="http://schemas.microsoft.com/office/powerpoint/2010/main" val="3072277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9E630D-D64A-46DE-8C76-BC2AE565400E}"/>
              </a:ext>
            </a:extLst>
          </p:cNvPr>
          <p:cNvGrpSpPr/>
          <p:nvPr userDrawn="1"/>
        </p:nvGrpSpPr>
        <p:grpSpPr>
          <a:xfrm>
            <a:off x="-1" y="0"/>
            <a:ext cx="12192002" cy="6858000"/>
            <a:chOff x="-1" y="0"/>
            <a:chExt cx="12192002" cy="6858000"/>
          </a:xfrm>
        </p:grpSpPr>
        <p:sp>
          <p:nvSpPr>
            <p:cNvPr id="10" name="Rectangle 9">
              <a:extLst>
                <a:ext uri="{FF2B5EF4-FFF2-40B4-BE49-F238E27FC236}">
                  <a16:creationId xmlns:a16="http://schemas.microsoft.com/office/drawing/2014/main" id="{C43CBD5F-70E2-4ADE-80D0-2A9AE2379C8F}"/>
                </a:ext>
              </a:extLst>
            </p:cNvPr>
            <p:cNvSpPr/>
            <p:nvPr userDrawn="1"/>
          </p:nvSpPr>
          <p:spPr>
            <a:xfrm>
              <a:off x="-1" y="5652655"/>
              <a:ext cx="12192002" cy="120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Google Shape;84;p13" descr="cover.jpg">
              <a:extLst>
                <a:ext uri="{FF2B5EF4-FFF2-40B4-BE49-F238E27FC236}">
                  <a16:creationId xmlns:a16="http://schemas.microsoft.com/office/drawing/2014/main" id="{7D84DA2C-238D-40EB-B424-E4B7C7AB5972}"/>
                </a:ext>
              </a:extLst>
            </p:cNvPr>
            <p:cNvPicPr preferRelativeResize="0"/>
            <p:nvPr userDrawn="1"/>
          </p:nvPicPr>
          <p:blipFill rotWithShape="1">
            <a:blip r:embed="rId2">
              <a:alphaModFix/>
            </a:blip>
            <a:srcRect t="6770" b="1"/>
            <a:stretch/>
          </p:blipFill>
          <p:spPr>
            <a:xfrm>
              <a:off x="-1" y="0"/>
              <a:ext cx="12192001" cy="6393591"/>
            </a:xfrm>
            <a:prstGeom prst="rect">
              <a:avLst/>
            </a:prstGeom>
            <a:noFill/>
            <a:ln>
              <a:noFill/>
            </a:ln>
          </p:spPr>
        </p:pic>
      </p:grpSp>
      <p:sp>
        <p:nvSpPr>
          <p:cNvPr id="2" name="Title 1">
            <a:extLst>
              <a:ext uri="{FF2B5EF4-FFF2-40B4-BE49-F238E27FC236}">
                <a16:creationId xmlns:a16="http://schemas.microsoft.com/office/drawing/2014/main" id="{934E19E8-757A-4969-9027-0BD4063EEC74}"/>
              </a:ext>
            </a:extLst>
          </p:cNvPr>
          <p:cNvSpPr>
            <a:spLocks noGrp="1"/>
          </p:cNvSpPr>
          <p:nvPr>
            <p:ph type="ctrTitle"/>
          </p:nvPr>
        </p:nvSpPr>
        <p:spPr>
          <a:xfrm>
            <a:off x="845127" y="4420562"/>
            <a:ext cx="9144000" cy="1028791"/>
          </a:xfrm>
        </p:spPr>
        <p:txBody>
          <a:bodyPr anchor="b"/>
          <a:lstStyle>
            <a:lvl1pPr algn="l">
              <a:defRPr sz="6000">
                <a:solidFill>
                  <a:srgbClr val="595959"/>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615CE5A0-2003-499B-9C7D-77787F2088B8}"/>
              </a:ext>
            </a:extLst>
          </p:cNvPr>
          <p:cNvSpPr>
            <a:spLocks noGrp="1"/>
          </p:cNvSpPr>
          <p:nvPr>
            <p:ph type="subTitle" idx="1"/>
          </p:nvPr>
        </p:nvSpPr>
        <p:spPr>
          <a:xfrm>
            <a:off x="838200" y="5503865"/>
            <a:ext cx="9144000" cy="452820"/>
          </a:xfrm>
        </p:spPr>
        <p:txBody>
          <a:bodyPr>
            <a:normAutofit/>
          </a:bodyPr>
          <a:lstStyle>
            <a:lvl1pPr marL="0" indent="0" algn="l">
              <a:buNone/>
              <a:defRPr sz="2000">
                <a:solidFill>
                  <a:srgbClr val="5959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3F406072-2501-4FCA-8444-F03B3AB9FE65}"/>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4DB6A6B-D40C-4CF1-8DC5-F04E6E80468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23E3992-744E-4166-94B6-0A69EE8833B7}"/>
              </a:ext>
            </a:extLst>
          </p:cNvPr>
          <p:cNvSpPr>
            <a:spLocks noGrp="1"/>
          </p:cNvSpPr>
          <p:nvPr>
            <p:ph type="sldNum" sz="quarter" idx="12"/>
          </p:nvPr>
        </p:nvSpPr>
        <p:spPr/>
        <p:txBody>
          <a:bodyPr/>
          <a:lstStyle/>
          <a:p>
            <a:fld id="{CE3678D5-7B13-4F02-A70B-E703AC081804}" type="slidenum">
              <a:rPr lang="en-AU" smtClean="0"/>
              <a:t>‹#›</a:t>
            </a:fld>
            <a:endParaRPr lang="en-AU" dirty="0"/>
          </a:p>
        </p:txBody>
      </p:sp>
      <p:pic>
        <p:nvPicPr>
          <p:cNvPr id="8" name="Google Shape;85;p13" descr="logo.png">
            <a:extLst>
              <a:ext uri="{FF2B5EF4-FFF2-40B4-BE49-F238E27FC236}">
                <a16:creationId xmlns:a16="http://schemas.microsoft.com/office/drawing/2014/main" id="{9A3C4E27-4DD7-4F9D-ADA1-9790C2201CFF}"/>
              </a:ext>
            </a:extLst>
          </p:cNvPr>
          <p:cNvPicPr preferRelativeResize="0"/>
          <p:nvPr userDrawn="1"/>
        </p:nvPicPr>
        <p:blipFill rotWithShape="1">
          <a:blip r:embed="rId3">
            <a:alphaModFix/>
          </a:blip>
          <a:srcRect/>
          <a:stretch/>
        </p:blipFill>
        <p:spPr>
          <a:xfrm>
            <a:off x="10668000" y="5292679"/>
            <a:ext cx="1283154" cy="1028791"/>
          </a:xfrm>
          <a:prstGeom prst="rect">
            <a:avLst/>
          </a:prstGeom>
          <a:noFill/>
          <a:ln>
            <a:noFill/>
          </a:ln>
        </p:spPr>
      </p:pic>
    </p:spTree>
    <p:extLst>
      <p:ext uri="{BB962C8B-B14F-4D97-AF65-F5344CB8AC3E}">
        <p14:creationId xmlns:p14="http://schemas.microsoft.com/office/powerpoint/2010/main" val="7403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C92E-2F63-46FC-9B20-84B769D3C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F719AE-4828-4B77-BF89-B4772F71E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473A3F-B5CC-49EF-A2A9-E3FACE5C1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10F366-1FAE-4949-9600-A5BEF3094AF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B124AB1B-B3D0-464A-8CE6-4AE980ACAB2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DE5FEC7-9F0C-48B1-962B-4F599D1A4BC6}"/>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0633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665E-A7D8-4BB1-91BC-845C0CA3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FC960F-4A55-4098-85E1-3790A9535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F4F42598-A804-41D5-A43C-5510F9E01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F3E4C2-82C0-4688-BE05-30B84CE1B5D5}"/>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233D78F0-4E92-4578-B582-665E238EEE9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45318C3-A3A7-41AE-962F-ADBA2CD9E58C}"/>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91228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D6BA-2185-4A7E-8E7E-4C4DC3D7BDB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3787B0-1613-4125-9493-AAA54BA22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E28143-FE9C-465C-9C7D-A47F43161EB6}"/>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FD325C2F-F7DD-421C-BD32-8DEC5C8B32E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34BAC45-E830-4864-8E70-A07814D03157}"/>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162626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FEBB6-D454-4778-9DE1-790640122D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8B8779B-264E-4417-8B3B-35E6E30C5D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49D725-11F7-4C60-A771-330DF3288DF7}"/>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7FF5781-2F3C-42BE-B2CB-F9DBC711D2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55AF47E-29C7-4097-9936-73D6F64F6551}"/>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28737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11255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33C89547-8572-4483-8540-3DE243F680EF}"/>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11/11/2019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330998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D2BF28FF-B4A8-4FBB-91B5-B98121263E90}"/>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11/11/2019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199490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Google Shape;97;p15" descr="backpage.jpg">
            <a:extLst>
              <a:ext uri="{FF2B5EF4-FFF2-40B4-BE49-F238E27FC236}">
                <a16:creationId xmlns:a16="http://schemas.microsoft.com/office/drawing/2014/main" id="{04B56F2E-7898-4AEF-BD8E-1E06A9A817EA}"/>
              </a:ext>
            </a:extLst>
          </p:cNvPr>
          <p:cNvPicPr preferRelativeResize="0"/>
          <p:nvPr userDrawn="1"/>
        </p:nvPicPr>
        <p:blipFill rotWithShape="1">
          <a:blip r:embed="rId2">
            <a:alphaModFix/>
          </a:blip>
          <a:srcRect b="53326"/>
          <a:stretch/>
        </p:blipFill>
        <p:spPr>
          <a:xfrm>
            <a:off x="0" y="3657138"/>
            <a:ext cx="12192000" cy="3200862"/>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79940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7E0-B08B-4C87-9542-7230E1F290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649A60-1F25-46E1-958A-6BBA833B40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3954B87-BAE0-43C6-8CDC-D3EA47AAEF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C93575-6D6F-4A17-8D9D-41C765C671C0}"/>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6" name="Footer Placeholder 5">
            <a:extLst>
              <a:ext uri="{FF2B5EF4-FFF2-40B4-BE49-F238E27FC236}">
                <a16:creationId xmlns:a16="http://schemas.microsoft.com/office/drawing/2014/main" id="{7B2402D4-5538-4EB0-99FE-C49DAEBBD5F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EFA981F-1889-4991-9943-CA0F40081E7E}"/>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1919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FCD6-935E-471A-B3F3-3D2FE27109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32E8D3-F9D7-48AB-9B16-A4D921A5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0EB3A6-D79D-4435-9A96-23169243F4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6FA583-0847-4740-A98C-B50D874CC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517090-A787-4083-B826-7F85652B8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07B514-2FC8-47E2-9FB7-15DBD43E7DFC}"/>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8" name="Footer Placeholder 7">
            <a:extLst>
              <a:ext uri="{FF2B5EF4-FFF2-40B4-BE49-F238E27FC236}">
                <a16:creationId xmlns:a16="http://schemas.microsoft.com/office/drawing/2014/main" id="{55CF5F1B-D958-499A-B510-1E0BAFFCC9D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0C2B7135-CB12-45C0-B4AB-FFFE2AC859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99591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1F3-02FA-4C0F-B183-AEC4E29456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64D54B9-8D1A-4155-B340-1DBD2CA755AB}"/>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4" name="Footer Placeholder 3">
            <a:extLst>
              <a:ext uri="{FF2B5EF4-FFF2-40B4-BE49-F238E27FC236}">
                <a16:creationId xmlns:a16="http://schemas.microsoft.com/office/drawing/2014/main" id="{4946D6EF-52EA-4FE3-AE97-3467E0E0FB2C}"/>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B8A4FA9-B207-45B9-9F9E-C1F492E54BFB}"/>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37610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97;p15" descr="backpage.jpg">
            <a:extLst>
              <a:ext uri="{FF2B5EF4-FFF2-40B4-BE49-F238E27FC236}">
                <a16:creationId xmlns:a16="http://schemas.microsoft.com/office/drawing/2014/main" id="{E50B393D-24F2-40FB-87ED-09616D303F7B}"/>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 name="Date Placeholder 1">
            <a:extLst>
              <a:ext uri="{FF2B5EF4-FFF2-40B4-BE49-F238E27FC236}">
                <a16:creationId xmlns:a16="http://schemas.microsoft.com/office/drawing/2014/main" id="{2E207789-F312-4539-A345-A82B1533BADD}"/>
              </a:ext>
            </a:extLst>
          </p:cNvPr>
          <p:cNvSpPr>
            <a:spLocks noGrp="1"/>
          </p:cNvSpPr>
          <p:nvPr>
            <p:ph type="dt" sz="half" idx="10"/>
          </p:nvPr>
        </p:nvSpPr>
        <p:spPr/>
        <p:txBody>
          <a:bodyPr/>
          <a:lstStyle/>
          <a:p>
            <a:fld id="{8480346D-C4DD-46CA-8050-29DC9FE7F2DE}" type="datetimeFigureOut">
              <a:rPr lang="en-AU" smtClean="0"/>
              <a:t>11/11/2019</a:t>
            </a:fld>
            <a:endParaRPr lang="en-AU" dirty="0"/>
          </a:p>
        </p:txBody>
      </p:sp>
      <p:sp>
        <p:nvSpPr>
          <p:cNvPr id="3" name="Footer Placeholder 2">
            <a:extLst>
              <a:ext uri="{FF2B5EF4-FFF2-40B4-BE49-F238E27FC236}">
                <a16:creationId xmlns:a16="http://schemas.microsoft.com/office/drawing/2014/main" id="{76B3A343-7D3D-47C4-ADAC-72E88B60FA35}"/>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FAE6EA-0837-4F42-83D0-C43F090F9CE5}"/>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58915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oogle Shape;91;p14" descr="general.jpg">
            <a:extLst>
              <a:ext uri="{FF2B5EF4-FFF2-40B4-BE49-F238E27FC236}">
                <a16:creationId xmlns:a16="http://schemas.microsoft.com/office/drawing/2014/main" id="{BC72F28C-83A3-45FF-8B56-6643E70B87B6}"/>
              </a:ext>
            </a:extLst>
          </p:cNvPr>
          <p:cNvPicPr preferRelativeResize="0"/>
          <p:nvPr userDrawn="1"/>
        </p:nvPicPr>
        <p:blipFill rotWithShape="1">
          <a:blip r:embed="rId15">
            <a:alphaModFix/>
          </a:blip>
          <a:srcRect/>
          <a:stretch/>
        </p:blipFill>
        <p:spPr>
          <a:xfrm>
            <a:off x="0" y="0"/>
            <a:ext cx="12192000" cy="6858000"/>
          </a:xfrm>
          <a:prstGeom prst="rect">
            <a:avLst/>
          </a:prstGeom>
          <a:noFill/>
          <a:ln>
            <a:noFill/>
          </a:ln>
        </p:spPr>
      </p:pic>
      <p:sp>
        <p:nvSpPr>
          <p:cNvPr id="2" name="Title Placeholder 1">
            <a:extLst>
              <a:ext uri="{FF2B5EF4-FFF2-40B4-BE49-F238E27FC236}">
                <a16:creationId xmlns:a16="http://schemas.microsoft.com/office/drawing/2014/main" id="{F42CADBC-303D-43C9-9804-656805BAC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141A3B-E932-4AE8-BD6B-42DEED70A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1CB9A8-DD96-46F1-841C-02D7CFD54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346D-C4DD-46CA-8050-29DC9FE7F2DE}" type="datetimeFigureOut">
              <a:rPr lang="en-AU" smtClean="0"/>
              <a:t>11/11/2019</a:t>
            </a:fld>
            <a:endParaRPr lang="en-AU" dirty="0"/>
          </a:p>
        </p:txBody>
      </p:sp>
      <p:sp>
        <p:nvSpPr>
          <p:cNvPr id="5" name="Footer Placeholder 4">
            <a:extLst>
              <a:ext uri="{FF2B5EF4-FFF2-40B4-BE49-F238E27FC236}">
                <a16:creationId xmlns:a16="http://schemas.microsoft.com/office/drawing/2014/main" id="{AF70B96E-1B50-4C81-A0B2-2FBAE4AED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EAA930-91D5-40C3-9ACD-C42BC0197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78D5-7B13-4F02-A70B-E703AC081804}" type="slidenum">
              <a:rPr lang="en-AU" smtClean="0"/>
              <a:t>‹#›</a:t>
            </a:fld>
            <a:endParaRPr lang="en-AU" dirty="0"/>
          </a:p>
        </p:txBody>
      </p:sp>
      <p:pic>
        <p:nvPicPr>
          <p:cNvPr id="8" name="Google Shape;92;p14" descr="logo.png">
            <a:extLst>
              <a:ext uri="{FF2B5EF4-FFF2-40B4-BE49-F238E27FC236}">
                <a16:creationId xmlns:a16="http://schemas.microsoft.com/office/drawing/2014/main" id="{CB0BAAE2-F63F-4668-8DC8-C9E0182B2090}"/>
              </a:ext>
            </a:extLst>
          </p:cNvPr>
          <p:cNvPicPr preferRelativeResize="0"/>
          <p:nvPr userDrawn="1"/>
        </p:nvPicPr>
        <p:blipFill rotWithShape="1">
          <a:blip r:embed="rId16">
            <a:alphaModFix/>
          </a:blip>
          <a:srcRect/>
          <a:stretch/>
        </p:blipFill>
        <p:spPr>
          <a:xfrm>
            <a:off x="11061032" y="136524"/>
            <a:ext cx="1022041" cy="819439"/>
          </a:xfrm>
          <a:prstGeom prst="rect">
            <a:avLst/>
          </a:prstGeom>
          <a:noFill/>
          <a:ln>
            <a:noFill/>
          </a:ln>
        </p:spPr>
      </p:pic>
    </p:spTree>
    <p:extLst>
      <p:ext uri="{BB962C8B-B14F-4D97-AF65-F5344CB8AC3E}">
        <p14:creationId xmlns:p14="http://schemas.microsoft.com/office/powerpoint/2010/main" val="265212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2B2EB-9BD4-4C6F-A82C-4E9EC0D8969A}"/>
              </a:ext>
            </a:extLst>
          </p:cNvPr>
          <p:cNvSpPr>
            <a:spLocks noGrp="1"/>
          </p:cNvSpPr>
          <p:nvPr>
            <p:ph type="title"/>
          </p:nvPr>
        </p:nvSpPr>
        <p:spPr>
          <a:xfrm>
            <a:off x="838200" y="365125"/>
            <a:ext cx="10515600" cy="6161405"/>
          </a:xfrm>
        </p:spPr>
        <p:txBody>
          <a:bodyPr>
            <a:normAutofit/>
          </a:bodyPr>
          <a:lstStyle/>
          <a:p>
            <a:pPr algn="ctr"/>
            <a:r>
              <a:rPr lang="en-AU" dirty="0">
                <a:solidFill>
                  <a:srgbClr val="FF0000"/>
                </a:solidFill>
              </a:rPr>
              <a:t>Disclaimer: </a:t>
            </a:r>
            <a:br>
              <a:rPr lang="en-AU" dirty="0">
                <a:solidFill>
                  <a:srgbClr val="FF0000"/>
                </a:solidFill>
              </a:rPr>
            </a:br>
            <a:br>
              <a:rPr lang="en-AU" dirty="0">
                <a:solidFill>
                  <a:srgbClr val="FF0000"/>
                </a:solidFill>
              </a:rPr>
            </a:br>
            <a:r>
              <a:rPr lang="en-AU" dirty="0">
                <a:solidFill>
                  <a:srgbClr val="FF0000"/>
                </a:solidFill>
              </a:rPr>
              <a:t>The following slides were intentionally left text based to allow you to personalise and contextualise with your own images. </a:t>
            </a:r>
          </a:p>
        </p:txBody>
      </p:sp>
    </p:spTree>
    <p:extLst>
      <p:ext uri="{BB962C8B-B14F-4D97-AF65-F5344CB8AC3E}">
        <p14:creationId xmlns:p14="http://schemas.microsoft.com/office/powerpoint/2010/main" val="218038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3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C26C-DBD2-4301-B3B8-E13BB82543B7}"/>
              </a:ext>
            </a:extLst>
          </p:cNvPr>
          <p:cNvSpPr>
            <a:spLocks noGrp="1"/>
          </p:cNvSpPr>
          <p:nvPr>
            <p:ph type="ctrTitle"/>
          </p:nvPr>
        </p:nvSpPr>
        <p:spPr>
          <a:noFill/>
        </p:spPr>
        <p:txBody>
          <a:bodyPr>
            <a:noAutofit/>
          </a:bodyPr>
          <a:lstStyle/>
          <a:p>
            <a:r>
              <a:rPr lang="en-AU" dirty="0"/>
              <a:t>Place Evaluation </a:t>
            </a:r>
            <a:r>
              <a:rPr lang="en-AU" b="1" dirty="0"/>
              <a:t>- Tutorial</a:t>
            </a:r>
            <a:endParaRPr lang="en-AU" dirty="0"/>
          </a:p>
        </p:txBody>
      </p:sp>
      <p:sp>
        <p:nvSpPr>
          <p:cNvPr id="5" name="Subtitle 4">
            <a:extLst>
              <a:ext uri="{FF2B5EF4-FFF2-40B4-BE49-F238E27FC236}">
                <a16:creationId xmlns:a16="http://schemas.microsoft.com/office/drawing/2014/main" id="{F2DE6C6C-5BCE-48A1-B414-FF7466056D04}"/>
              </a:ext>
            </a:extLst>
          </p:cNvPr>
          <p:cNvSpPr>
            <a:spLocks noGrp="1"/>
          </p:cNvSpPr>
          <p:nvPr>
            <p:ph type="subTitle" idx="1"/>
          </p:nvPr>
        </p:nvSpPr>
        <p:spPr>
          <a:xfrm>
            <a:off x="838200" y="5503864"/>
            <a:ext cx="7737389" cy="1028791"/>
          </a:xfrm>
        </p:spPr>
        <p:txBody>
          <a:bodyPr>
            <a:normAutofit/>
          </a:bodyPr>
          <a:lstStyle/>
          <a:p>
            <a:r>
              <a:rPr lang="en-AU"/>
              <a:t>These </a:t>
            </a:r>
            <a:r>
              <a:rPr lang="en-AU" dirty="0"/>
              <a:t>slides are based on material prepared by Hernandez-Santin &amp; Hes</a:t>
            </a:r>
            <a:r>
              <a:rPr lang="de-DE" dirty="0"/>
              <a:t> (2019)</a:t>
            </a:r>
            <a:r>
              <a:rPr lang="en-AU" dirty="0"/>
              <a:t>, The University of Melbourne for the Place Agency program for placemaking pedagogy.  </a:t>
            </a:r>
          </a:p>
          <a:p>
            <a:endParaRPr lang="en-AU" dirty="0"/>
          </a:p>
        </p:txBody>
      </p:sp>
      <p:pic>
        <p:nvPicPr>
          <p:cNvPr id="7" name="Picture 6">
            <a:extLst>
              <a:ext uri="{FF2B5EF4-FFF2-40B4-BE49-F238E27FC236}">
                <a16:creationId xmlns:a16="http://schemas.microsoft.com/office/drawing/2014/main" id="{145C3A4E-ECA3-4B2B-9EF6-1F2F1FE76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5134837"/>
            <a:ext cx="1604962" cy="1612127"/>
          </a:xfrm>
          <a:prstGeom prst="rect">
            <a:avLst/>
          </a:prstGeom>
        </p:spPr>
      </p:pic>
    </p:spTree>
    <p:extLst>
      <p:ext uri="{BB962C8B-B14F-4D97-AF65-F5344CB8AC3E}">
        <p14:creationId xmlns:p14="http://schemas.microsoft.com/office/powerpoint/2010/main" val="19690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24069-AFBF-4A83-980D-DF78285D3188}"/>
              </a:ext>
            </a:extLst>
          </p:cNvPr>
          <p:cNvSpPr>
            <a:spLocks noGrp="1"/>
          </p:cNvSpPr>
          <p:nvPr>
            <p:ph type="title"/>
          </p:nvPr>
        </p:nvSpPr>
        <p:spPr/>
        <p:txBody>
          <a:bodyPr/>
          <a:lstStyle/>
          <a:p>
            <a:r>
              <a:rPr lang="en-AU" dirty="0"/>
              <a:t>Activity 1: Starting from values for place evaluation</a:t>
            </a:r>
          </a:p>
        </p:txBody>
      </p:sp>
      <p:sp>
        <p:nvSpPr>
          <p:cNvPr id="5" name="Text Placeholder 4">
            <a:extLst>
              <a:ext uri="{FF2B5EF4-FFF2-40B4-BE49-F238E27FC236}">
                <a16:creationId xmlns:a16="http://schemas.microsoft.com/office/drawing/2014/main" id="{78E16141-23B1-4B06-BA19-81168871499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6676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1159-BE8B-469C-AE17-58A0DB222291}"/>
              </a:ext>
            </a:extLst>
          </p:cNvPr>
          <p:cNvSpPr>
            <a:spLocks noGrp="1"/>
          </p:cNvSpPr>
          <p:nvPr>
            <p:ph type="title"/>
          </p:nvPr>
        </p:nvSpPr>
        <p:spPr/>
        <p:txBody>
          <a:bodyPr/>
          <a:lstStyle/>
          <a:p>
            <a:r>
              <a:rPr lang="en-AU" dirty="0"/>
              <a:t>Rating Place – Starting from values</a:t>
            </a:r>
          </a:p>
        </p:txBody>
      </p:sp>
      <p:sp>
        <p:nvSpPr>
          <p:cNvPr id="7" name="Content Placeholder 6">
            <a:extLst>
              <a:ext uri="{FF2B5EF4-FFF2-40B4-BE49-F238E27FC236}">
                <a16:creationId xmlns:a16="http://schemas.microsoft.com/office/drawing/2014/main" id="{1200DEE8-F9A7-440F-A4BC-94CDCBE94436}"/>
              </a:ext>
            </a:extLst>
          </p:cNvPr>
          <p:cNvSpPr>
            <a:spLocks noGrp="1"/>
          </p:cNvSpPr>
          <p:nvPr>
            <p:ph sz="half" idx="1"/>
          </p:nvPr>
        </p:nvSpPr>
        <p:spPr/>
        <p:txBody>
          <a:bodyPr>
            <a:normAutofit fontScale="62500" lnSpcReduction="20000"/>
          </a:bodyPr>
          <a:lstStyle/>
          <a:p>
            <a:r>
              <a:rPr lang="en-AU" dirty="0"/>
              <a:t>What are the values of place?</a:t>
            </a:r>
          </a:p>
          <a:p>
            <a:r>
              <a:rPr lang="en-AU" dirty="0"/>
              <a:t>What do places have in common? </a:t>
            </a:r>
          </a:p>
          <a:p>
            <a:pPr lvl="1"/>
            <a:r>
              <a:rPr lang="en-AU" dirty="0"/>
              <a:t>Based in social equity, deep engagement process, meaning and memories, places people at the centre, etc. </a:t>
            </a:r>
          </a:p>
          <a:p>
            <a:r>
              <a:rPr lang="en-AU" dirty="0"/>
              <a:t>What makes a place unique?</a:t>
            </a:r>
          </a:p>
          <a:p>
            <a:pPr lvl="1"/>
            <a:r>
              <a:rPr lang="en-AU" dirty="0"/>
              <a:t>Clear identity (distinctive)- for one area it might be creativity, for another sustainability, yet a third might prefer geometric morphologies. Character of the buildings, histories and narratives of place</a:t>
            </a:r>
          </a:p>
          <a:p>
            <a:r>
              <a:rPr lang="en-AU" dirty="0"/>
              <a:t>The Rating Place (project in development) takes a 'black box’ to answer these questions in collaboration with Australia industry, government and communities. </a:t>
            </a:r>
          </a:p>
          <a:p>
            <a:pPr lvl="1"/>
            <a:r>
              <a:rPr lang="en-AU" dirty="0"/>
              <a:t>Is developed a set of cards acting as a brainstorming tool to identify the values as understood by a particular area. </a:t>
            </a:r>
          </a:p>
          <a:p>
            <a:pPr lvl="1"/>
            <a:r>
              <a:rPr lang="en-AU" dirty="0"/>
              <a:t>It helps you match the values with the existing tools and metrics that will best address these. </a:t>
            </a:r>
          </a:p>
          <a:p>
            <a:endParaRPr lang="en-AU" dirty="0"/>
          </a:p>
        </p:txBody>
      </p:sp>
      <p:pic>
        <p:nvPicPr>
          <p:cNvPr id="13" name="Content Placeholder 12">
            <a:extLst>
              <a:ext uri="{FF2B5EF4-FFF2-40B4-BE49-F238E27FC236}">
                <a16:creationId xmlns:a16="http://schemas.microsoft.com/office/drawing/2014/main" id="{05D498EB-399C-453A-9F54-E93C940425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312544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A262-4E79-4E80-AB8F-D04A1EFACF57}"/>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CC1422BE-CF6A-4BEA-80D0-0C0838CA2A80}"/>
              </a:ext>
            </a:extLst>
          </p:cNvPr>
          <p:cNvSpPr>
            <a:spLocks noGrp="1"/>
          </p:cNvSpPr>
          <p:nvPr>
            <p:ph idx="1"/>
          </p:nvPr>
        </p:nvSpPr>
        <p:spPr/>
        <p:txBody>
          <a:bodyPr/>
          <a:lstStyle/>
          <a:p>
            <a:endParaRPr lang="en-AU" dirty="0"/>
          </a:p>
        </p:txBody>
      </p:sp>
      <p:pic>
        <p:nvPicPr>
          <p:cNvPr id="11" name="Shape 724">
            <a:extLst>
              <a:ext uri="{FF2B5EF4-FFF2-40B4-BE49-F238E27FC236}">
                <a16:creationId xmlns:a16="http://schemas.microsoft.com/office/drawing/2014/main" id="{C95B89F2-88F6-44DB-A560-F49275A77689}"/>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12959" r="6760"/>
          <a:stretch/>
        </p:blipFill>
        <p:spPr bwMode="auto">
          <a:xfrm rot="5400000">
            <a:off x="4751570" y="-242914"/>
            <a:ext cx="7715644" cy="720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hape 725">
            <a:extLst>
              <a:ext uri="{FF2B5EF4-FFF2-40B4-BE49-F238E27FC236}">
                <a16:creationId xmlns:a16="http://schemas.microsoft.com/office/drawing/2014/main" id="{B6230419-6A25-44AE-8BC8-AEC6C0ECEED0}"/>
              </a:ext>
            </a:extLst>
          </p:cNvPr>
          <p:cNvSpPr txBox="1"/>
          <p:nvPr/>
        </p:nvSpPr>
        <p:spPr>
          <a:xfrm>
            <a:off x="-1294973" y="-496696"/>
            <a:ext cx="6300324" cy="7851391"/>
          </a:xfrm>
          <a:prstGeom prst="rect">
            <a:avLst/>
          </a:prstGeom>
          <a:solidFill>
            <a:schemeClr val="accent4">
              <a:lumMod val="40000"/>
              <a:lumOff val="60000"/>
            </a:schemeClr>
          </a:solidFill>
          <a:ln>
            <a:noFill/>
          </a:ln>
          <a:effectLst>
            <a:outerShdw blurRad="63500" dist="23000" dir="5400000">
              <a:srgbClr val="000000">
                <a:alpha val="34901"/>
              </a:srgbClr>
            </a:outerShdw>
          </a:effectLst>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solidFill>
                <a:schemeClr val="dk1"/>
              </a:solidFill>
              <a:latin typeface="Source Sans Pro"/>
              <a:ea typeface="Source Sans Pro"/>
              <a:cs typeface="Source Sans Pro"/>
              <a:sym typeface="Source Sans Pro"/>
            </a:endParaRPr>
          </a:p>
        </p:txBody>
      </p:sp>
      <p:sp>
        <p:nvSpPr>
          <p:cNvPr id="13" name="Shape 728">
            <a:extLst>
              <a:ext uri="{FF2B5EF4-FFF2-40B4-BE49-F238E27FC236}">
                <a16:creationId xmlns:a16="http://schemas.microsoft.com/office/drawing/2014/main" id="{3DF781DD-0394-4647-8BDD-B3BD72A9C388}"/>
              </a:ext>
            </a:extLst>
          </p:cNvPr>
          <p:cNvSpPr txBox="1">
            <a:spLocks/>
          </p:cNvSpPr>
          <p:nvPr/>
        </p:nvSpPr>
        <p:spPr bwMode="auto">
          <a:xfrm>
            <a:off x="609600" y="889686"/>
            <a:ext cx="4110681" cy="56031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00" rIns="91440" bIns="45700" numCol="1" rtlCol="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ct val="0"/>
              </a:spcAft>
              <a:buClr>
                <a:srgbClr val="575758"/>
              </a:buClr>
              <a:buNone/>
            </a:pPr>
            <a:r>
              <a:rPr lang="en-AU" altLang="en-US" sz="2000" dirty="0">
                <a:solidFill>
                  <a:srgbClr val="575758"/>
                </a:solidFill>
                <a:latin typeface="Source Sans Pro" charset="0"/>
                <a:cs typeface="Source Sans Pro" charset="0"/>
                <a:sym typeface="Source Sans Pro" charset="0"/>
              </a:rPr>
              <a:t>Using the deck of cards provided, break down the group into pairs and divide the cards evenly. </a:t>
            </a:r>
          </a:p>
          <a:p>
            <a:r>
              <a:rPr lang="en-AU" sz="2000" dirty="0"/>
              <a:t>10 min - Each pair will look though their cards, and identify the ‘values’ of place that are relevant to placemaking (‘common place values’) or relevant for their case study (place-specific values). Place the cards in the centre of your team</a:t>
            </a:r>
          </a:p>
          <a:p>
            <a:r>
              <a:rPr lang="en-AU" sz="2000" dirty="0"/>
              <a:t>25 min – The team will look through the values at the centre of the table and choose the top 5 values. Discuss how the ‘values’ in your framework are defined. </a:t>
            </a:r>
          </a:p>
        </p:txBody>
      </p:sp>
    </p:spTree>
    <p:extLst>
      <p:ext uri="{BB962C8B-B14F-4D97-AF65-F5344CB8AC3E}">
        <p14:creationId xmlns:p14="http://schemas.microsoft.com/office/powerpoint/2010/main" val="65550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EF71-7596-4CC8-9C88-8DD60E66E1DC}"/>
              </a:ext>
            </a:extLst>
          </p:cNvPr>
          <p:cNvSpPr>
            <a:spLocks noGrp="1"/>
          </p:cNvSpPr>
          <p:nvPr>
            <p:ph type="title"/>
          </p:nvPr>
        </p:nvSpPr>
        <p:spPr/>
        <p:txBody>
          <a:bodyPr/>
          <a:lstStyle/>
          <a:p>
            <a:r>
              <a:rPr lang="en-AU" dirty="0"/>
              <a:t>What did we achieve with this exercise?</a:t>
            </a:r>
          </a:p>
        </p:txBody>
      </p:sp>
      <p:sp>
        <p:nvSpPr>
          <p:cNvPr id="3" name="Content Placeholder 2">
            <a:extLst>
              <a:ext uri="{FF2B5EF4-FFF2-40B4-BE49-F238E27FC236}">
                <a16:creationId xmlns:a16="http://schemas.microsoft.com/office/drawing/2014/main" id="{027DAD26-23A6-4E31-A115-48F8C7145FBA}"/>
              </a:ext>
            </a:extLst>
          </p:cNvPr>
          <p:cNvSpPr>
            <a:spLocks noGrp="1"/>
          </p:cNvSpPr>
          <p:nvPr>
            <p:ph idx="1"/>
          </p:nvPr>
        </p:nvSpPr>
        <p:spPr/>
        <p:txBody>
          <a:bodyPr>
            <a:normAutofit/>
          </a:bodyPr>
          <a:lstStyle/>
          <a:p>
            <a:r>
              <a:rPr lang="en-AU" sz="2400" dirty="0">
                <a:latin typeface="+mj-lt"/>
              </a:rPr>
              <a:t>In a very quick fashion, this exercise asks you to reflect not on the revenue sought but on the values that are sought by the placemaking initiative relevant to the case study. It opens up a discussion on what we should measure, how it is defined and why it is relevant to the place discourse. </a:t>
            </a:r>
          </a:p>
          <a:p>
            <a:r>
              <a:rPr lang="en-AU" sz="2400" dirty="0">
                <a:latin typeface="+mj-lt"/>
                <a:ea typeface="Lato"/>
                <a:cs typeface="Lato"/>
              </a:rPr>
              <a:t>With this exercise, your team has effectively created the draft framework for your assignment. </a:t>
            </a:r>
          </a:p>
          <a:p>
            <a:endParaRPr lang="en-AU" sz="2400" dirty="0"/>
          </a:p>
        </p:txBody>
      </p:sp>
    </p:spTree>
    <p:extLst>
      <p:ext uri="{BB962C8B-B14F-4D97-AF65-F5344CB8AC3E}">
        <p14:creationId xmlns:p14="http://schemas.microsoft.com/office/powerpoint/2010/main" val="419877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24069-AFBF-4A83-980D-DF78285D3188}"/>
              </a:ext>
            </a:extLst>
          </p:cNvPr>
          <p:cNvSpPr>
            <a:spLocks noGrp="1"/>
          </p:cNvSpPr>
          <p:nvPr>
            <p:ph type="title"/>
          </p:nvPr>
        </p:nvSpPr>
        <p:spPr/>
        <p:txBody>
          <a:bodyPr/>
          <a:lstStyle/>
          <a:p>
            <a:r>
              <a:rPr lang="en-AU" dirty="0"/>
              <a:t>Activity 2: Existing Evaluation Measures</a:t>
            </a:r>
          </a:p>
        </p:txBody>
      </p:sp>
      <p:sp>
        <p:nvSpPr>
          <p:cNvPr id="5" name="Text Placeholder 4">
            <a:extLst>
              <a:ext uri="{FF2B5EF4-FFF2-40B4-BE49-F238E27FC236}">
                <a16:creationId xmlns:a16="http://schemas.microsoft.com/office/drawing/2014/main" id="{78E16141-23B1-4B06-BA19-81168871499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5717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725">
            <a:extLst>
              <a:ext uri="{FF2B5EF4-FFF2-40B4-BE49-F238E27FC236}">
                <a16:creationId xmlns:a16="http://schemas.microsoft.com/office/drawing/2014/main" id="{B6230419-6A25-44AE-8BC8-AEC6C0ECEED0}"/>
              </a:ext>
            </a:extLst>
          </p:cNvPr>
          <p:cNvSpPr txBox="1"/>
          <p:nvPr/>
        </p:nvSpPr>
        <p:spPr>
          <a:xfrm>
            <a:off x="1" y="-496696"/>
            <a:ext cx="5037138" cy="7851391"/>
          </a:xfrm>
          <a:prstGeom prst="rect">
            <a:avLst/>
          </a:prstGeom>
          <a:solidFill>
            <a:schemeClr val="accent4">
              <a:lumMod val="40000"/>
              <a:lumOff val="60000"/>
            </a:schemeClr>
          </a:solidFill>
          <a:ln>
            <a:noFill/>
          </a:ln>
          <a:effectLst>
            <a:outerShdw blurRad="63500" dist="23000" dir="5400000">
              <a:srgbClr val="000000">
                <a:alpha val="34901"/>
              </a:srgbClr>
            </a:outerShdw>
          </a:effectLst>
        </p:spPr>
        <p:txBody>
          <a:bodyPr spcFirstLastPara="1" lIns="91425" tIns="45700" rIns="91425" bIns="45700" anchor="ctr"/>
          <a:lstStyle/>
          <a:p>
            <a:pPr eaLnBrk="1" fontAlgn="auto" hangingPunct="1">
              <a:spcBef>
                <a:spcPts val="0"/>
              </a:spcBef>
              <a:spcAft>
                <a:spcPts val="0"/>
              </a:spcAft>
              <a:buClr>
                <a:srgbClr val="000000"/>
              </a:buClr>
              <a:buFont typeface="Arial"/>
              <a:buNone/>
              <a:defRPr/>
            </a:pPr>
            <a:endParaRPr sz="1800" kern="0" dirty="0">
              <a:solidFill>
                <a:schemeClr val="dk1"/>
              </a:solidFill>
              <a:latin typeface="Source Sans Pro"/>
              <a:ea typeface="Source Sans Pro"/>
              <a:cs typeface="Source Sans Pro"/>
              <a:sym typeface="Source Sans Pro"/>
            </a:endParaRPr>
          </a:p>
        </p:txBody>
      </p:sp>
      <p:sp>
        <p:nvSpPr>
          <p:cNvPr id="13" name="Shape 728">
            <a:extLst>
              <a:ext uri="{FF2B5EF4-FFF2-40B4-BE49-F238E27FC236}">
                <a16:creationId xmlns:a16="http://schemas.microsoft.com/office/drawing/2014/main" id="{3DF781DD-0394-4647-8BDD-B3BD72A9C388}"/>
              </a:ext>
            </a:extLst>
          </p:cNvPr>
          <p:cNvSpPr txBox="1">
            <a:spLocks/>
          </p:cNvSpPr>
          <p:nvPr/>
        </p:nvSpPr>
        <p:spPr bwMode="auto">
          <a:xfrm>
            <a:off x="609600" y="2243470"/>
            <a:ext cx="4287253" cy="42494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00" rIns="91440" bIns="45700" numCol="1" rtlCol="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ct val="0"/>
              </a:spcAft>
              <a:buClr>
                <a:srgbClr val="575758"/>
              </a:buClr>
              <a:buNone/>
            </a:pPr>
            <a:r>
              <a:rPr lang="en-AU" sz="2000" dirty="0"/>
              <a:t>Part 1: Working in small groups, share information on available tools by presenting the slide deck created. </a:t>
            </a:r>
          </a:p>
          <a:p>
            <a:pPr marL="0" indent="0">
              <a:spcAft>
                <a:spcPct val="0"/>
              </a:spcAft>
              <a:buClr>
                <a:srgbClr val="575758"/>
              </a:buClr>
              <a:buNone/>
            </a:pPr>
            <a:r>
              <a:rPr lang="en-AU" sz="2000" dirty="0"/>
              <a:t>Part 2: Mapping out the tools in the relational model (see image)</a:t>
            </a:r>
          </a:p>
          <a:p>
            <a:pPr marL="0" indent="0">
              <a:spcAft>
                <a:spcPct val="0"/>
              </a:spcAft>
              <a:buClr>
                <a:srgbClr val="575758"/>
              </a:buClr>
              <a:buNone/>
            </a:pPr>
            <a:r>
              <a:rPr lang="en-AU" sz="2000" dirty="0"/>
              <a:t>Part 3: Whole group discussion </a:t>
            </a:r>
          </a:p>
          <a:p>
            <a:pPr>
              <a:spcAft>
                <a:spcPct val="0"/>
              </a:spcAft>
              <a:buClr>
                <a:srgbClr val="575758"/>
              </a:buClr>
            </a:pPr>
            <a:r>
              <a:rPr lang="en-AU" sz="2000" dirty="0"/>
              <a:t>Key insights</a:t>
            </a:r>
          </a:p>
          <a:p>
            <a:pPr>
              <a:spcAft>
                <a:spcPct val="0"/>
              </a:spcAft>
              <a:buClr>
                <a:srgbClr val="575758"/>
              </a:buClr>
            </a:pPr>
            <a:r>
              <a:rPr lang="en-AU" sz="2000" dirty="0"/>
              <a:t>Limitations of existing tools</a:t>
            </a:r>
          </a:p>
          <a:p>
            <a:pPr>
              <a:spcAft>
                <a:spcPct val="0"/>
              </a:spcAft>
              <a:buClr>
                <a:srgbClr val="575758"/>
              </a:buClr>
            </a:pPr>
            <a:r>
              <a:rPr lang="en-AU" sz="2000" dirty="0"/>
              <a:t>Potential of evaluation for ongoing evolution</a:t>
            </a:r>
          </a:p>
        </p:txBody>
      </p:sp>
      <p:sp>
        <p:nvSpPr>
          <p:cNvPr id="14" name="Title 1">
            <a:extLst>
              <a:ext uri="{FF2B5EF4-FFF2-40B4-BE49-F238E27FC236}">
                <a16:creationId xmlns:a16="http://schemas.microsoft.com/office/drawing/2014/main" id="{F8E1F45D-2211-4CD2-A049-25CD35297049}"/>
              </a:ext>
            </a:extLst>
          </p:cNvPr>
          <p:cNvSpPr txBox="1">
            <a:spLocks/>
          </p:cNvSpPr>
          <p:nvPr/>
        </p:nvSpPr>
        <p:spPr>
          <a:xfrm>
            <a:off x="609600" y="517525"/>
            <a:ext cx="4427538"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dirty="0"/>
              <a:t>Activity 2: </a:t>
            </a:r>
            <a:br>
              <a:rPr lang="en-AU" sz="4000" dirty="0"/>
            </a:br>
            <a:r>
              <a:rPr lang="en-AU" sz="4000" dirty="0"/>
              <a:t>Existing Evaluation Measures</a:t>
            </a:r>
          </a:p>
        </p:txBody>
      </p:sp>
      <p:pic>
        <p:nvPicPr>
          <p:cNvPr id="4" name="Picture 3">
            <a:extLst>
              <a:ext uri="{FF2B5EF4-FFF2-40B4-BE49-F238E27FC236}">
                <a16:creationId xmlns:a16="http://schemas.microsoft.com/office/drawing/2014/main" id="{280A5CD6-7CC6-4AC2-865C-B47B0C16D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025" y="1312653"/>
            <a:ext cx="7438443" cy="4895642"/>
          </a:xfrm>
          <a:prstGeom prst="rect">
            <a:avLst/>
          </a:prstGeom>
        </p:spPr>
      </p:pic>
    </p:spTree>
    <p:extLst>
      <p:ext uri="{BB962C8B-B14F-4D97-AF65-F5344CB8AC3E}">
        <p14:creationId xmlns:p14="http://schemas.microsoft.com/office/powerpoint/2010/main" val="61591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EF71-7596-4CC8-9C88-8DD60E66E1DC}"/>
              </a:ext>
            </a:extLst>
          </p:cNvPr>
          <p:cNvSpPr>
            <a:spLocks noGrp="1"/>
          </p:cNvSpPr>
          <p:nvPr>
            <p:ph type="title"/>
          </p:nvPr>
        </p:nvSpPr>
        <p:spPr/>
        <p:txBody>
          <a:bodyPr/>
          <a:lstStyle/>
          <a:p>
            <a:r>
              <a:rPr lang="en-AU" dirty="0"/>
              <a:t>What did we achieve with this exercise?</a:t>
            </a:r>
          </a:p>
        </p:txBody>
      </p:sp>
      <p:sp>
        <p:nvSpPr>
          <p:cNvPr id="3" name="Content Placeholder 2">
            <a:extLst>
              <a:ext uri="{FF2B5EF4-FFF2-40B4-BE49-F238E27FC236}">
                <a16:creationId xmlns:a16="http://schemas.microsoft.com/office/drawing/2014/main" id="{027DAD26-23A6-4E31-A115-48F8C7145FBA}"/>
              </a:ext>
            </a:extLst>
          </p:cNvPr>
          <p:cNvSpPr>
            <a:spLocks noGrp="1"/>
          </p:cNvSpPr>
          <p:nvPr>
            <p:ph idx="1"/>
          </p:nvPr>
        </p:nvSpPr>
        <p:spPr/>
        <p:txBody>
          <a:bodyPr>
            <a:normAutofit/>
          </a:bodyPr>
          <a:lstStyle/>
          <a:p>
            <a:r>
              <a:rPr lang="en-AU" sz="2400" dirty="0">
                <a:latin typeface="+mj-lt"/>
                <a:ea typeface="Lato"/>
                <a:cs typeface="Lato"/>
              </a:rPr>
              <a:t>This exercises ask you to reflect on what exactly is being measured by different tools and critically assess the ability of those variables and indicators to effectively assess place and the relationships that we are looking for. </a:t>
            </a:r>
          </a:p>
          <a:p>
            <a:r>
              <a:rPr lang="en-AU" sz="2400" dirty="0">
                <a:latin typeface="+mj-lt"/>
              </a:rPr>
              <a:t>By focusing on a single tool, each team member has deeper knowledge about one tool and can use it for discussion. Moreover, by working as a group, the live database now contains a large number of tools and indicators summarised for inspiration for your assessment task.  </a:t>
            </a:r>
          </a:p>
          <a:p>
            <a:pPr marL="0" indent="0">
              <a:buNone/>
            </a:pPr>
            <a:endParaRPr lang="en-AU" sz="2400" dirty="0"/>
          </a:p>
        </p:txBody>
      </p:sp>
    </p:spTree>
    <p:extLst>
      <p:ext uri="{BB962C8B-B14F-4D97-AF65-F5344CB8AC3E}">
        <p14:creationId xmlns:p14="http://schemas.microsoft.com/office/powerpoint/2010/main" val="117786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al module" id="{5915E411-F1F6-40D3-91E5-E262493C68D4}" vid="{CA95F316-9A3A-44AF-A466-CA348DC2E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16.10.2018- Evaluation module</Template>
  <TotalTime>10980</TotalTime>
  <Words>684</Words>
  <Application>Microsoft Office PowerPoint</Application>
  <PresentationFormat>Widescreen</PresentationFormat>
  <Paragraphs>38</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Source Sans Pro</vt:lpstr>
      <vt:lpstr>Office Theme</vt:lpstr>
      <vt:lpstr>Disclaimer:   The following slides were intentionally left text based to allow you to personalise and contextualise with your own images. </vt:lpstr>
      <vt:lpstr>Place Evaluation - Tutorial</vt:lpstr>
      <vt:lpstr>Activity 1: Starting from values for place evaluation</vt:lpstr>
      <vt:lpstr>Rating Place – Starting from values</vt:lpstr>
      <vt:lpstr>PowerPoint Presentation</vt:lpstr>
      <vt:lpstr>What did we achieve with this exercise?</vt:lpstr>
      <vt:lpstr>Activity 2: Existing Evaluation Measures</vt:lpstr>
      <vt:lpstr>PowerPoint Presentation</vt:lpstr>
      <vt:lpstr>What did we achieve with this 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module</dc:title>
  <dc:creator>Cris Hernandez Santin</dc:creator>
  <cp:lastModifiedBy>Cris Hernandez Santin</cp:lastModifiedBy>
  <cp:revision>73</cp:revision>
  <cp:lastPrinted>2019-07-09T23:30:27Z</cp:lastPrinted>
  <dcterms:created xsi:type="dcterms:W3CDTF">2018-11-06T04:21:37Z</dcterms:created>
  <dcterms:modified xsi:type="dcterms:W3CDTF">2019-11-10T21:45:00Z</dcterms:modified>
</cp:coreProperties>
</file>