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4"/>
  </p:notesMasterIdLst>
  <p:sldIdLst>
    <p:sldId id="2658" r:id="rId2"/>
    <p:sldId id="294" r:id="rId3"/>
    <p:sldId id="2654" r:id="rId4"/>
    <p:sldId id="2760" r:id="rId5"/>
    <p:sldId id="2702" r:id="rId6"/>
    <p:sldId id="275" r:id="rId7"/>
    <p:sldId id="276" r:id="rId8"/>
    <p:sldId id="582" r:id="rId9"/>
    <p:sldId id="408" r:id="rId10"/>
    <p:sldId id="586" r:id="rId11"/>
    <p:sldId id="407" r:id="rId12"/>
    <p:sldId id="587" r:id="rId13"/>
    <p:sldId id="277" r:id="rId14"/>
    <p:sldId id="358" r:id="rId15"/>
    <p:sldId id="359" r:id="rId16"/>
    <p:sldId id="360" r:id="rId17"/>
    <p:sldId id="409" r:id="rId18"/>
    <p:sldId id="410" r:id="rId19"/>
    <p:sldId id="411" r:id="rId20"/>
    <p:sldId id="361" r:id="rId21"/>
    <p:sldId id="412" r:id="rId22"/>
    <p:sldId id="362" r:id="rId23"/>
    <p:sldId id="413" r:id="rId24"/>
    <p:sldId id="415" r:id="rId25"/>
    <p:sldId id="363" r:id="rId26"/>
    <p:sldId id="414" r:id="rId27"/>
    <p:sldId id="364" r:id="rId28"/>
    <p:sldId id="416" r:id="rId29"/>
    <p:sldId id="417" r:id="rId30"/>
    <p:sldId id="418" r:id="rId31"/>
    <p:sldId id="580" r:id="rId32"/>
    <p:sldId id="2659" r:id="rId33"/>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300"/>
    <a:srgbClr val="F6921E"/>
    <a:srgbClr val="F9EC36"/>
    <a:srgbClr val="0F650D"/>
    <a:srgbClr val="F9AB3F"/>
    <a:srgbClr val="E1E354"/>
    <a:srgbClr val="80B42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5965" autoAdjust="0"/>
  </p:normalViewPr>
  <p:slideViewPr>
    <p:cSldViewPr snapToGrid="0">
      <p:cViewPr varScale="1">
        <p:scale>
          <a:sx n="95" d="100"/>
          <a:sy n="95" d="100"/>
        </p:scale>
        <p:origin x="111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AU"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BE51595-075D-4BAB-8907-2BFCB5F8B9FC}" type="datetimeFigureOut">
              <a:rPr lang="en-AU" smtClean="0"/>
              <a:t>4/11/2019</a:t>
            </a:fld>
            <a:endParaRPr lang="en-AU"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AU"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AU"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9704D1E-6980-4274-8500-A16F8719F034}" type="slidenum">
              <a:rPr lang="en-AU" smtClean="0"/>
              <a:t>‹#›</a:t>
            </a:fld>
            <a:endParaRPr lang="en-AU" dirty="0"/>
          </a:p>
        </p:txBody>
      </p:sp>
    </p:spTree>
    <p:extLst>
      <p:ext uri="{BB962C8B-B14F-4D97-AF65-F5344CB8AC3E}">
        <p14:creationId xmlns:p14="http://schemas.microsoft.com/office/powerpoint/2010/main" val="401082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12A2C5-ACBB-4BB1-BD07-2F36325C3EEE}" type="slidenum">
              <a:rPr lang="en-AU" smtClean="0"/>
              <a:t>3</a:t>
            </a:fld>
            <a:endParaRPr lang="en-AU" dirty="0"/>
          </a:p>
        </p:txBody>
      </p:sp>
    </p:spTree>
    <p:extLst>
      <p:ext uri="{BB962C8B-B14F-4D97-AF65-F5344CB8AC3E}">
        <p14:creationId xmlns:p14="http://schemas.microsoft.com/office/powerpoint/2010/main" val="230557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3401A3-8F89-4DD7-8542-5D0C06F14E61}" type="slidenum">
              <a:rPr lang="en-GB" smtClean="0"/>
              <a:t>4</a:t>
            </a:fld>
            <a:endParaRPr lang="en-GB" dirty="0"/>
          </a:p>
        </p:txBody>
      </p:sp>
    </p:spTree>
    <p:extLst>
      <p:ext uri="{BB962C8B-B14F-4D97-AF65-F5344CB8AC3E}">
        <p14:creationId xmlns:p14="http://schemas.microsoft.com/office/powerpoint/2010/main" val="188727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704D1E-6980-4274-8500-A16F8719F034}" type="slidenum">
              <a:rPr lang="en-AU" smtClean="0"/>
              <a:t>5</a:t>
            </a:fld>
            <a:endParaRPr lang="en-AU" dirty="0"/>
          </a:p>
        </p:txBody>
      </p:sp>
    </p:spTree>
    <p:extLst>
      <p:ext uri="{BB962C8B-B14F-4D97-AF65-F5344CB8AC3E}">
        <p14:creationId xmlns:p14="http://schemas.microsoft.com/office/powerpoint/2010/main" val="1911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Move to second 20 of video to see video specifically on Burleigh Heads</a:t>
            </a:r>
          </a:p>
        </p:txBody>
      </p:sp>
      <p:sp>
        <p:nvSpPr>
          <p:cNvPr id="4" name="Slide Number Placeholder 3"/>
          <p:cNvSpPr>
            <a:spLocks noGrp="1"/>
          </p:cNvSpPr>
          <p:nvPr>
            <p:ph type="sldNum" sz="quarter" idx="5"/>
          </p:nvPr>
        </p:nvSpPr>
        <p:spPr/>
        <p:txBody>
          <a:bodyPr/>
          <a:lstStyle/>
          <a:p>
            <a:fld id="{49704D1E-6980-4274-8500-A16F8719F034}" type="slidenum">
              <a:rPr lang="en-AU" smtClean="0"/>
              <a:t>9</a:t>
            </a:fld>
            <a:endParaRPr lang="en-AU" dirty="0"/>
          </a:p>
        </p:txBody>
      </p:sp>
    </p:spTree>
    <p:extLst>
      <p:ext uri="{BB962C8B-B14F-4D97-AF65-F5344CB8AC3E}">
        <p14:creationId xmlns:p14="http://schemas.microsoft.com/office/powerpoint/2010/main" val="131661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Move to minute 4:45 of video to see video specifically on Paradise Point</a:t>
            </a:r>
          </a:p>
          <a:p>
            <a:endParaRPr lang="en-AU" dirty="0"/>
          </a:p>
        </p:txBody>
      </p:sp>
      <p:sp>
        <p:nvSpPr>
          <p:cNvPr id="4" name="Slide Number Placeholder 3"/>
          <p:cNvSpPr>
            <a:spLocks noGrp="1"/>
          </p:cNvSpPr>
          <p:nvPr>
            <p:ph type="sldNum" sz="quarter" idx="5"/>
          </p:nvPr>
        </p:nvSpPr>
        <p:spPr/>
        <p:txBody>
          <a:bodyPr/>
          <a:lstStyle/>
          <a:p>
            <a:fld id="{49704D1E-6980-4274-8500-A16F8719F034}" type="slidenum">
              <a:rPr lang="en-AU" smtClean="0"/>
              <a:t>11</a:t>
            </a:fld>
            <a:endParaRPr lang="en-AU" dirty="0"/>
          </a:p>
        </p:txBody>
      </p:sp>
    </p:spTree>
    <p:extLst>
      <p:ext uri="{BB962C8B-B14F-4D97-AF65-F5344CB8AC3E}">
        <p14:creationId xmlns:p14="http://schemas.microsoft.com/office/powerpoint/2010/main" val="5183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Move to minute 9:05 of video to see video specifically on Burleigh Heads</a:t>
            </a:r>
          </a:p>
          <a:p>
            <a:endParaRPr lang="en-AU" dirty="0"/>
          </a:p>
        </p:txBody>
      </p:sp>
      <p:sp>
        <p:nvSpPr>
          <p:cNvPr id="4" name="Slide Number Placeholder 3"/>
          <p:cNvSpPr>
            <a:spLocks noGrp="1"/>
          </p:cNvSpPr>
          <p:nvPr>
            <p:ph type="sldNum" sz="quarter" idx="5"/>
          </p:nvPr>
        </p:nvSpPr>
        <p:spPr/>
        <p:txBody>
          <a:bodyPr/>
          <a:lstStyle/>
          <a:p>
            <a:fld id="{49704D1E-6980-4274-8500-A16F8719F034}" type="slidenum">
              <a:rPr lang="en-AU" smtClean="0"/>
              <a:t>13</a:t>
            </a:fld>
            <a:endParaRPr lang="en-AU" dirty="0"/>
          </a:p>
        </p:txBody>
      </p:sp>
    </p:spTree>
    <p:extLst>
      <p:ext uri="{BB962C8B-B14F-4D97-AF65-F5344CB8AC3E}">
        <p14:creationId xmlns:p14="http://schemas.microsoft.com/office/powerpoint/2010/main" val="438071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9E630D-D64A-46DE-8C76-BC2AE565400E}"/>
              </a:ext>
            </a:extLst>
          </p:cNvPr>
          <p:cNvGrpSpPr/>
          <p:nvPr userDrawn="1"/>
        </p:nvGrpSpPr>
        <p:grpSpPr>
          <a:xfrm>
            <a:off x="-1" y="0"/>
            <a:ext cx="12192002" cy="6858000"/>
            <a:chOff x="-1" y="0"/>
            <a:chExt cx="12192002" cy="6858000"/>
          </a:xfrm>
        </p:grpSpPr>
        <p:sp>
          <p:nvSpPr>
            <p:cNvPr id="10" name="Rectangle 9">
              <a:extLst>
                <a:ext uri="{FF2B5EF4-FFF2-40B4-BE49-F238E27FC236}">
                  <a16:creationId xmlns:a16="http://schemas.microsoft.com/office/drawing/2014/main" id="{C43CBD5F-70E2-4ADE-80D0-2A9AE2379C8F}"/>
                </a:ext>
              </a:extLst>
            </p:cNvPr>
            <p:cNvSpPr/>
            <p:nvPr userDrawn="1"/>
          </p:nvSpPr>
          <p:spPr>
            <a:xfrm>
              <a:off x="-1" y="5652655"/>
              <a:ext cx="12192002" cy="120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Google Shape;84;p13" descr="cover.jpg">
              <a:extLst>
                <a:ext uri="{FF2B5EF4-FFF2-40B4-BE49-F238E27FC236}">
                  <a16:creationId xmlns:a16="http://schemas.microsoft.com/office/drawing/2014/main" id="{7D84DA2C-238D-40EB-B424-E4B7C7AB5972}"/>
                </a:ext>
              </a:extLst>
            </p:cNvPr>
            <p:cNvPicPr preferRelativeResize="0"/>
            <p:nvPr userDrawn="1"/>
          </p:nvPicPr>
          <p:blipFill rotWithShape="1">
            <a:blip r:embed="rId2">
              <a:alphaModFix/>
            </a:blip>
            <a:srcRect t="6770" b="1"/>
            <a:stretch/>
          </p:blipFill>
          <p:spPr>
            <a:xfrm>
              <a:off x="-1" y="0"/>
              <a:ext cx="12192001" cy="6393591"/>
            </a:xfrm>
            <a:prstGeom prst="rect">
              <a:avLst/>
            </a:prstGeom>
            <a:noFill/>
            <a:ln>
              <a:noFill/>
            </a:ln>
          </p:spPr>
        </p:pic>
      </p:grpSp>
      <p:sp>
        <p:nvSpPr>
          <p:cNvPr id="2" name="Title 1">
            <a:extLst>
              <a:ext uri="{FF2B5EF4-FFF2-40B4-BE49-F238E27FC236}">
                <a16:creationId xmlns:a16="http://schemas.microsoft.com/office/drawing/2014/main" id="{934E19E8-757A-4969-9027-0BD4063EEC74}"/>
              </a:ext>
            </a:extLst>
          </p:cNvPr>
          <p:cNvSpPr>
            <a:spLocks noGrp="1"/>
          </p:cNvSpPr>
          <p:nvPr>
            <p:ph type="ctrTitle"/>
          </p:nvPr>
        </p:nvSpPr>
        <p:spPr>
          <a:xfrm>
            <a:off x="845127" y="4420562"/>
            <a:ext cx="9144000" cy="1028791"/>
          </a:xfrm>
        </p:spPr>
        <p:txBody>
          <a:bodyPr anchor="b"/>
          <a:lstStyle>
            <a:lvl1pPr algn="l">
              <a:defRPr sz="6000">
                <a:solidFill>
                  <a:srgbClr val="595959"/>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615CE5A0-2003-499B-9C7D-77787F2088B8}"/>
              </a:ext>
            </a:extLst>
          </p:cNvPr>
          <p:cNvSpPr>
            <a:spLocks noGrp="1"/>
          </p:cNvSpPr>
          <p:nvPr>
            <p:ph type="subTitle" idx="1"/>
          </p:nvPr>
        </p:nvSpPr>
        <p:spPr>
          <a:xfrm>
            <a:off x="838200" y="5503865"/>
            <a:ext cx="9144000" cy="452820"/>
          </a:xfrm>
        </p:spPr>
        <p:txBody>
          <a:bodyPr>
            <a:normAutofit/>
          </a:bodyPr>
          <a:lstStyle>
            <a:lvl1pPr marL="0" indent="0" algn="l">
              <a:buNone/>
              <a:defRPr sz="2000">
                <a:solidFill>
                  <a:srgbClr val="5959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3F406072-2501-4FCA-8444-F03B3AB9FE65}"/>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5" name="Footer Placeholder 4">
            <a:extLst>
              <a:ext uri="{FF2B5EF4-FFF2-40B4-BE49-F238E27FC236}">
                <a16:creationId xmlns:a16="http://schemas.microsoft.com/office/drawing/2014/main" id="{A4DB6A6B-D40C-4CF1-8DC5-F04E6E80468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23E3992-744E-4166-94B6-0A69EE8833B7}"/>
              </a:ext>
            </a:extLst>
          </p:cNvPr>
          <p:cNvSpPr>
            <a:spLocks noGrp="1"/>
          </p:cNvSpPr>
          <p:nvPr>
            <p:ph type="sldNum" sz="quarter" idx="12"/>
          </p:nvPr>
        </p:nvSpPr>
        <p:spPr/>
        <p:txBody>
          <a:bodyPr/>
          <a:lstStyle/>
          <a:p>
            <a:fld id="{CE3678D5-7B13-4F02-A70B-E703AC081804}" type="slidenum">
              <a:rPr lang="en-AU" smtClean="0"/>
              <a:t>‹#›</a:t>
            </a:fld>
            <a:endParaRPr lang="en-AU" dirty="0"/>
          </a:p>
        </p:txBody>
      </p:sp>
      <p:pic>
        <p:nvPicPr>
          <p:cNvPr id="8" name="Google Shape;85;p13" descr="logo.png">
            <a:extLst>
              <a:ext uri="{FF2B5EF4-FFF2-40B4-BE49-F238E27FC236}">
                <a16:creationId xmlns:a16="http://schemas.microsoft.com/office/drawing/2014/main" id="{9A3C4E27-4DD7-4F9D-ADA1-9790C2201CFF}"/>
              </a:ext>
            </a:extLst>
          </p:cNvPr>
          <p:cNvPicPr preferRelativeResize="0"/>
          <p:nvPr userDrawn="1"/>
        </p:nvPicPr>
        <p:blipFill rotWithShape="1">
          <a:blip r:embed="rId3">
            <a:alphaModFix/>
          </a:blip>
          <a:srcRect/>
          <a:stretch/>
        </p:blipFill>
        <p:spPr>
          <a:xfrm>
            <a:off x="10668000" y="5292679"/>
            <a:ext cx="1283154" cy="1028791"/>
          </a:xfrm>
          <a:prstGeom prst="rect">
            <a:avLst/>
          </a:prstGeom>
          <a:noFill/>
          <a:ln>
            <a:noFill/>
          </a:ln>
        </p:spPr>
      </p:pic>
    </p:spTree>
    <p:extLst>
      <p:ext uri="{BB962C8B-B14F-4D97-AF65-F5344CB8AC3E}">
        <p14:creationId xmlns:p14="http://schemas.microsoft.com/office/powerpoint/2010/main" val="74030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C92E-2F63-46FC-9B20-84B769D3C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7F719AE-4828-4B77-BF89-B4772F71E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473A3F-B5CC-49EF-A2A9-E3FACE5C1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10F366-1FAE-4949-9600-A5BEF3094AF0}"/>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6" name="Footer Placeholder 5">
            <a:extLst>
              <a:ext uri="{FF2B5EF4-FFF2-40B4-BE49-F238E27FC236}">
                <a16:creationId xmlns:a16="http://schemas.microsoft.com/office/drawing/2014/main" id="{B124AB1B-B3D0-464A-8CE6-4AE980ACAB2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DE5FEC7-9F0C-48B1-962B-4F599D1A4BC6}"/>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0633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665E-A7D8-4BB1-91BC-845C0CA35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5FC960F-4A55-4098-85E1-3790A9535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id="{F4F42598-A804-41D5-A43C-5510F9E01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F3E4C2-82C0-4688-BE05-30B84CE1B5D5}"/>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6" name="Footer Placeholder 5">
            <a:extLst>
              <a:ext uri="{FF2B5EF4-FFF2-40B4-BE49-F238E27FC236}">
                <a16:creationId xmlns:a16="http://schemas.microsoft.com/office/drawing/2014/main" id="{233D78F0-4E92-4578-B582-665E238EEE9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45318C3-A3A7-41AE-962F-ADBA2CD9E58C}"/>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91228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D6BA-2185-4A7E-8E7E-4C4DC3D7BDB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D3787B0-1613-4125-9493-AAA54BA22D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E28143-FE9C-465C-9C7D-A47F43161EB6}"/>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5" name="Footer Placeholder 4">
            <a:extLst>
              <a:ext uri="{FF2B5EF4-FFF2-40B4-BE49-F238E27FC236}">
                <a16:creationId xmlns:a16="http://schemas.microsoft.com/office/drawing/2014/main" id="{FD325C2F-F7DD-421C-BD32-8DEC5C8B32E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34BAC45-E830-4864-8E70-A07814D03157}"/>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2162626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FEBB6-D454-4778-9DE1-790640122D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8B8779B-264E-4417-8B3B-35E6E30C5D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49D725-11F7-4C60-A771-330DF3288DF7}"/>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5" name="Footer Placeholder 4">
            <a:extLst>
              <a:ext uri="{FF2B5EF4-FFF2-40B4-BE49-F238E27FC236}">
                <a16:creationId xmlns:a16="http://schemas.microsoft.com/office/drawing/2014/main" id="{A7FF5781-2F3C-42BE-B2CB-F9DBC711D2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55AF47E-29C7-4097-9936-73D6F64F6551}"/>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428737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411255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33C89547-8572-4483-8540-3DE243F680EF}"/>
              </a:ext>
            </a:extLst>
          </p:cNvPr>
          <p:cNvPicPr preferRelativeResize="0"/>
          <p:nvPr userDrawn="1"/>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lvl1pPr>
              <a:defRPr>
                <a:solidFill>
                  <a:schemeClr val="bg1"/>
                </a:solidFill>
              </a:defRPr>
            </a:lvl1pPr>
          </a:lstStyle>
          <a:p>
            <a:fld id="{8480346D-C4DD-46CA-8050-29DC9FE7F2DE}" type="datetimeFigureOut">
              <a:rPr lang="en-AU" smtClean="0"/>
              <a:pPr/>
              <a:t>4/11/2019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lvl1pPr>
              <a:defRPr>
                <a:solidFill>
                  <a:schemeClr val="bg1"/>
                </a:solidFill>
              </a:defRPr>
            </a:lvl1pPr>
          </a:lstStyle>
          <a:p>
            <a:fld id="{CE3678D5-7B13-4F02-A70B-E703AC081804}" type="slidenum">
              <a:rPr lang="en-AU" smtClean="0"/>
              <a:pPr/>
              <a:t>‹#›</a:t>
            </a:fld>
            <a:endParaRPr lang="en-AU" dirty="0"/>
          </a:p>
        </p:txBody>
      </p:sp>
    </p:spTree>
    <p:extLst>
      <p:ext uri="{BB962C8B-B14F-4D97-AF65-F5344CB8AC3E}">
        <p14:creationId xmlns:p14="http://schemas.microsoft.com/office/powerpoint/2010/main" val="330998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D2BF28FF-B4A8-4FBB-91B5-B98121263E90}"/>
              </a:ext>
            </a:extLst>
          </p:cNvPr>
          <p:cNvPicPr preferRelativeResize="0"/>
          <p:nvPr userDrawn="1"/>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lvl1pPr>
              <a:defRPr>
                <a:solidFill>
                  <a:schemeClr val="bg1"/>
                </a:solidFill>
              </a:defRPr>
            </a:lvl1pPr>
          </a:lstStyle>
          <a:p>
            <a:fld id="{8480346D-C4DD-46CA-8050-29DC9FE7F2DE}" type="datetimeFigureOut">
              <a:rPr lang="en-AU" smtClean="0"/>
              <a:pPr/>
              <a:t>4/11/2019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lvl1pPr>
              <a:defRPr>
                <a:solidFill>
                  <a:schemeClr val="bg1"/>
                </a:solidFill>
              </a:defRPr>
            </a:lvl1pPr>
          </a:lstStyle>
          <a:p>
            <a:fld id="{CE3678D5-7B13-4F02-A70B-E703AC081804}" type="slidenum">
              <a:rPr lang="en-AU" smtClean="0"/>
              <a:pPr/>
              <a:t>‹#›</a:t>
            </a:fld>
            <a:endParaRPr lang="en-AU" dirty="0"/>
          </a:p>
        </p:txBody>
      </p:sp>
    </p:spTree>
    <p:extLst>
      <p:ext uri="{BB962C8B-B14F-4D97-AF65-F5344CB8AC3E}">
        <p14:creationId xmlns:p14="http://schemas.microsoft.com/office/powerpoint/2010/main" val="199490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Google Shape;97;p15" descr="backpage.jpg">
            <a:extLst>
              <a:ext uri="{FF2B5EF4-FFF2-40B4-BE49-F238E27FC236}">
                <a16:creationId xmlns:a16="http://schemas.microsoft.com/office/drawing/2014/main" id="{04B56F2E-7898-4AEF-BD8E-1E06A9A817EA}"/>
              </a:ext>
            </a:extLst>
          </p:cNvPr>
          <p:cNvPicPr preferRelativeResize="0"/>
          <p:nvPr userDrawn="1"/>
        </p:nvPicPr>
        <p:blipFill rotWithShape="1">
          <a:blip r:embed="rId2">
            <a:alphaModFix/>
          </a:blip>
          <a:srcRect b="53326"/>
          <a:stretch/>
        </p:blipFill>
        <p:spPr>
          <a:xfrm>
            <a:off x="0" y="3657138"/>
            <a:ext cx="12192000" cy="3200862"/>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279940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27E0-B08B-4C87-9542-7230E1F290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649A60-1F25-46E1-958A-6BBA833B40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3954B87-BAE0-43C6-8CDC-D3EA47AAEF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3C93575-6D6F-4A17-8D9D-41C765C671C0}"/>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6" name="Footer Placeholder 5">
            <a:extLst>
              <a:ext uri="{FF2B5EF4-FFF2-40B4-BE49-F238E27FC236}">
                <a16:creationId xmlns:a16="http://schemas.microsoft.com/office/drawing/2014/main" id="{7B2402D4-5538-4EB0-99FE-C49DAEBBD5F7}"/>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6EFA981F-1889-4991-9943-CA0F40081E7E}"/>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1919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FCD6-935E-471A-B3F3-3D2FE271091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32E8D3-F9D7-48AB-9B16-A4D921A50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0EB3A6-D79D-4435-9A96-23169243F4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56FA583-0847-4740-A98C-B50D874CC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517090-A787-4083-B826-7F85652B8D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207B514-2FC8-47E2-9FB7-15DBD43E7DFC}"/>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8" name="Footer Placeholder 7">
            <a:extLst>
              <a:ext uri="{FF2B5EF4-FFF2-40B4-BE49-F238E27FC236}">
                <a16:creationId xmlns:a16="http://schemas.microsoft.com/office/drawing/2014/main" id="{55CF5F1B-D958-499A-B510-1E0BAFFCC9DB}"/>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0C2B7135-CB12-45C0-B4AB-FFFE2AC859E8}"/>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99591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D1F3-02FA-4C0F-B183-AEC4E294561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64D54B9-8D1A-4155-B340-1DBD2CA755AB}"/>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4" name="Footer Placeholder 3">
            <a:extLst>
              <a:ext uri="{FF2B5EF4-FFF2-40B4-BE49-F238E27FC236}">
                <a16:creationId xmlns:a16="http://schemas.microsoft.com/office/drawing/2014/main" id="{4946D6EF-52EA-4FE3-AE97-3467E0E0FB2C}"/>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8B8A4FA9-B207-45B9-9F9E-C1F492E54BFB}"/>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137610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oogle Shape;97;p15" descr="backpage.jpg">
            <a:extLst>
              <a:ext uri="{FF2B5EF4-FFF2-40B4-BE49-F238E27FC236}">
                <a16:creationId xmlns:a16="http://schemas.microsoft.com/office/drawing/2014/main" id="{E50B393D-24F2-40FB-87ED-09616D303F7B}"/>
              </a:ext>
            </a:extLst>
          </p:cNvPr>
          <p:cNvPicPr preferRelativeResize="0"/>
          <p:nvPr userDrawn="1"/>
        </p:nvPicPr>
        <p:blipFill rotWithShape="1">
          <a:blip r:embed="rId2">
            <a:alphaModFix/>
          </a:blip>
          <a:srcRect/>
          <a:stretch/>
        </p:blipFill>
        <p:spPr>
          <a:xfrm>
            <a:off x="0" y="0"/>
            <a:ext cx="12192000" cy="6858000"/>
          </a:xfrm>
          <a:prstGeom prst="rect">
            <a:avLst/>
          </a:prstGeom>
          <a:noFill/>
          <a:ln>
            <a:noFill/>
          </a:ln>
        </p:spPr>
      </p:pic>
      <p:sp>
        <p:nvSpPr>
          <p:cNvPr id="2" name="Date Placeholder 1">
            <a:extLst>
              <a:ext uri="{FF2B5EF4-FFF2-40B4-BE49-F238E27FC236}">
                <a16:creationId xmlns:a16="http://schemas.microsoft.com/office/drawing/2014/main" id="{2E207789-F312-4539-A345-A82B1533BADD}"/>
              </a:ext>
            </a:extLst>
          </p:cNvPr>
          <p:cNvSpPr>
            <a:spLocks noGrp="1"/>
          </p:cNvSpPr>
          <p:nvPr>
            <p:ph type="dt" sz="half" idx="10"/>
          </p:nvPr>
        </p:nvSpPr>
        <p:spPr/>
        <p:txBody>
          <a:bodyPr/>
          <a:lstStyle/>
          <a:p>
            <a:fld id="{8480346D-C4DD-46CA-8050-29DC9FE7F2DE}" type="datetimeFigureOut">
              <a:rPr lang="en-AU" smtClean="0"/>
              <a:t>4/11/2019</a:t>
            </a:fld>
            <a:endParaRPr lang="en-AU" dirty="0"/>
          </a:p>
        </p:txBody>
      </p:sp>
      <p:sp>
        <p:nvSpPr>
          <p:cNvPr id="3" name="Footer Placeholder 2">
            <a:extLst>
              <a:ext uri="{FF2B5EF4-FFF2-40B4-BE49-F238E27FC236}">
                <a16:creationId xmlns:a16="http://schemas.microsoft.com/office/drawing/2014/main" id="{76B3A343-7D3D-47C4-ADAC-72E88B60FA35}"/>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FAE6EA-0837-4F42-83D0-C43F090F9CE5}"/>
              </a:ext>
            </a:extLst>
          </p:cNvPr>
          <p:cNvSpPr>
            <a:spLocks noGrp="1"/>
          </p:cNvSpPr>
          <p:nvPr>
            <p:ph type="sldNum" sz="quarter" idx="12"/>
          </p:nvPr>
        </p:nvSpPr>
        <p:spPr/>
        <p:txBody>
          <a:bodyPr/>
          <a:lstStyle/>
          <a:p>
            <a:fld id="{CE3678D5-7B13-4F02-A70B-E703AC081804}" type="slidenum">
              <a:rPr lang="en-AU" smtClean="0"/>
              <a:t>‹#›</a:t>
            </a:fld>
            <a:endParaRPr lang="en-AU" dirty="0"/>
          </a:p>
        </p:txBody>
      </p:sp>
    </p:spTree>
    <p:extLst>
      <p:ext uri="{BB962C8B-B14F-4D97-AF65-F5344CB8AC3E}">
        <p14:creationId xmlns:p14="http://schemas.microsoft.com/office/powerpoint/2010/main" val="358915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oogle Shape;91;p14" descr="general.jpg">
            <a:extLst>
              <a:ext uri="{FF2B5EF4-FFF2-40B4-BE49-F238E27FC236}">
                <a16:creationId xmlns:a16="http://schemas.microsoft.com/office/drawing/2014/main" id="{BC72F28C-83A3-45FF-8B56-6643E70B87B6}"/>
              </a:ext>
            </a:extLst>
          </p:cNvPr>
          <p:cNvPicPr preferRelativeResize="0"/>
          <p:nvPr userDrawn="1"/>
        </p:nvPicPr>
        <p:blipFill rotWithShape="1">
          <a:blip r:embed="rId15">
            <a:alphaModFix/>
          </a:blip>
          <a:srcRect/>
          <a:stretch/>
        </p:blipFill>
        <p:spPr>
          <a:xfrm>
            <a:off x="0" y="0"/>
            <a:ext cx="12192000" cy="6858000"/>
          </a:xfrm>
          <a:prstGeom prst="rect">
            <a:avLst/>
          </a:prstGeom>
          <a:noFill/>
          <a:ln>
            <a:noFill/>
          </a:ln>
        </p:spPr>
      </p:pic>
      <p:sp>
        <p:nvSpPr>
          <p:cNvPr id="2" name="Title Placeholder 1">
            <a:extLst>
              <a:ext uri="{FF2B5EF4-FFF2-40B4-BE49-F238E27FC236}">
                <a16:creationId xmlns:a16="http://schemas.microsoft.com/office/drawing/2014/main" id="{F42CADBC-303D-43C9-9804-656805BAC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0141A3B-E932-4AE8-BD6B-42DEED70A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1CB9A8-DD96-46F1-841C-02D7CFD54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0346D-C4DD-46CA-8050-29DC9FE7F2DE}" type="datetimeFigureOut">
              <a:rPr lang="en-AU" smtClean="0"/>
              <a:t>4/11/2019</a:t>
            </a:fld>
            <a:endParaRPr lang="en-AU" dirty="0"/>
          </a:p>
        </p:txBody>
      </p:sp>
      <p:sp>
        <p:nvSpPr>
          <p:cNvPr id="5" name="Footer Placeholder 4">
            <a:extLst>
              <a:ext uri="{FF2B5EF4-FFF2-40B4-BE49-F238E27FC236}">
                <a16:creationId xmlns:a16="http://schemas.microsoft.com/office/drawing/2014/main" id="{AF70B96E-1B50-4C81-A0B2-2FBAE4AED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18EAA930-91D5-40C3-9ACD-C42BC0197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78D5-7B13-4F02-A70B-E703AC081804}" type="slidenum">
              <a:rPr lang="en-AU" smtClean="0"/>
              <a:t>‹#›</a:t>
            </a:fld>
            <a:endParaRPr lang="en-AU" dirty="0"/>
          </a:p>
        </p:txBody>
      </p:sp>
      <p:pic>
        <p:nvPicPr>
          <p:cNvPr id="8" name="Google Shape;92;p14" descr="logo.png">
            <a:extLst>
              <a:ext uri="{FF2B5EF4-FFF2-40B4-BE49-F238E27FC236}">
                <a16:creationId xmlns:a16="http://schemas.microsoft.com/office/drawing/2014/main" id="{CB0BAAE2-F63F-4668-8DC8-C9E0182B2090}"/>
              </a:ext>
            </a:extLst>
          </p:cNvPr>
          <p:cNvPicPr preferRelativeResize="0"/>
          <p:nvPr userDrawn="1"/>
        </p:nvPicPr>
        <p:blipFill rotWithShape="1">
          <a:blip r:embed="rId16">
            <a:alphaModFix/>
          </a:blip>
          <a:srcRect/>
          <a:stretch/>
        </p:blipFill>
        <p:spPr>
          <a:xfrm>
            <a:off x="11061032" y="136524"/>
            <a:ext cx="1022041" cy="819439"/>
          </a:xfrm>
          <a:prstGeom prst="rect">
            <a:avLst/>
          </a:prstGeom>
          <a:noFill/>
          <a:ln>
            <a:noFill/>
          </a:ln>
        </p:spPr>
      </p:pic>
    </p:spTree>
    <p:extLst>
      <p:ext uri="{BB962C8B-B14F-4D97-AF65-F5344CB8AC3E}">
        <p14:creationId xmlns:p14="http://schemas.microsoft.com/office/powerpoint/2010/main" val="265212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9USTbR5dCG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9USTbR5dCG4"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https://player.vimeo.com/video/162743651" TargetMode="External"/><Relationship Id="rId4" Type="http://schemas.openxmlformats.org/officeDocument/2006/relationships/hyperlink" Target="https://vimeo.com/16274365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lideshare.net/RWVentures/economic-placemaking-how-to-develop-a-neighborhood-business-plan-71100473" TargetMode="External"/><Relationship Id="rId2" Type="http://schemas.openxmlformats.org/officeDocument/2006/relationships/hyperlink" Target="https://www.pps.org/projects/business-plan-for-madisons-public-marke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0OGOmpEeDcw"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9USTbR5dCG4&amp;feature=share&amp;list=PLA4_LYmvEt2a8fY6GhFvmCgMAqBonYBW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9USTbR5dCG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B2B2EB-9BD4-4C6F-A82C-4E9EC0D8969A}"/>
              </a:ext>
            </a:extLst>
          </p:cNvPr>
          <p:cNvSpPr>
            <a:spLocks noGrp="1"/>
          </p:cNvSpPr>
          <p:nvPr>
            <p:ph type="title"/>
          </p:nvPr>
        </p:nvSpPr>
        <p:spPr>
          <a:xfrm>
            <a:off x="838200" y="365125"/>
            <a:ext cx="10515600" cy="6161405"/>
          </a:xfrm>
        </p:spPr>
        <p:txBody>
          <a:bodyPr>
            <a:normAutofit/>
          </a:bodyPr>
          <a:lstStyle/>
          <a:p>
            <a:pPr algn="ctr"/>
            <a:r>
              <a:rPr lang="en-AU" dirty="0">
                <a:solidFill>
                  <a:srgbClr val="FF0000"/>
                </a:solidFill>
              </a:rPr>
              <a:t>Disclaimer: </a:t>
            </a:r>
            <a:br>
              <a:rPr lang="en-AU" dirty="0">
                <a:solidFill>
                  <a:srgbClr val="FF0000"/>
                </a:solidFill>
              </a:rPr>
            </a:br>
            <a:br>
              <a:rPr lang="en-AU" dirty="0">
                <a:solidFill>
                  <a:srgbClr val="FF0000"/>
                </a:solidFill>
              </a:rPr>
            </a:br>
            <a:r>
              <a:rPr lang="en-AU" dirty="0">
                <a:solidFill>
                  <a:srgbClr val="FF0000"/>
                </a:solidFill>
              </a:rPr>
              <a:t>The following slides were intentionally left text based to allow you to personalise and contextualise with your own images. </a:t>
            </a:r>
          </a:p>
        </p:txBody>
      </p:sp>
    </p:spTree>
    <p:extLst>
      <p:ext uri="{BB962C8B-B14F-4D97-AF65-F5344CB8AC3E}">
        <p14:creationId xmlns:p14="http://schemas.microsoft.com/office/powerpoint/2010/main" val="218038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4A6F-A503-4628-B1B2-C585F6D1FB9F}"/>
              </a:ext>
            </a:extLst>
          </p:cNvPr>
          <p:cNvSpPr>
            <a:spLocks noGrp="1"/>
          </p:cNvSpPr>
          <p:nvPr>
            <p:ph type="title"/>
          </p:nvPr>
        </p:nvSpPr>
        <p:spPr/>
        <p:txBody>
          <a:bodyPr/>
          <a:lstStyle/>
          <a:p>
            <a:endParaRPr lang="en-AU" dirty="0"/>
          </a:p>
        </p:txBody>
      </p:sp>
      <p:pic>
        <p:nvPicPr>
          <p:cNvPr id="4" name="Online Media 3" title="Centre Improvement Program (CIP)   Project Showcase">
            <a:hlinkClick r:id="" action="ppaction://media"/>
            <a:extLst>
              <a:ext uri="{FF2B5EF4-FFF2-40B4-BE49-F238E27FC236}">
                <a16:creationId xmlns:a16="http://schemas.microsoft.com/office/drawing/2014/main" id="{DDFF5669-E4E5-4AA0-94DB-498DFF54A64C}"/>
              </a:ext>
            </a:extLst>
          </p:cNvPr>
          <p:cNvPicPr>
            <a:picLocks noGrp="1" noRot="1" noChangeAspect="1"/>
          </p:cNvPicPr>
          <p:nvPr>
            <p:ph idx="1"/>
            <a:videoFile r:link="rId1"/>
          </p:nvPr>
        </p:nvPicPr>
        <p:blipFill>
          <a:blip r:embed="rId3"/>
          <a:stretch>
            <a:fillRect/>
          </a:stretch>
        </p:blipFill>
        <p:spPr>
          <a:xfrm>
            <a:off x="355599" y="485631"/>
            <a:ext cx="10679546" cy="6007244"/>
          </a:xfrm>
          <a:prstGeom prst="rect">
            <a:avLst/>
          </a:prstGeom>
        </p:spPr>
      </p:pic>
    </p:spTree>
    <p:extLst>
      <p:ext uri="{BB962C8B-B14F-4D97-AF65-F5344CB8AC3E}">
        <p14:creationId xmlns:p14="http://schemas.microsoft.com/office/powerpoint/2010/main" val="2254255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Economic benefits - Paradise Point 4:45 </a:t>
            </a:r>
            <a:endParaRPr lang="en-GB" b="1" dirty="0"/>
          </a:p>
        </p:txBody>
      </p:sp>
      <p:sp>
        <p:nvSpPr>
          <p:cNvPr id="3" name="Content Placeholder 2"/>
          <p:cNvSpPr>
            <a:spLocks noGrp="1"/>
          </p:cNvSpPr>
          <p:nvPr>
            <p:ph idx="1"/>
          </p:nvPr>
        </p:nvSpPr>
        <p:spPr/>
        <p:txBody>
          <a:bodyPr/>
          <a:lstStyle/>
          <a:p>
            <a:pPr marL="0" indent="0">
              <a:buNone/>
            </a:pPr>
            <a:r>
              <a:rPr lang="en-AU" dirty="0"/>
              <a:t>In the 6 years since the program was undertaken, Paradise Point has a total return to the community that is approximately 5 times greater than the size of the initial investment. Given the time frame this indicates a modest community benefit. The overall benefit of $17.7 million includes:</a:t>
            </a:r>
          </a:p>
          <a:p>
            <a:r>
              <a:rPr lang="en-AU" dirty="0"/>
              <a:t>an increase of $3.9 million in rent paid to landlords</a:t>
            </a:r>
          </a:p>
          <a:p>
            <a:r>
              <a:rPr lang="en-AU" dirty="0"/>
              <a:t>an increase in $3.2 million of trader profit</a:t>
            </a:r>
          </a:p>
          <a:p>
            <a:r>
              <a:rPr lang="en-AU" dirty="0"/>
              <a:t>an increase in wages for local workers of $9.6 million</a:t>
            </a:r>
            <a:endParaRPr lang="en-GB" dirty="0"/>
          </a:p>
        </p:txBody>
      </p:sp>
    </p:spTree>
    <p:extLst>
      <p:ext uri="{BB962C8B-B14F-4D97-AF65-F5344CB8AC3E}">
        <p14:creationId xmlns:p14="http://schemas.microsoft.com/office/powerpoint/2010/main" val="335865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4A6F-A503-4628-B1B2-C585F6D1FB9F}"/>
              </a:ext>
            </a:extLst>
          </p:cNvPr>
          <p:cNvSpPr>
            <a:spLocks noGrp="1"/>
          </p:cNvSpPr>
          <p:nvPr>
            <p:ph type="title"/>
          </p:nvPr>
        </p:nvSpPr>
        <p:spPr/>
        <p:txBody>
          <a:bodyPr/>
          <a:lstStyle/>
          <a:p>
            <a:endParaRPr lang="en-AU" dirty="0"/>
          </a:p>
        </p:txBody>
      </p:sp>
      <p:pic>
        <p:nvPicPr>
          <p:cNvPr id="4" name="Online Media 3" title="Centre Improvement Program (CIP)   Project Showcase">
            <a:hlinkClick r:id="" action="ppaction://media"/>
            <a:extLst>
              <a:ext uri="{FF2B5EF4-FFF2-40B4-BE49-F238E27FC236}">
                <a16:creationId xmlns:a16="http://schemas.microsoft.com/office/drawing/2014/main" id="{DDFF5669-E4E5-4AA0-94DB-498DFF54A64C}"/>
              </a:ext>
            </a:extLst>
          </p:cNvPr>
          <p:cNvPicPr>
            <a:picLocks noGrp="1" noRot="1" noChangeAspect="1"/>
          </p:cNvPicPr>
          <p:nvPr>
            <p:ph idx="1"/>
            <a:videoFile r:link="rId1"/>
          </p:nvPr>
        </p:nvPicPr>
        <p:blipFill>
          <a:blip r:embed="rId3"/>
          <a:stretch>
            <a:fillRect/>
          </a:stretch>
        </p:blipFill>
        <p:spPr>
          <a:xfrm>
            <a:off x="355599" y="485631"/>
            <a:ext cx="10679546" cy="6007244"/>
          </a:xfrm>
          <a:prstGeom prst="rect">
            <a:avLst/>
          </a:prstGeom>
        </p:spPr>
      </p:pic>
    </p:spTree>
    <p:extLst>
      <p:ext uri="{BB962C8B-B14F-4D97-AF65-F5344CB8AC3E}">
        <p14:creationId xmlns:p14="http://schemas.microsoft.com/office/powerpoint/2010/main" val="158028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Economic benefits - Chevron Island (9:05)</a:t>
            </a:r>
            <a:endParaRPr lang="en-GB" b="1" dirty="0"/>
          </a:p>
        </p:txBody>
      </p:sp>
      <p:sp>
        <p:nvSpPr>
          <p:cNvPr id="3" name="Content Placeholder 2"/>
          <p:cNvSpPr>
            <a:spLocks noGrp="1"/>
          </p:cNvSpPr>
          <p:nvPr>
            <p:ph idx="1"/>
          </p:nvPr>
        </p:nvSpPr>
        <p:spPr/>
        <p:txBody>
          <a:bodyPr/>
          <a:lstStyle/>
          <a:p>
            <a:pPr marL="0" indent="0">
              <a:buNone/>
            </a:pPr>
            <a:r>
              <a:rPr lang="en-AU" dirty="0"/>
              <a:t>In 2 years of implementation (Chevron Island) return to the community 2.2 times greater than the size of the initial investment.</a:t>
            </a:r>
          </a:p>
          <a:p>
            <a:r>
              <a:rPr lang="en-AU" dirty="0"/>
              <a:t>Increase of $1.64 million in rent paid to landlords</a:t>
            </a:r>
          </a:p>
          <a:p>
            <a:r>
              <a:rPr lang="en-AU" dirty="0"/>
              <a:t>Increase in $770, 000 million of trade profit</a:t>
            </a:r>
          </a:p>
          <a:p>
            <a:r>
              <a:rPr lang="en-AU" dirty="0"/>
              <a:t>Increase in wages for local workers of $1.7 million </a:t>
            </a:r>
            <a:endParaRPr lang="en-GB" dirty="0"/>
          </a:p>
          <a:p>
            <a:endParaRPr lang="en-GB" dirty="0"/>
          </a:p>
        </p:txBody>
      </p:sp>
    </p:spTree>
    <p:extLst>
      <p:ext uri="{BB962C8B-B14F-4D97-AF65-F5344CB8AC3E}">
        <p14:creationId xmlns:p14="http://schemas.microsoft.com/office/powerpoint/2010/main" val="3481120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3CA5-C246-4914-8BA8-BD5C033F2AD9}"/>
              </a:ext>
            </a:extLst>
          </p:cNvPr>
          <p:cNvSpPr>
            <a:spLocks noGrp="1"/>
          </p:cNvSpPr>
          <p:nvPr>
            <p:ph type="title"/>
          </p:nvPr>
        </p:nvSpPr>
        <p:spPr/>
        <p:txBody>
          <a:bodyPr/>
          <a:lstStyle/>
          <a:p>
            <a:r>
              <a:rPr lang="en-AU" dirty="0"/>
              <a:t>Keeping a main street Thriving through renewal</a:t>
            </a:r>
          </a:p>
        </p:txBody>
      </p:sp>
      <p:sp>
        <p:nvSpPr>
          <p:cNvPr id="3" name="Content Placeholder 2">
            <a:extLst>
              <a:ext uri="{FF2B5EF4-FFF2-40B4-BE49-F238E27FC236}">
                <a16:creationId xmlns:a16="http://schemas.microsoft.com/office/drawing/2014/main" id="{2E394782-7D73-47D8-B9EC-8BFAE6EFC09D}"/>
              </a:ext>
            </a:extLst>
          </p:cNvPr>
          <p:cNvSpPr>
            <a:spLocks noGrp="1"/>
          </p:cNvSpPr>
          <p:nvPr>
            <p:ph sz="half" idx="1"/>
          </p:nvPr>
        </p:nvSpPr>
        <p:spPr/>
        <p:txBody>
          <a:bodyPr/>
          <a:lstStyle/>
          <a:p>
            <a:pPr marL="0" indent="0">
              <a:buNone/>
            </a:pPr>
            <a:r>
              <a:rPr lang="en-AU" dirty="0"/>
              <a:t>Placemaking </a:t>
            </a:r>
          </a:p>
          <a:p>
            <a:pPr marL="0" indent="0">
              <a:buNone/>
            </a:pPr>
            <a:r>
              <a:rPr lang="en-AU" dirty="0"/>
              <a:t>Done by CoDesign Studio</a:t>
            </a:r>
          </a:p>
          <a:p>
            <a:pPr marL="0" indent="0">
              <a:buNone/>
            </a:pPr>
            <a:r>
              <a:rPr lang="en-AU" dirty="0"/>
              <a:t>Kept main street thriving through revitalisation – street, curbs, water, etc. </a:t>
            </a:r>
          </a:p>
          <a:p>
            <a:pPr marL="0" indent="0">
              <a:buNone/>
            </a:pPr>
            <a:endParaRPr lang="en-AU" dirty="0"/>
          </a:p>
        </p:txBody>
      </p:sp>
      <p:sp>
        <p:nvSpPr>
          <p:cNvPr id="4" name="Content Placeholder 3">
            <a:extLst>
              <a:ext uri="{FF2B5EF4-FFF2-40B4-BE49-F238E27FC236}">
                <a16:creationId xmlns:a16="http://schemas.microsoft.com/office/drawing/2014/main" id="{E32EF9DD-6760-4FD3-A401-DBEF4D4B0B59}"/>
              </a:ext>
            </a:extLst>
          </p:cNvPr>
          <p:cNvSpPr>
            <a:spLocks noGrp="1"/>
          </p:cNvSpPr>
          <p:nvPr>
            <p:ph sz="half" idx="2"/>
          </p:nvPr>
        </p:nvSpPr>
        <p:spPr/>
        <p:txBody>
          <a:bodyPr/>
          <a:lstStyle/>
          <a:p>
            <a:r>
              <a:rPr lang="en-AU" dirty="0"/>
              <a:t>Continual activation</a:t>
            </a:r>
          </a:p>
          <a:p>
            <a:r>
              <a:rPr lang="en-AU" dirty="0"/>
              <a:t>Curation of activities</a:t>
            </a:r>
          </a:p>
          <a:p>
            <a:r>
              <a:rPr lang="en-AU" dirty="0"/>
              <a:t>Involvement of the guilds around the area to be part of the activity </a:t>
            </a:r>
          </a:p>
        </p:txBody>
      </p:sp>
    </p:spTree>
    <p:extLst>
      <p:ext uri="{BB962C8B-B14F-4D97-AF65-F5344CB8AC3E}">
        <p14:creationId xmlns:p14="http://schemas.microsoft.com/office/powerpoint/2010/main" val="346847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44B5-9DAF-48A0-A9CE-148A438132FF}"/>
              </a:ext>
            </a:extLst>
          </p:cNvPr>
          <p:cNvSpPr>
            <a:spLocks noGrp="1"/>
          </p:cNvSpPr>
          <p:nvPr>
            <p:ph type="title"/>
          </p:nvPr>
        </p:nvSpPr>
        <p:spPr/>
        <p:txBody>
          <a:bodyPr/>
          <a:lstStyle/>
          <a:p>
            <a:r>
              <a:rPr lang="en-AU" dirty="0"/>
              <a:t>Key concepts – for economics  </a:t>
            </a:r>
          </a:p>
        </p:txBody>
      </p:sp>
      <p:sp>
        <p:nvSpPr>
          <p:cNvPr id="3" name="Content Placeholder 2">
            <a:extLst>
              <a:ext uri="{FF2B5EF4-FFF2-40B4-BE49-F238E27FC236}">
                <a16:creationId xmlns:a16="http://schemas.microsoft.com/office/drawing/2014/main" id="{21BFFD57-894C-4EC4-B05C-33890BD2DD26}"/>
              </a:ext>
            </a:extLst>
          </p:cNvPr>
          <p:cNvSpPr>
            <a:spLocks noGrp="1"/>
          </p:cNvSpPr>
          <p:nvPr>
            <p:ph idx="1"/>
          </p:nvPr>
        </p:nvSpPr>
        <p:spPr/>
        <p:txBody>
          <a:bodyPr/>
          <a:lstStyle/>
          <a:p>
            <a:r>
              <a:rPr lang="en-US" dirty="0"/>
              <a:t>Cost Benefit Analysis</a:t>
            </a:r>
            <a:endParaRPr lang="en-AU" dirty="0"/>
          </a:p>
          <a:p>
            <a:r>
              <a:rPr lang="en-US" dirty="0"/>
              <a:t>Economic Modelling</a:t>
            </a:r>
            <a:endParaRPr lang="en-AU" dirty="0"/>
          </a:p>
          <a:p>
            <a:r>
              <a:rPr lang="en-US" dirty="0"/>
              <a:t>Willingness to Pay</a:t>
            </a:r>
            <a:endParaRPr lang="en-AU" dirty="0"/>
          </a:p>
          <a:p>
            <a:r>
              <a:rPr lang="en-US" dirty="0"/>
              <a:t>Financial Analysis</a:t>
            </a:r>
          </a:p>
          <a:p>
            <a:r>
              <a:rPr lang="en-US" dirty="0"/>
              <a:t>Business case </a:t>
            </a:r>
            <a:endParaRPr lang="en-AU" dirty="0"/>
          </a:p>
          <a:p>
            <a:endParaRPr lang="en-AU" dirty="0"/>
          </a:p>
        </p:txBody>
      </p:sp>
    </p:spTree>
    <p:extLst>
      <p:ext uri="{BB962C8B-B14F-4D97-AF65-F5344CB8AC3E}">
        <p14:creationId xmlns:p14="http://schemas.microsoft.com/office/powerpoint/2010/main" val="55102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B2CA-957B-42D7-BD8A-373AB468BB32}"/>
              </a:ext>
            </a:extLst>
          </p:cNvPr>
          <p:cNvSpPr>
            <a:spLocks noGrp="1"/>
          </p:cNvSpPr>
          <p:nvPr>
            <p:ph type="title"/>
          </p:nvPr>
        </p:nvSpPr>
        <p:spPr/>
        <p:txBody>
          <a:bodyPr/>
          <a:lstStyle/>
          <a:p>
            <a:r>
              <a:rPr lang="en-AU" dirty="0"/>
              <a:t>Cost benefits analysis </a:t>
            </a:r>
          </a:p>
        </p:txBody>
      </p:sp>
      <p:sp>
        <p:nvSpPr>
          <p:cNvPr id="3" name="Content Placeholder 2">
            <a:extLst>
              <a:ext uri="{FF2B5EF4-FFF2-40B4-BE49-F238E27FC236}">
                <a16:creationId xmlns:a16="http://schemas.microsoft.com/office/drawing/2014/main" id="{56972C60-09C2-4659-B776-1D99C7FE3127}"/>
              </a:ext>
            </a:extLst>
          </p:cNvPr>
          <p:cNvSpPr>
            <a:spLocks noGrp="1"/>
          </p:cNvSpPr>
          <p:nvPr>
            <p:ph idx="1"/>
          </p:nvPr>
        </p:nvSpPr>
        <p:spPr>
          <a:xfrm>
            <a:off x="838199" y="1825625"/>
            <a:ext cx="10674927" cy="4351338"/>
          </a:xfrm>
        </p:spPr>
        <p:txBody>
          <a:bodyPr/>
          <a:lstStyle/>
          <a:p>
            <a:pPr marL="0" indent="0">
              <a:buNone/>
            </a:pPr>
            <a:r>
              <a:rPr lang="en-AU" dirty="0"/>
              <a:t>Cost-benefit Analysis (CBA) or alternatively Benefit-cost Analysis (BCA)</a:t>
            </a:r>
          </a:p>
          <a:p>
            <a:pPr>
              <a:buFontTx/>
              <a:buChar char="-"/>
            </a:pPr>
            <a:r>
              <a:rPr lang="en-AU" dirty="0"/>
              <a:t>A systematic method of examining a project’s costs and benefits. </a:t>
            </a:r>
          </a:p>
          <a:p>
            <a:pPr>
              <a:buFontTx/>
              <a:buChar char="-"/>
            </a:pPr>
            <a:r>
              <a:rPr lang="en-AU" dirty="0"/>
              <a:t>Shown as a single number: either as the project’s overall benefits minus the costs; or as the ratio of the benefits to costs.</a:t>
            </a:r>
          </a:p>
          <a:p>
            <a:pPr>
              <a:buFontTx/>
              <a:buChar char="-"/>
            </a:pPr>
            <a:endParaRPr lang="en-AU" dirty="0"/>
          </a:p>
          <a:p>
            <a:pPr>
              <a:buFontTx/>
              <a:buChar char="-"/>
            </a:pPr>
            <a:r>
              <a:rPr lang="en-AU" dirty="0"/>
              <a:t>Benefit – common metric and common way to calculate </a:t>
            </a:r>
          </a:p>
          <a:p>
            <a:pPr>
              <a:buFontTx/>
              <a:buChar char="-"/>
            </a:pPr>
            <a:r>
              <a:rPr lang="en-AU" dirty="0"/>
              <a:t>Negative – all costs and benefit needs to be measurable in $... </a:t>
            </a:r>
          </a:p>
          <a:p>
            <a:pPr marL="0" indent="0">
              <a:buNone/>
            </a:pPr>
            <a:endParaRPr lang="en-AU" dirty="0"/>
          </a:p>
        </p:txBody>
      </p:sp>
    </p:spTree>
    <p:extLst>
      <p:ext uri="{BB962C8B-B14F-4D97-AF65-F5344CB8AC3E}">
        <p14:creationId xmlns:p14="http://schemas.microsoft.com/office/powerpoint/2010/main" val="174672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0483-5BC6-4E75-A3B1-16A5448F10EB}"/>
              </a:ext>
            </a:extLst>
          </p:cNvPr>
          <p:cNvSpPr>
            <a:spLocks noGrp="1"/>
          </p:cNvSpPr>
          <p:nvPr>
            <p:ph type="title"/>
          </p:nvPr>
        </p:nvSpPr>
        <p:spPr/>
        <p:txBody>
          <a:bodyPr/>
          <a:lstStyle/>
          <a:p>
            <a:r>
              <a:rPr lang="en-AU" dirty="0"/>
              <a:t>Cost benefits analysis – decisions you need to make </a:t>
            </a:r>
          </a:p>
        </p:txBody>
      </p:sp>
      <p:sp>
        <p:nvSpPr>
          <p:cNvPr id="3" name="Content Placeholder 2">
            <a:extLst>
              <a:ext uri="{FF2B5EF4-FFF2-40B4-BE49-F238E27FC236}">
                <a16:creationId xmlns:a16="http://schemas.microsoft.com/office/drawing/2014/main" id="{6690610D-2EA8-493A-9D8A-55DA74493C09}"/>
              </a:ext>
            </a:extLst>
          </p:cNvPr>
          <p:cNvSpPr>
            <a:spLocks noGrp="1"/>
          </p:cNvSpPr>
          <p:nvPr>
            <p:ph idx="1"/>
          </p:nvPr>
        </p:nvSpPr>
        <p:spPr/>
        <p:txBody>
          <a:bodyPr/>
          <a:lstStyle/>
          <a:p>
            <a:pPr marL="514350" indent="-514350">
              <a:buAutoNum type="arabicParenR"/>
            </a:pPr>
            <a:r>
              <a:rPr lang="en-AU" dirty="0"/>
              <a:t>when to conduct the CBA; </a:t>
            </a:r>
          </a:p>
          <a:p>
            <a:pPr marL="514350" indent="-514350">
              <a:buAutoNum type="arabicParenR"/>
            </a:pPr>
            <a:r>
              <a:rPr lang="en-AU" dirty="0"/>
              <a:t>what are the most appropriate things to measure; </a:t>
            </a:r>
          </a:p>
        </p:txBody>
      </p:sp>
    </p:spTree>
    <p:extLst>
      <p:ext uri="{BB962C8B-B14F-4D97-AF65-F5344CB8AC3E}">
        <p14:creationId xmlns:p14="http://schemas.microsoft.com/office/powerpoint/2010/main" val="304943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0483-5BC6-4E75-A3B1-16A5448F10EB}"/>
              </a:ext>
            </a:extLst>
          </p:cNvPr>
          <p:cNvSpPr>
            <a:spLocks noGrp="1"/>
          </p:cNvSpPr>
          <p:nvPr>
            <p:ph type="title"/>
          </p:nvPr>
        </p:nvSpPr>
        <p:spPr/>
        <p:txBody>
          <a:bodyPr/>
          <a:lstStyle/>
          <a:p>
            <a:r>
              <a:rPr lang="en-AU" dirty="0"/>
              <a:t>Cost benefits analysis – e.g. </a:t>
            </a:r>
          </a:p>
        </p:txBody>
      </p:sp>
      <p:pic>
        <p:nvPicPr>
          <p:cNvPr id="8" name="Picture 7">
            <a:extLst>
              <a:ext uri="{FF2B5EF4-FFF2-40B4-BE49-F238E27FC236}">
                <a16:creationId xmlns:a16="http://schemas.microsoft.com/office/drawing/2014/main" id="{86F9347A-DB41-45F3-945B-F92217C53807}"/>
              </a:ext>
            </a:extLst>
          </p:cNvPr>
          <p:cNvPicPr>
            <a:picLocks noChangeAspect="1"/>
          </p:cNvPicPr>
          <p:nvPr/>
        </p:nvPicPr>
        <p:blipFill>
          <a:blip r:embed="rId2"/>
          <a:stretch>
            <a:fillRect/>
          </a:stretch>
        </p:blipFill>
        <p:spPr>
          <a:xfrm>
            <a:off x="838200" y="1550736"/>
            <a:ext cx="7364499" cy="5307264"/>
          </a:xfrm>
          <a:prstGeom prst="rect">
            <a:avLst/>
          </a:prstGeom>
          <a:solidFill>
            <a:schemeClr val="bg1"/>
          </a:solidFill>
        </p:spPr>
      </p:pic>
      <p:sp>
        <p:nvSpPr>
          <p:cNvPr id="3" name="Rectangle: Rounded Corners 2">
            <a:extLst>
              <a:ext uri="{FF2B5EF4-FFF2-40B4-BE49-F238E27FC236}">
                <a16:creationId xmlns:a16="http://schemas.microsoft.com/office/drawing/2014/main" id="{7EEA0C2B-BD9B-476C-A9EA-C472E2FD9BFD}"/>
              </a:ext>
            </a:extLst>
          </p:cNvPr>
          <p:cNvSpPr/>
          <p:nvPr/>
        </p:nvSpPr>
        <p:spPr>
          <a:xfrm>
            <a:off x="1413164" y="2161308"/>
            <a:ext cx="4475018" cy="220287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Rounded Corners 4">
            <a:extLst>
              <a:ext uri="{FF2B5EF4-FFF2-40B4-BE49-F238E27FC236}">
                <a16:creationId xmlns:a16="http://schemas.microsoft.com/office/drawing/2014/main" id="{BC5A1635-509D-4721-AB8D-0EFE87A50DEF}"/>
              </a:ext>
            </a:extLst>
          </p:cNvPr>
          <p:cNvSpPr/>
          <p:nvPr/>
        </p:nvSpPr>
        <p:spPr>
          <a:xfrm>
            <a:off x="5701147" y="4258106"/>
            <a:ext cx="1205345" cy="11533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Rounded Corners 5">
            <a:extLst>
              <a:ext uri="{FF2B5EF4-FFF2-40B4-BE49-F238E27FC236}">
                <a16:creationId xmlns:a16="http://schemas.microsoft.com/office/drawing/2014/main" id="{B99A2B82-B7C1-4CBB-8D77-D5CE1B5EFE32}"/>
              </a:ext>
            </a:extLst>
          </p:cNvPr>
          <p:cNvSpPr/>
          <p:nvPr/>
        </p:nvSpPr>
        <p:spPr>
          <a:xfrm>
            <a:off x="5701147" y="6182591"/>
            <a:ext cx="855517" cy="5205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4803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0483-5BC6-4E75-A3B1-16A5448F10EB}"/>
              </a:ext>
            </a:extLst>
          </p:cNvPr>
          <p:cNvSpPr>
            <a:spLocks noGrp="1"/>
          </p:cNvSpPr>
          <p:nvPr>
            <p:ph type="title"/>
          </p:nvPr>
        </p:nvSpPr>
        <p:spPr/>
        <p:txBody>
          <a:bodyPr/>
          <a:lstStyle/>
          <a:p>
            <a:r>
              <a:rPr lang="en-AU" dirty="0"/>
              <a:t>Cost benefits analysis – decisions you need to make </a:t>
            </a:r>
          </a:p>
        </p:txBody>
      </p:sp>
      <p:sp>
        <p:nvSpPr>
          <p:cNvPr id="3" name="Content Placeholder 2">
            <a:extLst>
              <a:ext uri="{FF2B5EF4-FFF2-40B4-BE49-F238E27FC236}">
                <a16:creationId xmlns:a16="http://schemas.microsoft.com/office/drawing/2014/main" id="{6690610D-2EA8-493A-9D8A-55DA74493C09}"/>
              </a:ext>
            </a:extLst>
          </p:cNvPr>
          <p:cNvSpPr>
            <a:spLocks noGrp="1"/>
          </p:cNvSpPr>
          <p:nvPr>
            <p:ph idx="1"/>
          </p:nvPr>
        </p:nvSpPr>
        <p:spPr/>
        <p:txBody>
          <a:bodyPr/>
          <a:lstStyle/>
          <a:p>
            <a:pPr marL="514350" indent="-514350">
              <a:buAutoNum type="arabicParenR"/>
            </a:pPr>
            <a:r>
              <a:rPr lang="en-AU" dirty="0"/>
              <a:t>when to conduct the CBA; </a:t>
            </a:r>
          </a:p>
          <a:p>
            <a:pPr marL="514350" indent="-514350">
              <a:buAutoNum type="arabicParenR"/>
            </a:pPr>
            <a:r>
              <a:rPr lang="en-AU" dirty="0"/>
              <a:t>what are the most appropriate things to measure; </a:t>
            </a:r>
          </a:p>
          <a:p>
            <a:pPr marL="514350" indent="-514350">
              <a:buAutoNum type="arabicParenR"/>
            </a:pPr>
            <a:r>
              <a:rPr lang="en-AU" dirty="0"/>
              <a:t>how to best quantify them and sourcing the appropriate data; what timeframe; </a:t>
            </a:r>
          </a:p>
          <a:p>
            <a:pPr marL="514350" indent="-514350">
              <a:buAutoNum type="arabicParenR"/>
            </a:pPr>
            <a:r>
              <a:rPr lang="en-AU" dirty="0"/>
              <a:t>what time period to use; and </a:t>
            </a:r>
          </a:p>
          <a:p>
            <a:pPr marL="514350" indent="-514350">
              <a:buAutoNum type="arabicParenR"/>
            </a:pPr>
            <a:r>
              <a:rPr lang="en-AU" dirty="0"/>
              <a:t>what spatial area to use in measuring the impacts.</a:t>
            </a:r>
          </a:p>
        </p:txBody>
      </p:sp>
    </p:spTree>
    <p:extLst>
      <p:ext uri="{BB962C8B-B14F-4D97-AF65-F5344CB8AC3E}">
        <p14:creationId xmlns:p14="http://schemas.microsoft.com/office/powerpoint/2010/main" val="157467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C26C-DBD2-4301-B3B8-E13BB82543B7}"/>
              </a:ext>
            </a:extLst>
          </p:cNvPr>
          <p:cNvSpPr>
            <a:spLocks noGrp="1"/>
          </p:cNvSpPr>
          <p:nvPr>
            <p:ph type="ctrTitle"/>
          </p:nvPr>
        </p:nvSpPr>
        <p:spPr>
          <a:xfrm>
            <a:off x="845126" y="4420562"/>
            <a:ext cx="9599167" cy="1028791"/>
          </a:xfrm>
        </p:spPr>
        <p:txBody>
          <a:bodyPr>
            <a:normAutofit/>
          </a:bodyPr>
          <a:lstStyle/>
          <a:p>
            <a:r>
              <a:rPr lang="en-AU" b="1" dirty="0"/>
              <a:t>Economics of place</a:t>
            </a:r>
          </a:p>
        </p:txBody>
      </p:sp>
      <p:sp>
        <p:nvSpPr>
          <p:cNvPr id="3" name="Subtitle 2">
            <a:extLst>
              <a:ext uri="{FF2B5EF4-FFF2-40B4-BE49-F238E27FC236}">
                <a16:creationId xmlns:a16="http://schemas.microsoft.com/office/drawing/2014/main" id="{45A74A74-4527-4D44-B413-CE2488F14D4D}"/>
              </a:ext>
            </a:extLst>
          </p:cNvPr>
          <p:cNvSpPr>
            <a:spLocks noGrp="1"/>
          </p:cNvSpPr>
          <p:nvPr>
            <p:ph type="subTitle" idx="1"/>
          </p:nvPr>
        </p:nvSpPr>
        <p:spPr>
          <a:xfrm>
            <a:off x="838200" y="5503865"/>
            <a:ext cx="9144000" cy="866790"/>
          </a:xfrm>
        </p:spPr>
        <p:txBody>
          <a:bodyPr>
            <a:normAutofit/>
          </a:bodyPr>
          <a:lstStyle/>
          <a:p>
            <a:r>
              <a:rPr lang="en-AU"/>
              <a:t>These </a:t>
            </a:r>
            <a:r>
              <a:rPr lang="en-AU" dirty="0"/>
              <a:t>slides are based on material prepared by Sipe, N., Darchen, S. &amp; </a:t>
            </a:r>
            <a:r>
              <a:rPr lang="de-DE" dirty="0"/>
              <a:t>(2019)</a:t>
            </a:r>
            <a:r>
              <a:rPr lang="en-AU" dirty="0"/>
              <a:t>, The University of Queensland for the Place Agency program for placemaking pedagogy.  </a:t>
            </a:r>
          </a:p>
          <a:p>
            <a:endParaRPr lang="en-AU" dirty="0"/>
          </a:p>
        </p:txBody>
      </p:sp>
      <p:sp>
        <p:nvSpPr>
          <p:cNvPr id="4" name="Rectangle 1">
            <a:extLst>
              <a:ext uri="{FF2B5EF4-FFF2-40B4-BE49-F238E27FC236}">
                <a16:creationId xmlns:a16="http://schemas.microsoft.com/office/drawing/2014/main" id="{F6250F57-A48F-4E1C-A68C-92327EE8C54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000" b="0" i="0" u="none" strike="noStrike" cap="none" normalizeH="0" baseline="0" dirty="0">
                <a:ln>
                  <a:noFill/>
                </a:ln>
                <a:solidFill>
                  <a:srgbClr val="FFFFFF"/>
                </a:solidFill>
                <a:effectLst/>
                <a:latin typeface="Lato" panose="020B0604020202020204" charset="0"/>
                <a:ea typeface="Calibri" panose="020F0502020204030204" pitchFamily="34" charset="0"/>
                <a:cs typeface="Lato" panose="020B0604020202020204" charset="0"/>
              </a:rPr>
              <a:t>Sipe, N., Darchen, S. &amp; L. Johnson</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7188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FDCE4-E062-4724-802B-36A31937FCEC}"/>
              </a:ext>
            </a:extLst>
          </p:cNvPr>
          <p:cNvSpPr>
            <a:spLocks noGrp="1"/>
          </p:cNvSpPr>
          <p:nvPr>
            <p:ph type="title"/>
          </p:nvPr>
        </p:nvSpPr>
        <p:spPr/>
        <p:txBody>
          <a:bodyPr/>
          <a:lstStyle/>
          <a:p>
            <a:r>
              <a:rPr lang="en-AU" dirty="0"/>
              <a:t>Economic modelling what you need to know to commission it </a:t>
            </a:r>
          </a:p>
        </p:txBody>
      </p:sp>
      <p:sp>
        <p:nvSpPr>
          <p:cNvPr id="3" name="Content Placeholder 2">
            <a:extLst>
              <a:ext uri="{FF2B5EF4-FFF2-40B4-BE49-F238E27FC236}">
                <a16:creationId xmlns:a16="http://schemas.microsoft.com/office/drawing/2014/main" id="{AC9F935F-2EEB-4C5B-A90A-8567E930D5B4}"/>
              </a:ext>
            </a:extLst>
          </p:cNvPr>
          <p:cNvSpPr>
            <a:spLocks noGrp="1"/>
          </p:cNvSpPr>
          <p:nvPr>
            <p:ph idx="1"/>
          </p:nvPr>
        </p:nvSpPr>
        <p:spPr/>
        <p:txBody>
          <a:bodyPr/>
          <a:lstStyle/>
          <a:p>
            <a:r>
              <a:rPr lang="en-AU" dirty="0"/>
              <a:t>Looking at other projects to assess what could be possible for our project</a:t>
            </a:r>
          </a:p>
          <a:p>
            <a:r>
              <a:rPr lang="en-AU" dirty="0"/>
              <a:t>You make an educated guess of the extent of the benefits </a:t>
            </a:r>
          </a:p>
          <a:p>
            <a:r>
              <a:rPr lang="en-AU" dirty="0"/>
              <a:t>Usually you build your report with a summary of the expected benefit with evidence linking back to projects from which you have the figures – it is like precedent building in design </a:t>
            </a:r>
          </a:p>
        </p:txBody>
      </p:sp>
    </p:spTree>
    <p:extLst>
      <p:ext uri="{BB962C8B-B14F-4D97-AF65-F5344CB8AC3E}">
        <p14:creationId xmlns:p14="http://schemas.microsoft.com/office/powerpoint/2010/main" val="87118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0483-5BC6-4E75-A3B1-16A5448F10EB}"/>
              </a:ext>
            </a:extLst>
          </p:cNvPr>
          <p:cNvSpPr>
            <a:spLocks noGrp="1"/>
          </p:cNvSpPr>
          <p:nvPr>
            <p:ph type="title"/>
          </p:nvPr>
        </p:nvSpPr>
        <p:spPr/>
        <p:txBody>
          <a:bodyPr/>
          <a:lstStyle/>
          <a:p>
            <a:r>
              <a:rPr lang="en-AU" dirty="0"/>
              <a:t>Cost benefits analysis – e.g. </a:t>
            </a:r>
          </a:p>
        </p:txBody>
      </p:sp>
      <p:pic>
        <p:nvPicPr>
          <p:cNvPr id="8" name="Picture 7">
            <a:extLst>
              <a:ext uri="{FF2B5EF4-FFF2-40B4-BE49-F238E27FC236}">
                <a16:creationId xmlns:a16="http://schemas.microsoft.com/office/drawing/2014/main" id="{86F9347A-DB41-45F3-945B-F92217C53807}"/>
              </a:ext>
            </a:extLst>
          </p:cNvPr>
          <p:cNvPicPr>
            <a:picLocks noChangeAspect="1"/>
          </p:cNvPicPr>
          <p:nvPr/>
        </p:nvPicPr>
        <p:blipFill>
          <a:blip r:embed="rId2"/>
          <a:stretch>
            <a:fillRect/>
          </a:stretch>
        </p:blipFill>
        <p:spPr>
          <a:xfrm>
            <a:off x="838200" y="1550736"/>
            <a:ext cx="7364499" cy="5307264"/>
          </a:xfrm>
          <a:prstGeom prst="rect">
            <a:avLst/>
          </a:prstGeom>
          <a:solidFill>
            <a:schemeClr val="bg1"/>
          </a:solidFill>
        </p:spPr>
      </p:pic>
      <p:sp>
        <p:nvSpPr>
          <p:cNvPr id="3" name="Rectangle: Rounded Corners 2">
            <a:extLst>
              <a:ext uri="{FF2B5EF4-FFF2-40B4-BE49-F238E27FC236}">
                <a16:creationId xmlns:a16="http://schemas.microsoft.com/office/drawing/2014/main" id="{7EEA0C2B-BD9B-476C-A9EA-C472E2FD9BFD}"/>
              </a:ext>
            </a:extLst>
          </p:cNvPr>
          <p:cNvSpPr/>
          <p:nvPr/>
        </p:nvSpPr>
        <p:spPr>
          <a:xfrm>
            <a:off x="1413164" y="2161308"/>
            <a:ext cx="4287983" cy="220287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Rounded Corners 4">
            <a:extLst>
              <a:ext uri="{FF2B5EF4-FFF2-40B4-BE49-F238E27FC236}">
                <a16:creationId xmlns:a16="http://schemas.microsoft.com/office/drawing/2014/main" id="{BC5A1635-509D-4721-AB8D-0EFE87A50DEF}"/>
              </a:ext>
            </a:extLst>
          </p:cNvPr>
          <p:cNvSpPr/>
          <p:nvPr/>
        </p:nvSpPr>
        <p:spPr>
          <a:xfrm>
            <a:off x="5840095" y="2109354"/>
            <a:ext cx="1152987" cy="225482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77295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F32C-1092-4599-A201-95D541653448}"/>
              </a:ext>
            </a:extLst>
          </p:cNvPr>
          <p:cNvSpPr>
            <a:spLocks noGrp="1"/>
          </p:cNvSpPr>
          <p:nvPr>
            <p:ph type="title"/>
          </p:nvPr>
        </p:nvSpPr>
        <p:spPr/>
        <p:txBody>
          <a:bodyPr/>
          <a:lstStyle/>
          <a:p>
            <a:r>
              <a:rPr lang="en-AU" dirty="0"/>
              <a:t>Willingness to pay – key concepts to keep in mind </a:t>
            </a:r>
          </a:p>
        </p:txBody>
      </p:sp>
      <p:sp>
        <p:nvSpPr>
          <p:cNvPr id="3" name="Content Placeholder 2">
            <a:extLst>
              <a:ext uri="{FF2B5EF4-FFF2-40B4-BE49-F238E27FC236}">
                <a16:creationId xmlns:a16="http://schemas.microsoft.com/office/drawing/2014/main" id="{29F57FB1-60FA-46C5-817D-CEC29227E1C5}"/>
              </a:ext>
            </a:extLst>
          </p:cNvPr>
          <p:cNvSpPr>
            <a:spLocks noGrp="1"/>
          </p:cNvSpPr>
          <p:nvPr>
            <p:ph idx="1"/>
          </p:nvPr>
        </p:nvSpPr>
        <p:spPr/>
        <p:txBody>
          <a:bodyPr>
            <a:normAutofit lnSpcReduction="10000"/>
          </a:bodyPr>
          <a:lstStyle/>
          <a:p>
            <a:pPr marL="0" indent="0">
              <a:buNone/>
            </a:pPr>
            <a:r>
              <a:rPr lang="en-AU" dirty="0"/>
              <a:t>This tool is based on survey information where individuals are asked the maximum amount they would pay for a product. </a:t>
            </a:r>
          </a:p>
          <a:p>
            <a:pPr marL="0" indent="0">
              <a:buNone/>
            </a:pPr>
            <a:r>
              <a:rPr lang="en-AU" dirty="0"/>
              <a:t>In the case of a placemaking project, the product could be how much they would be willing to pay for a certain amenity.</a:t>
            </a:r>
          </a:p>
          <a:p>
            <a:pPr marL="0" indent="0">
              <a:buNone/>
            </a:pPr>
            <a:r>
              <a:rPr lang="en-AU" dirty="0"/>
              <a:t>Direct - The direct method involves asking individuals through an open-ended questionnaire </a:t>
            </a:r>
          </a:p>
          <a:p>
            <a:pPr marL="0" indent="0">
              <a:buNone/>
            </a:pPr>
            <a:r>
              <a:rPr lang="en-AU" dirty="0"/>
              <a:t>Indirect - asking an individual their willingness to pay from a number of product alternatives as well as a “none” option.</a:t>
            </a:r>
          </a:p>
          <a:p>
            <a:pPr marL="0" indent="0">
              <a:buNone/>
            </a:pPr>
            <a:endParaRPr lang="en-AU" dirty="0"/>
          </a:p>
          <a:p>
            <a:pPr marL="0" indent="0">
              <a:buNone/>
            </a:pPr>
            <a:r>
              <a:rPr lang="en-AU" dirty="0"/>
              <a:t>- Not as reliable and has a lot of bias and </a:t>
            </a:r>
          </a:p>
        </p:txBody>
      </p:sp>
    </p:spTree>
    <p:extLst>
      <p:ext uri="{BB962C8B-B14F-4D97-AF65-F5344CB8AC3E}">
        <p14:creationId xmlns:p14="http://schemas.microsoft.com/office/powerpoint/2010/main" val="1391335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F32C-1092-4599-A201-95D541653448}"/>
              </a:ext>
            </a:extLst>
          </p:cNvPr>
          <p:cNvSpPr>
            <a:spLocks noGrp="1"/>
          </p:cNvSpPr>
          <p:nvPr>
            <p:ph type="title"/>
          </p:nvPr>
        </p:nvSpPr>
        <p:spPr/>
        <p:txBody>
          <a:bodyPr/>
          <a:lstStyle/>
          <a:p>
            <a:r>
              <a:rPr lang="en-AU" dirty="0"/>
              <a:t>Willingness to pay – key concepts to keep in mind </a:t>
            </a:r>
          </a:p>
        </p:txBody>
      </p:sp>
      <p:sp>
        <p:nvSpPr>
          <p:cNvPr id="3" name="Content Placeholder 2">
            <a:extLst>
              <a:ext uri="{FF2B5EF4-FFF2-40B4-BE49-F238E27FC236}">
                <a16:creationId xmlns:a16="http://schemas.microsoft.com/office/drawing/2014/main" id="{29F57FB1-60FA-46C5-817D-CEC29227E1C5}"/>
              </a:ext>
            </a:extLst>
          </p:cNvPr>
          <p:cNvSpPr>
            <a:spLocks noGrp="1"/>
          </p:cNvSpPr>
          <p:nvPr>
            <p:ph idx="1"/>
          </p:nvPr>
        </p:nvSpPr>
        <p:spPr/>
        <p:txBody>
          <a:bodyPr>
            <a:normAutofit lnSpcReduction="10000"/>
          </a:bodyPr>
          <a:lstStyle/>
          <a:p>
            <a:pPr marL="0" indent="0">
              <a:buNone/>
            </a:pPr>
            <a:r>
              <a:rPr lang="en-AU" dirty="0"/>
              <a:t>This tool is based on survey information where individuals are asked the maximum amount they would pay for a product. </a:t>
            </a:r>
          </a:p>
          <a:p>
            <a:pPr marL="0" indent="0">
              <a:buNone/>
            </a:pPr>
            <a:r>
              <a:rPr lang="en-AU" dirty="0"/>
              <a:t>In the case of a placemaking project, the product could be how much they would be willing to pay for a certain amenity.</a:t>
            </a:r>
          </a:p>
          <a:p>
            <a:pPr marL="0" indent="0">
              <a:buNone/>
            </a:pPr>
            <a:r>
              <a:rPr lang="en-AU" dirty="0"/>
              <a:t>Direct - The direct method involves asking individuals through an open-ended questionnaire </a:t>
            </a:r>
          </a:p>
          <a:p>
            <a:pPr marL="0" indent="0">
              <a:buNone/>
            </a:pPr>
            <a:r>
              <a:rPr lang="en-AU" dirty="0"/>
              <a:t>Indirect - asking an individual their willingness to pay from a number of product alternatives as well as a “none” option.</a:t>
            </a:r>
          </a:p>
          <a:p>
            <a:pPr marL="0" indent="0">
              <a:buNone/>
            </a:pPr>
            <a:endParaRPr lang="en-AU" dirty="0"/>
          </a:p>
          <a:p>
            <a:pPr marL="0" indent="0">
              <a:buNone/>
            </a:pPr>
            <a:r>
              <a:rPr lang="en-AU" dirty="0"/>
              <a:t>- Not as reliable and has a lot of bias and </a:t>
            </a:r>
          </a:p>
        </p:txBody>
      </p:sp>
    </p:spTree>
    <p:extLst>
      <p:ext uri="{BB962C8B-B14F-4D97-AF65-F5344CB8AC3E}">
        <p14:creationId xmlns:p14="http://schemas.microsoft.com/office/powerpoint/2010/main" val="450016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DF5B6-DBA1-4EB1-9831-EF9D3171F57F}"/>
              </a:ext>
            </a:extLst>
          </p:cNvPr>
          <p:cNvSpPr>
            <a:spLocks noGrp="1"/>
          </p:cNvSpPr>
          <p:nvPr>
            <p:ph type="title"/>
          </p:nvPr>
        </p:nvSpPr>
        <p:spPr/>
        <p:txBody>
          <a:bodyPr/>
          <a:lstStyle/>
          <a:p>
            <a:r>
              <a:rPr lang="en-AU" dirty="0"/>
              <a:t>PARTICIPATORY BUDGETTING </a:t>
            </a:r>
          </a:p>
        </p:txBody>
      </p:sp>
      <p:pic>
        <p:nvPicPr>
          <p:cNvPr id="4" name="Online Media 3">
            <a:hlinkClick r:id="" action="ppaction://media"/>
            <a:extLst>
              <a:ext uri="{FF2B5EF4-FFF2-40B4-BE49-F238E27FC236}">
                <a16:creationId xmlns:a16="http://schemas.microsoft.com/office/drawing/2014/main" id="{C0B40D41-274E-48BA-9932-8E37D2A86E4C}"/>
              </a:ext>
            </a:extLst>
          </p:cNvPr>
          <p:cNvPicPr>
            <a:picLocks noGrp="1" noRot="1" noChangeAspect="1"/>
          </p:cNvPicPr>
          <p:nvPr>
            <p:ph idx="1"/>
            <a:videoFile r:link="rId1"/>
          </p:nvPr>
        </p:nvPicPr>
        <p:blipFill>
          <a:blip r:embed="rId3"/>
          <a:stretch>
            <a:fillRect/>
          </a:stretch>
        </p:blipFill>
        <p:spPr>
          <a:xfrm>
            <a:off x="2826327" y="1495317"/>
            <a:ext cx="6875318" cy="3867366"/>
          </a:xfrm>
          <a:prstGeom prst="rect">
            <a:avLst/>
          </a:prstGeom>
        </p:spPr>
      </p:pic>
      <p:sp>
        <p:nvSpPr>
          <p:cNvPr id="5" name="Rectangle 4">
            <a:extLst>
              <a:ext uri="{FF2B5EF4-FFF2-40B4-BE49-F238E27FC236}">
                <a16:creationId xmlns:a16="http://schemas.microsoft.com/office/drawing/2014/main" id="{8B536B79-4098-4D26-8E66-4698517E04B1}"/>
              </a:ext>
            </a:extLst>
          </p:cNvPr>
          <p:cNvSpPr/>
          <p:nvPr/>
        </p:nvSpPr>
        <p:spPr>
          <a:xfrm>
            <a:off x="3865767" y="5644633"/>
            <a:ext cx="4708084" cy="523220"/>
          </a:xfrm>
          <a:prstGeom prst="rect">
            <a:avLst/>
          </a:prstGeom>
        </p:spPr>
        <p:txBody>
          <a:bodyPr wrap="none">
            <a:spAutoFit/>
          </a:bodyPr>
          <a:lstStyle/>
          <a:p>
            <a:r>
              <a:rPr lang="en-AU" sz="2800" dirty="0">
                <a:hlinkClick r:id="rId4"/>
              </a:rPr>
              <a:t>https://vimeo.com/162743651</a:t>
            </a:r>
            <a:endParaRPr lang="en-AU" sz="2800" dirty="0"/>
          </a:p>
        </p:txBody>
      </p:sp>
    </p:spTree>
    <p:extLst>
      <p:ext uri="{BB962C8B-B14F-4D97-AF65-F5344CB8AC3E}">
        <p14:creationId xmlns:p14="http://schemas.microsoft.com/office/powerpoint/2010/main" val="974073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37B05-1C99-4E40-B9C4-805D02A8E7A9}"/>
              </a:ext>
            </a:extLst>
          </p:cNvPr>
          <p:cNvSpPr>
            <a:spLocks noGrp="1"/>
          </p:cNvSpPr>
          <p:nvPr>
            <p:ph type="title"/>
          </p:nvPr>
        </p:nvSpPr>
        <p:spPr/>
        <p:txBody>
          <a:bodyPr/>
          <a:lstStyle/>
          <a:p>
            <a:r>
              <a:rPr lang="en-AU" dirty="0"/>
              <a:t>Financial analysis – who benefits </a:t>
            </a:r>
          </a:p>
        </p:txBody>
      </p:sp>
      <p:sp>
        <p:nvSpPr>
          <p:cNvPr id="3" name="Content Placeholder 2">
            <a:extLst>
              <a:ext uri="{FF2B5EF4-FFF2-40B4-BE49-F238E27FC236}">
                <a16:creationId xmlns:a16="http://schemas.microsoft.com/office/drawing/2014/main" id="{4DCD9877-30AE-4FE6-BADB-076FF7907FB6}"/>
              </a:ext>
            </a:extLst>
          </p:cNvPr>
          <p:cNvSpPr>
            <a:spLocks noGrp="1"/>
          </p:cNvSpPr>
          <p:nvPr>
            <p:ph idx="1"/>
          </p:nvPr>
        </p:nvSpPr>
        <p:spPr/>
        <p:txBody>
          <a:bodyPr/>
          <a:lstStyle/>
          <a:p>
            <a:r>
              <a:rPr lang="en-AU" dirty="0"/>
              <a:t>Understand who benefits and who covers the costs, not just total </a:t>
            </a:r>
          </a:p>
          <a:p>
            <a:endParaRPr lang="en-AU" dirty="0"/>
          </a:p>
          <a:p>
            <a:r>
              <a:rPr lang="en-AU" dirty="0"/>
              <a:t>This helps with the final plan for budgeting for the place managers and government </a:t>
            </a:r>
          </a:p>
        </p:txBody>
      </p:sp>
    </p:spTree>
    <p:extLst>
      <p:ext uri="{BB962C8B-B14F-4D97-AF65-F5344CB8AC3E}">
        <p14:creationId xmlns:p14="http://schemas.microsoft.com/office/powerpoint/2010/main" val="2668105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0483-5BC6-4E75-A3B1-16A5448F10EB}"/>
              </a:ext>
            </a:extLst>
          </p:cNvPr>
          <p:cNvSpPr>
            <a:spLocks noGrp="1"/>
          </p:cNvSpPr>
          <p:nvPr>
            <p:ph type="title"/>
          </p:nvPr>
        </p:nvSpPr>
        <p:spPr/>
        <p:txBody>
          <a:bodyPr/>
          <a:lstStyle/>
          <a:p>
            <a:r>
              <a:rPr lang="en-AU" dirty="0"/>
              <a:t>Cost benefits analysis – e.g. </a:t>
            </a:r>
          </a:p>
        </p:txBody>
      </p:sp>
      <p:pic>
        <p:nvPicPr>
          <p:cNvPr id="8" name="Picture 7">
            <a:extLst>
              <a:ext uri="{FF2B5EF4-FFF2-40B4-BE49-F238E27FC236}">
                <a16:creationId xmlns:a16="http://schemas.microsoft.com/office/drawing/2014/main" id="{86F9347A-DB41-45F3-945B-F92217C53807}"/>
              </a:ext>
            </a:extLst>
          </p:cNvPr>
          <p:cNvPicPr>
            <a:picLocks noChangeAspect="1"/>
          </p:cNvPicPr>
          <p:nvPr/>
        </p:nvPicPr>
        <p:blipFill>
          <a:blip r:embed="rId2"/>
          <a:stretch>
            <a:fillRect/>
          </a:stretch>
        </p:blipFill>
        <p:spPr>
          <a:xfrm>
            <a:off x="838200" y="1550736"/>
            <a:ext cx="7364499" cy="5307264"/>
          </a:xfrm>
          <a:prstGeom prst="rect">
            <a:avLst/>
          </a:prstGeom>
          <a:solidFill>
            <a:schemeClr val="bg1"/>
          </a:solidFill>
        </p:spPr>
      </p:pic>
      <p:sp>
        <p:nvSpPr>
          <p:cNvPr id="6" name="Rectangle: Rounded Corners 5">
            <a:extLst>
              <a:ext uri="{FF2B5EF4-FFF2-40B4-BE49-F238E27FC236}">
                <a16:creationId xmlns:a16="http://schemas.microsoft.com/office/drawing/2014/main" id="{949B5D64-D303-4334-8383-41C626B52969}"/>
              </a:ext>
            </a:extLst>
          </p:cNvPr>
          <p:cNvSpPr/>
          <p:nvPr/>
        </p:nvSpPr>
        <p:spPr>
          <a:xfrm>
            <a:off x="5840095" y="4953973"/>
            <a:ext cx="962890" cy="3532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D8FF37FD-E18E-4F63-80DE-86CA1416BFF6}"/>
              </a:ext>
            </a:extLst>
          </p:cNvPr>
          <p:cNvSpPr/>
          <p:nvPr/>
        </p:nvSpPr>
        <p:spPr>
          <a:xfrm>
            <a:off x="5722331" y="2523008"/>
            <a:ext cx="1080653" cy="17684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4480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2220A-612A-4E33-862E-8E1C67A9C852}"/>
              </a:ext>
            </a:extLst>
          </p:cNvPr>
          <p:cNvSpPr>
            <a:spLocks noGrp="1"/>
          </p:cNvSpPr>
          <p:nvPr>
            <p:ph type="title"/>
          </p:nvPr>
        </p:nvSpPr>
        <p:spPr/>
        <p:txBody>
          <a:bodyPr/>
          <a:lstStyle/>
          <a:p>
            <a:r>
              <a:rPr lang="en-AU" dirty="0"/>
              <a:t>Business case </a:t>
            </a:r>
          </a:p>
        </p:txBody>
      </p:sp>
      <p:sp>
        <p:nvSpPr>
          <p:cNvPr id="3" name="Content Placeholder 2">
            <a:extLst>
              <a:ext uri="{FF2B5EF4-FFF2-40B4-BE49-F238E27FC236}">
                <a16:creationId xmlns:a16="http://schemas.microsoft.com/office/drawing/2014/main" id="{56B111A7-F47F-4E29-B2A0-9740E900BD8A}"/>
              </a:ext>
            </a:extLst>
          </p:cNvPr>
          <p:cNvSpPr>
            <a:spLocks noGrp="1"/>
          </p:cNvSpPr>
          <p:nvPr>
            <p:ph idx="1"/>
          </p:nvPr>
        </p:nvSpPr>
        <p:spPr/>
        <p:txBody>
          <a:bodyPr/>
          <a:lstStyle/>
          <a:p>
            <a:r>
              <a:rPr lang="en-AU" dirty="0"/>
              <a:t>This is the document that backs up what approach you have used to justify your estimates </a:t>
            </a:r>
          </a:p>
          <a:p>
            <a:endParaRPr lang="en-AU" dirty="0"/>
          </a:p>
          <a:p>
            <a:r>
              <a:rPr lang="en-AU" dirty="0"/>
              <a:t>CASE STUDY - </a:t>
            </a:r>
            <a:r>
              <a:rPr lang="en-AU" dirty="0">
                <a:hlinkClick r:id="rId2"/>
              </a:rPr>
              <a:t>https://www.pps.org/projects/business-plan-for-madisons-public-market</a:t>
            </a:r>
            <a:endParaRPr lang="en-AU" dirty="0"/>
          </a:p>
          <a:p>
            <a:endParaRPr lang="en-AU" dirty="0"/>
          </a:p>
          <a:p>
            <a:r>
              <a:rPr lang="en-AU" dirty="0"/>
              <a:t>Next slides from: </a:t>
            </a:r>
            <a:r>
              <a:rPr lang="en-AU" dirty="0">
                <a:hlinkClick r:id="rId3"/>
              </a:rPr>
              <a:t>https://www.slideshare.net/RWVentures/economic-placemaking-how-to-develop-a-neighborhood-business-plan-71100473</a:t>
            </a:r>
            <a:endParaRPr lang="en-AU" dirty="0"/>
          </a:p>
          <a:p>
            <a:endParaRPr lang="en-AU" dirty="0"/>
          </a:p>
          <a:p>
            <a:endParaRPr lang="en-AU" dirty="0"/>
          </a:p>
        </p:txBody>
      </p:sp>
    </p:spTree>
    <p:extLst>
      <p:ext uri="{BB962C8B-B14F-4D97-AF65-F5344CB8AC3E}">
        <p14:creationId xmlns:p14="http://schemas.microsoft.com/office/powerpoint/2010/main" val="2090600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63A5-46EA-49B6-80DA-977094C3DA8B}"/>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14716BCE-1683-46E9-A42B-079539202F97}"/>
              </a:ext>
            </a:extLst>
          </p:cNvPr>
          <p:cNvSpPr>
            <a:spLocks noGrp="1"/>
          </p:cNvSpPr>
          <p:nvPr>
            <p:ph idx="1"/>
          </p:nvPr>
        </p:nvSpPr>
        <p:spPr/>
        <p:txBody>
          <a:bodyPr/>
          <a:lstStyle/>
          <a:p>
            <a:endParaRPr lang="en-AU" dirty="0"/>
          </a:p>
        </p:txBody>
      </p:sp>
      <p:pic>
        <p:nvPicPr>
          <p:cNvPr id="4" name="Picture 3">
            <a:extLst>
              <a:ext uri="{FF2B5EF4-FFF2-40B4-BE49-F238E27FC236}">
                <a16:creationId xmlns:a16="http://schemas.microsoft.com/office/drawing/2014/main" id="{4EAF1A51-6DD7-4FE5-BAFC-3808401591D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12514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FEF7-034B-4ECC-B526-FB8C1942804E}"/>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EE870996-96BF-4FDE-AE41-C8BF4E57EF41}"/>
              </a:ext>
            </a:extLst>
          </p:cNvPr>
          <p:cNvSpPr>
            <a:spLocks noGrp="1"/>
          </p:cNvSpPr>
          <p:nvPr>
            <p:ph idx="1"/>
          </p:nvPr>
        </p:nvSpPr>
        <p:spPr/>
        <p:txBody>
          <a:bodyPr/>
          <a:lstStyle/>
          <a:p>
            <a:endParaRPr lang="en-AU" dirty="0"/>
          </a:p>
        </p:txBody>
      </p:sp>
      <p:pic>
        <p:nvPicPr>
          <p:cNvPr id="4" name="Picture 3">
            <a:extLst>
              <a:ext uri="{FF2B5EF4-FFF2-40B4-BE49-F238E27FC236}">
                <a16:creationId xmlns:a16="http://schemas.microsoft.com/office/drawing/2014/main" id="{4FFE4EE6-2948-4162-BE10-B8AB2BFA25A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1779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A17DD3-57FE-4319-B56A-082E7A642E7C}"/>
              </a:ext>
            </a:extLst>
          </p:cNvPr>
          <p:cNvSpPr/>
          <p:nvPr/>
        </p:nvSpPr>
        <p:spPr>
          <a:xfrm>
            <a:off x="636529" y="17757"/>
            <a:ext cx="3248025" cy="2713472"/>
          </a:xfrm>
          <a:prstGeom prst="rect">
            <a:avLst/>
          </a:prstGeom>
          <a:solidFill>
            <a:srgbClr val="404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13">
            <a:extLst>
              <a:ext uri="{FF2B5EF4-FFF2-40B4-BE49-F238E27FC236}">
                <a16:creationId xmlns:a16="http://schemas.microsoft.com/office/drawing/2014/main" id="{82BF2F16-CE9C-45AE-AAB3-DB4AB84B500A}"/>
              </a:ext>
            </a:extLst>
          </p:cNvPr>
          <p:cNvSpPr/>
          <p:nvPr/>
        </p:nvSpPr>
        <p:spPr>
          <a:xfrm rot="10800000" flipV="1">
            <a:off x="638176" y="2678850"/>
            <a:ext cx="3246378" cy="4196020"/>
          </a:xfrm>
          <a:prstGeom prst="rect">
            <a:avLst/>
          </a:prstGeom>
          <a:solidFill>
            <a:srgbClr val="FFD300"/>
          </a:solidFill>
        </p:spPr>
        <p:txBody>
          <a:bodyPr wrap="square">
            <a:spAutoFit/>
          </a:bodyPr>
          <a:lstStyle/>
          <a:p>
            <a:pPr>
              <a:spcBef>
                <a:spcPts val="488"/>
              </a:spcBef>
              <a:spcAft>
                <a:spcPts val="488"/>
              </a:spcAft>
            </a:pPr>
            <a:endParaRPr lang="en-AU" sz="1950" b="1" dirty="0"/>
          </a:p>
          <a:p>
            <a:pPr>
              <a:spcBef>
                <a:spcPts val="488"/>
              </a:spcBef>
              <a:spcAft>
                <a:spcPts val="488"/>
              </a:spcAft>
            </a:pPr>
            <a:r>
              <a:rPr lang="en-AU" sz="1950" b="1" dirty="0"/>
              <a:t>Getting a basic handle on economic concepts is important to communicate with other industries and gather support for place. </a:t>
            </a:r>
          </a:p>
          <a:p>
            <a:pPr marL="285750" indent="-285750">
              <a:spcBef>
                <a:spcPts val="488"/>
              </a:spcBef>
              <a:spcAft>
                <a:spcPts val="488"/>
              </a:spcAft>
              <a:buFont typeface="Arial" panose="020B0604020202020204" pitchFamily="34" charset="0"/>
              <a:buChar char="•"/>
            </a:pPr>
            <a:r>
              <a:rPr lang="en-AU" dirty="0"/>
              <a:t>Creating budgets and justifying cost vs. benefits</a:t>
            </a:r>
          </a:p>
          <a:p>
            <a:pPr marL="285750" indent="-285750">
              <a:spcBef>
                <a:spcPts val="488"/>
              </a:spcBef>
              <a:spcAft>
                <a:spcPts val="488"/>
              </a:spcAft>
              <a:buFont typeface="Arial" panose="020B0604020202020204" pitchFamily="34" charset="0"/>
              <a:buChar char="•"/>
            </a:pPr>
            <a:r>
              <a:rPr lang="en-AU" dirty="0"/>
              <a:t>Estimating economic benefits</a:t>
            </a:r>
          </a:p>
          <a:p>
            <a:pPr marL="285750" indent="-285750">
              <a:spcBef>
                <a:spcPts val="488"/>
              </a:spcBef>
              <a:spcAft>
                <a:spcPts val="488"/>
              </a:spcAft>
              <a:buFont typeface="Arial" panose="020B0604020202020204" pitchFamily="34" charset="0"/>
              <a:buChar char="•"/>
            </a:pPr>
            <a:r>
              <a:rPr lang="en-AU" dirty="0"/>
              <a:t>Evaluating economic return of place initiatives. </a:t>
            </a:r>
          </a:p>
          <a:p>
            <a:pPr marL="285750" indent="-285750">
              <a:spcBef>
                <a:spcPts val="488"/>
              </a:spcBef>
              <a:spcAft>
                <a:spcPts val="488"/>
              </a:spcAft>
              <a:buFont typeface="Arial" panose="020B0604020202020204" pitchFamily="34" charset="0"/>
              <a:buChar char="•"/>
            </a:pPr>
            <a:endParaRPr lang="en-AU" b="1" dirty="0"/>
          </a:p>
        </p:txBody>
      </p:sp>
      <p:sp>
        <p:nvSpPr>
          <p:cNvPr id="3" name="Title 2">
            <a:extLst>
              <a:ext uri="{FF2B5EF4-FFF2-40B4-BE49-F238E27FC236}">
                <a16:creationId xmlns:a16="http://schemas.microsoft.com/office/drawing/2014/main" id="{C86EC6B5-B9D5-4C63-9E10-82BE9A51ED1D}"/>
              </a:ext>
            </a:extLst>
          </p:cNvPr>
          <p:cNvSpPr>
            <a:spLocks noGrp="1"/>
          </p:cNvSpPr>
          <p:nvPr>
            <p:ph type="title"/>
          </p:nvPr>
        </p:nvSpPr>
        <p:spPr>
          <a:xfrm>
            <a:off x="636529" y="171162"/>
            <a:ext cx="3248025" cy="2371148"/>
          </a:xfrm>
          <a:prstGeom prst="ellipse">
            <a:avLst/>
          </a:prstGeom>
        </p:spPr>
        <p:txBody>
          <a:bodyPr vert="horz" lIns="91440" tIns="45720" rIns="91440" bIns="45720" rtlCol="0" anchor="ctr">
            <a:noAutofit/>
          </a:bodyPr>
          <a:lstStyle/>
          <a:p>
            <a:r>
              <a:rPr lang="en-US" sz="2400" b="1" i="1" kern="1200" dirty="0">
                <a:solidFill>
                  <a:srgbClr val="FFFFFF"/>
                </a:solidFill>
                <a:latin typeface="+mj-lt"/>
                <a:ea typeface="+mj-ea"/>
                <a:cs typeface="+mj-cs"/>
              </a:rPr>
              <a:t>Context: </a:t>
            </a:r>
            <a:br>
              <a:rPr lang="en-US" sz="2400" b="1" i="1" kern="1200" dirty="0">
                <a:solidFill>
                  <a:srgbClr val="FFFFFF"/>
                </a:solidFill>
                <a:latin typeface="+mj-lt"/>
                <a:ea typeface="+mj-ea"/>
                <a:cs typeface="+mj-cs"/>
              </a:rPr>
            </a:br>
            <a:r>
              <a:rPr lang="en-US" sz="2400" b="1" i="1" kern="1200" dirty="0">
                <a:solidFill>
                  <a:srgbClr val="FFFFFF"/>
                </a:solidFill>
                <a:latin typeface="+mj-lt"/>
                <a:ea typeface="+mj-ea"/>
                <a:cs typeface="+mj-cs"/>
              </a:rPr>
              <a:t>Where does </a:t>
            </a:r>
            <a:r>
              <a:rPr lang="en-US" sz="2400" b="1" i="1" dirty="0">
                <a:solidFill>
                  <a:srgbClr val="FFFFFF"/>
                </a:solidFill>
              </a:rPr>
              <a:t>economic evaluation fit in place?</a:t>
            </a:r>
            <a:endParaRPr lang="en-US" sz="2400" b="1" i="1"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B1F550EC-BBD4-CE44-B6E0-181C0FED1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641" y="1318065"/>
            <a:ext cx="6776980" cy="5082735"/>
          </a:xfrm>
          <a:prstGeom prst="rect">
            <a:avLst/>
          </a:prstGeom>
        </p:spPr>
      </p:pic>
      <p:sp>
        <p:nvSpPr>
          <p:cNvPr id="2" name="TextBox 1">
            <a:extLst>
              <a:ext uri="{FF2B5EF4-FFF2-40B4-BE49-F238E27FC236}">
                <a16:creationId xmlns:a16="http://schemas.microsoft.com/office/drawing/2014/main" id="{C6B1F9AD-970F-4FBB-8F70-B6179B53B62B}"/>
              </a:ext>
            </a:extLst>
          </p:cNvPr>
          <p:cNvSpPr txBox="1"/>
          <p:nvPr/>
        </p:nvSpPr>
        <p:spPr>
          <a:xfrm>
            <a:off x="336884" y="6124074"/>
            <a:ext cx="184731" cy="369332"/>
          </a:xfrm>
          <a:prstGeom prst="rect">
            <a:avLst/>
          </a:prstGeom>
          <a:noFill/>
        </p:spPr>
        <p:txBody>
          <a:bodyPr wrap="none" rtlCol="0">
            <a:spAutoFit/>
          </a:bodyPr>
          <a:lstStyle/>
          <a:p>
            <a:endParaRPr lang="en-AU" dirty="0"/>
          </a:p>
        </p:txBody>
      </p:sp>
    </p:spTree>
    <p:extLst>
      <p:ext uri="{BB962C8B-B14F-4D97-AF65-F5344CB8AC3E}">
        <p14:creationId xmlns:p14="http://schemas.microsoft.com/office/powerpoint/2010/main" val="369454761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01976-DF1A-465F-AFF5-E0E5AB26E966}"/>
              </a:ext>
            </a:extLst>
          </p:cNvPr>
          <p:cNvSpPr>
            <a:spLocks noGrp="1"/>
          </p:cNvSpPr>
          <p:nvPr>
            <p:ph type="title"/>
          </p:nvPr>
        </p:nvSpPr>
        <p:spPr/>
        <p:txBody>
          <a:bodyPr/>
          <a:lstStyle/>
          <a:p>
            <a:r>
              <a:rPr lang="en-AU" dirty="0"/>
              <a:t>The problem with economic evaluation </a:t>
            </a:r>
          </a:p>
        </p:txBody>
      </p:sp>
      <p:sp>
        <p:nvSpPr>
          <p:cNvPr id="3" name="Content Placeholder 2">
            <a:extLst>
              <a:ext uri="{FF2B5EF4-FFF2-40B4-BE49-F238E27FC236}">
                <a16:creationId xmlns:a16="http://schemas.microsoft.com/office/drawing/2014/main" id="{77CDD35C-A501-4254-A3F0-A70360DAC101}"/>
              </a:ext>
            </a:extLst>
          </p:cNvPr>
          <p:cNvSpPr>
            <a:spLocks noGrp="1"/>
          </p:cNvSpPr>
          <p:nvPr>
            <p:ph idx="1"/>
          </p:nvPr>
        </p:nvSpPr>
        <p:spPr/>
        <p:txBody>
          <a:bodyPr/>
          <a:lstStyle/>
          <a:p>
            <a:r>
              <a:rPr lang="en-AU" dirty="0"/>
              <a:t>You are guessing you do not know what will evolve </a:t>
            </a:r>
          </a:p>
          <a:p>
            <a:r>
              <a:rPr lang="en-AU" dirty="0"/>
              <a:t>You can’t measure in $ the things that many people love, what gives them joy and what helps them thrive</a:t>
            </a:r>
          </a:p>
          <a:p>
            <a:r>
              <a:rPr lang="en-AU" dirty="0"/>
              <a:t>We don’t measure ecological or social capital well because of their complexity </a:t>
            </a:r>
          </a:p>
          <a:p>
            <a:r>
              <a:rPr lang="en-AU" dirty="0"/>
              <a:t>… how do you measure 60,000 years of indigenous knowledge, time with you family, a sense of a place, sunshine, a lovely dinner with friends.. Time to be healthy, learn and think… </a:t>
            </a:r>
          </a:p>
        </p:txBody>
      </p:sp>
    </p:spTree>
    <p:extLst>
      <p:ext uri="{BB962C8B-B14F-4D97-AF65-F5344CB8AC3E}">
        <p14:creationId xmlns:p14="http://schemas.microsoft.com/office/powerpoint/2010/main" val="211177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0CF26D-163C-438F-9A7A-B73D94E1A507}"/>
              </a:ext>
            </a:extLst>
          </p:cNvPr>
          <p:cNvSpPr/>
          <p:nvPr/>
        </p:nvSpPr>
        <p:spPr>
          <a:xfrm>
            <a:off x="4231469" y="6176963"/>
            <a:ext cx="3338799" cy="369332"/>
          </a:xfrm>
          <a:prstGeom prst="rect">
            <a:avLst/>
          </a:prstGeom>
        </p:spPr>
        <p:txBody>
          <a:bodyPr wrap="none">
            <a:spAutoFit/>
          </a:bodyPr>
          <a:lstStyle/>
          <a:p>
            <a:r>
              <a:rPr lang="en-AU" dirty="0"/>
              <a:t>https://youtu.be/0OGOmpEeDcw</a:t>
            </a:r>
          </a:p>
        </p:txBody>
      </p:sp>
      <p:pic>
        <p:nvPicPr>
          <p:cNvPr id="12" name="Online Media 11" title="Interview with Pavan Sukhdev, founder and CEO, GIST Advisory | Global Reporting Initiative">
            <a:hlinkClick r:id="" action="ppaction://media"/>
            <a:extLst>
              <a:ext uri="{FF2B5EF4-FFF2-40B4-BE49-F238E27FC236}">
                <a16:creationId xmlns:a16="http://schemas.microsoft.com/office/drawing/2014/main" id="{3BF69349-B058-4740-88F9-25ABE39DED38}"/>
              </a:ext>
            </a:extLst>
          </p:cNvPr>
          <p:cNvPicPr>
            <a:picLocks noGrp="1" noRot="1" noChangeAspect="1"/>
          </p:cNvPicPr>
          <p:nvPr>
            <p:ph idx="1"/>
            <a:videoFile r:link="rId1"/>
          </p:nvPr>
        </p:nvPicPr>
        <p:blipFill>
          <a:blip r:embed="rId3"/>
          <a:stretch>
            <a:fillRect/>
          </a:stretch>
        </p:blipFill>
        <p:spPr>
          <a:xfrm>
            <a:off x="1163782" y="350255"/>
            <a:ext cx="9320645" cy="5603736"/>
          </a:xfrm>
          <a:prstGeom prst="rect">
            <a:avLst/>
          </a:prstGeom>
        </p:spPr>
      </p:pic>
    </p:spTree>
    <p:extLst>
      <p:ext uri="{BB962C8B-B14F-4D97-AF65-F5344CB8AC3E}">
        <p14:creationId xmlns:p14="http://schemas.microsoft.com/office/powerpoint/2010/main" val="2724721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35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3A49-B150-4270-A8AF-3F83ACF360B6}"/>
              </a:ext>
            </a:extLst>
          </p:cNvPr>
          <p:cNvSpPr>
            <a:spLocks noGrp="1"/>
          </p:cNvSpPr>
          <p:nvPr>
            <p:ph type="title"/>
          </p:nvPr>
        </p:nvSpPr>
        <p:spPr/>
        <p:txBody>
          <a:bodyPr>
            <a:normAutofit/>
          </a:bodyPr>
          <a:lstStyle/>
          <a:p>
            <a:r>
              <a:rPr lang="en-AU" b="1" dirty="0"/>
              <a:t>Learning outcomes</a:t>
            </a:r>
          </a:p>
        </p:txBody>
      </p:sp>
      <p:sp>
        <p:nvSpPr>
          <p:cNvPr id="3" name="Content Placeholder 2">
            <a:extLst>
              <a:ext uri="{FF2B5EF4-FFF2-40B4-BE49-F238E27FC236}">
                <a16:creationId xmlns:a16="http://schemas.microsoft.com/office/drawing/2014/main" id="{AAE68CA0-9BC6-42D3-84B3-EDCFB06ED62C}"/>
              </a:ext>
            </a:extLst>
          </p:cNvPr>
          <p:cNvSpPr>
            <a:spLocks noGrp="1"/>
          </p:cNvSpPr>
          <p:nvPr>
            <p:ph idx="1"/>
          </p:nvPr>
        </p:nvSpPr>
        <p:spPr>
          <a:xfrm>
            <a:off x="838200" y="1825625"/>
            <a:ext cx="10926452" cy="4351338"/>
          </a:xfrm>
        </p:spPr>
        <p:txBody>
          <a:bodyPr>
            <a:normAutofit/>
          </a:bodyPr>
          <a:lstStyle/>
          <a:p>
            <a:pPr lvl="0"/>
            <a:r>
              <a:rPr lang="en-AU" dirty="0"/>
              <a:t>Recall information about the economics of placemaking (remember)</a:t>
            </a:r>
          </a:p>
          <a:p>
            <a:pPr lvl="0"/>
            <a:r>
              <a:rPr lang="en-AU" dirty="0"/>
              <a:t>Explain key ideas or concepts about the economics of placemaking (understand)</a:t>
            </a:r>
          </a:p>
          <a:p>
            <a:pPr lvl="0"/>
            <a:r>
              <a:rPr lang="en-AU" dirty="0"/>
              <a:t>Use information in a new way to demonstrate an enhanced understanding of the economics of placemaking (apply) </a:t>
            </a:r>
          </a:p>
          <a:p>
            <a:pPr lvl="0">
              <a:lnSpc>
                <a:spcPct val="100000"/>
              </a:lnSpc>
              <a:spcBef>
                <a:spcPts val="600"/>
              </a:spcBef>
              <a:spcAft>
                <a:spcPts val="600"/>
              </a:spcAft>
            </a:pPr>
            <a:endParaRPr lang="en-US" dirty="0"/>
          </a:p>
        </p:txBody>
      </p:sp>
    </p:spTree>
    <p:extLst>
      <p:ext uri="{BB962C8B-B14F-4D97-AF65-F5344CB8AC3E}">
        <p14:creationId xmlns:p14="http://schemas.microsoft.com/office/powerpoint/2010/main" val="18336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FB04-2C55-47E3-B701-A661F17A8943}"/>
              </a:ext>
            </a:extLst>
          </p:cNvPr>
          <p:cNvSpPr>
            <a:spLocks noGrp="1"/>
          </p:cNvSpPr>
          <p:nvPr>
            <p:ph type="title"/>
          </p:nvPr>
        </p:nvSpPr>
        <p:spPr/>
        <p:txBody>
          <a:bodyPr/>
          <a:lstStyle/>
          <a:p>
            <a:r>
              <a:rPr lang="en-AU" b="1" dirty="0"/>
              <a:t>Outline </a:t>
            </a:r>
          </a:p>
        </p:txBody>
      </p:sp>
      <p:sp>
        <p:nvSpPr>
          <p:cNvPr id="3" name="Content Placeholder 2">
            <a:extLst>
              <a:ext uri="{FF2B5EF4-FFF2-40B4-BE49-F238E27FC236}">
                <a16:creationId xmlns:a16="http://schemas.microsoft.com/office/drawing/2014/main" id="{9477AC1E-EE7B-424E-8FB6-2642C62A9005}"/>
              </a:ext>
            </a:extLst>
          </p:cNvPr>
          <p:cNvSpPr>
            <a:spLocks noGrp="1"/>
          </p:cNvSpPr>
          <p:nvPr>
            <p:ph idx="1"/>
          </p:nvPr>
        </p:nvSpPr>
        <p:spPr>
          <a:solidFill>
            <a:srgbClr val="FFF4C2"/>
          </a:solidFill>
        </p:spPr>
        <p:txBody>
          <a:bodyPr>
            <a:normAutofit/>
          </a:bodyPr>
          <a:lstStyle/>
          <a:p>
            <a:pPr marL="0" lvl="0" indent="0">
              <a:buNone/>
            </a:pPr>
            <a:r>
              <a:rPr lang="en-AU" dirty="0"/>
              <a:t>The teaching of this module is based on a specific case study used to exemplify the different concepts important for economic analysis of place</a:t>
            </a:r>
          </a:p>
          <a:p>
            <a:pPr lvl="0"/>
            <a:r>
              <a:rPr lang="en-AU" dirty="0"/>
              <a:t>Types of economic benefits </a:t>
            </a:r>
          </a:p>
          <a:p>
            <a:pPr lvl="0"/>
            <a:r>
              <a:rPr lang="en-AU" dirty="0"/>
              <a:t>Cost-Benefit Analysis</a:t>
            </a:r>
          </a:p>
          <a:p>
            <a:pPr lvl="0"/>
            <a:r>
              <a:rPr lang="en-AU" dirty="0"/>
              <a:t>Economic Modelling</a:t>
            </a:r>
          </a:p>
          <a:p>
            <a:pPr lvl="0"/>
            <a:r>
              <a:rPr lang="en-AU" dirty="0"/>
              <a:t>Willingness to Pay</a:t>
            </a:r>
          </a:p>
          <a:p>
            <a:pPr lvl="0"/>
            <a:r>
              <a:rPr lang="en-AU" dirty="0"/>
              <a:t>Financial Analysis</a:t>
            </a:r>
          </a:p>
          <a:p>
            <a:r>
              <a:rPr lang="en-AU" dirty="0"/>
              <a:t>Business case</a:t>
            </a:r>
            <a:endParaRPr lang="en-US" dirty="0"/>
          </a:p>
          <a:p>
            <a:endParaRPr lang="en-AU" dirty="0"/>
          </a:p>
        </p:txBody>
      </p:sp>
    </p:spTree>
    <p:extLst>
      <p:ext uri="{BB962C8B-B14F-4D97-AF65-F5344CB8AC3E}">
        <p14:creationId xmlns:p14="http://schemas.microsoft.com/office/powerpoint/2010/main" val="139788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a:t>A case study showcasing some economic benefits</a:t>
            </a:r>
            <a:endParaRPr lang="en-GB" sz="4000" b="1" dirty="0"/>
          </a:p>
        </p:txBody>
      </p:sp>
      <p:sp>
        <p:nvSpPr>
          <p:cNvPr id="3" name="Content Placeholder 2"/>
          <p:cNvSpPr>
            <a:spLocks noGrp="1"/>
          </p:cNvSpPr>
          <p:nvPr>
            <p:ph idx="1"/>
          </p:nvPr>
        </p:nvSpPr>
        <p:spPr>
          <a:xfrm>
            <a:off x="838200" y="1825625"/>
            <a:ext cx="3524075" cy="4351338"/>
          </a:xfrm>
        </p:spPr>
        <p:txBody>
          <a:bodyPr>
            <a:normAutofit/>
          </a:bodyPr>
          <a:lstStyle/>
          <a:p>
            <a:pPr marL="0" indent="0">
              <a:buNone/>
            </a:pPr>
            <a:r>
              <a:rPr lang="en-AU" dirty="0"/>
              <a:t>Example of Centre Improvement Program (CIP) Centre Improvement Program (CIP) (Gold Coast) </a:t>
            </a:r>
            <a:r>
              <a:rPr lang="en-AU" sz="1400" dirty="0">
                <a:hlinkClick r:id="rId2"/>
              </a:rPr>
              <a:t>https://www.youtube.com/watch?v=9USTbR5dCG4&amp;feature=share&amp;list=PLA4_LYmvEt2a8fY6GhFvmCgMAqBonYBW0</a:t>
            </a:r>
            <a:endParaRPr lang="en-AU" sz="1400" dirty="0"/>
          </a:p>
          <a:p>
            <a:pPr marL="0" indent="0">
              <a:buNone/>
            </a:pPr>
            <a:endParaRPr lang="en-GB" dirty="0"/>
          </a:p>
        </p:txBody>
      </p:sp>
      <p:pic>
        <p:nvPicPr>
          <p:cNvPr id="4" name="Picture 3">
            <a:extLst>
              <a:ext uri="{FF2B5EF4-FFF2-40B4-BE49-F238E27FC236}">
                <a16:creationId xmlns:a16="http://schemas.microsoft.com/office/drawing/2014/main" id="{7BF8A6EE-3B61-4AB2-916F-19887F813A14}"/>
              </a:ext>
            </a:extLst>
          </p:cNvPr>
          <p:cNvPicPr>
            <a:picLocks noChangeAspect="1"/>
          </p:cNvPicPr>
          <p:nvPr/>
        </p:nvPicPr>
        <p:blipFill rotWithShape="1">
          <a:blip r:embed="rId3"/>
          <a:srcRect l="551" t="19817" r="37110" b="20979"/>
          <a:stretch/>
        </p:blipFill>
        <p:spPr>
          <a:xfrm>
            <a:off x="4177718" y="1690688"/>
            <a:ext cx="7600426" cy="4060272"/>
          </a:xfrm>
          <a:prstGeom prst="rect">
            <a:avLst/>
          </a:prstGeom>
        </p:spPr>
      </p:pic>
    </p:spTree>
    <p:extLst>
      <p:ext uri="{BB962C8B-B14F-4D97-AF65-F5344CB8AC3E}">
        <p14:creationId xmlns:p14="http://schemas.microsoft.com/office/powerpoint/2010/main" val="57261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Types of economic benefits</a:t>
            </a:r>
            <a:endParaRPr lang="en-GB" b="1" dirty="0"/>
          </a:p>
        </p:txBody>
      </p:sp>
      <p:sp>
        <p:nvSpPr>
          <p:cNvPr id="3" name="Content Placeholder 2"/>
          <p:cNvSpPr>
            <a:spLocks noGrp="1"/>
          </p:cNvSpPr>
          <p:nvPr>
            <p:ph idx="1"/>
          </p:nvPr>
        </p:nvSpPr>
        <p:spPr/>
        <p:txBody>
          <a:bodyPr>
            <a:normAutofit/>
          </a:bodyPr>
          <a:lstStyle/>
          <a:p>
            <a:r>
              <a:rPr lang="en-AU" dirty="0"/>
              <a:t>Increase in rent paid to landlords</a:t>
            </a:r>
          </a:p>
          <a:p>
            <a:endParaRPr lang="en-AU" dirty="0"/>
          </a:p>
          <a:p>
            <a:r>
              <a:rPr lang="en-AU" dirty="0"/>
              <a:t>Increase in wages for local workers</a:t>
            </a:r>
          </a:p>
          <a:p>
            <a:endParaRPr lang="en-AU" dirty="0"/>
          </a:p>
          <a:p>
            <a:r>
              <a:rPr lang="en-AU" dirty="0"/>
              <a:t>Increase of trader profit</a:t>
            </a:r>
          </a:p>
          <a:p>
            <a:endParaRPr lang="en-AU" dirty="0"/>
          </a:p>
          <a:p>
            <a:pPr marL="0" indent="0">
              <a:buNone/>
            </a:pPr>
            <a:endParaRPr lang="en-AU" dirty="0"/>
          </a:p>
        </p:txBody>
      </p:sp>
      <p:pic>
        <p:nvPicPr>
          <p:cNvPr id="5" name="Picture 4">
            <a:extLst>
              <a:ext uri="{FF2B5EF4-FFF2-40B4-BE49-F238E27FC236}">
                <a16:creationId xmlns:a16="http://schemas.microsoft.com/office/drawing/2014/main" id="{850429C5-8929-4DB3-A0BA-8A3603CF2CFA}"/>
              </a:ext>
            </a:extLst>
          </p:cNvPr>
          <p:cNvPicPr>
            <a:picLocks noChangeAspect="1"/>
          </p:cNvPicPr>
          <p:nvPr/>
        </p:nvPicPr>
        <p:blipFill>
          <a:blip r:embed="rId2"/>
          <a:stretch>
            <a:fillRect/>
          </a:stretch>
        </p:blipFill>
        <p:spPr>
          <a:xfrm>
            <a:off x="6771095" y="1571625"/>
            <a:ext cx="2676525" cy="1704975"/>
          </a:xfrm>
          <a:prstGeom prst="rect">
            <a:avLst/>
          </a:prstGeom>
        </p:spPr>
      </p:pic>
    </p:spTree>
    <p:extLst>
      <p:ext uri="{BB962C8B-B14F-4D97-AF65-F5344CB8AC3E}">
        <p14:creationId xmlns:p14="http://schemas.microsoft.com/office/powerpoint/2010/main" val="4044013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4A6F-A503-4628-B1B2-C585F6D1FB9F}"/>
              </a:ext>
            </a:extLst>
          </p:cNvPr>
          <p:cNvSpPr>
            <a:spLocks noGrp="1"/>
          </p:cNvSpPr>
          <p:nvPr>
            <p:ph type="title"/>
          </p:nvPr>
        </p:nvSpPr>
        <p:spPr/>
        <p:txBody>
          <a:bodyPr/>
          <a:lstStyle/>
          <a:p>
            <a:endParaRPr lang="en-AU" dirty="0"/>
          </a:p>
        </p:txBody>
      </p:sp>
      <p:pic>
        <p:nvPicPr>
          <p:cNvPr id="4" name="Online Media 3" title="Centre Improvement Program (CIP)   Project Showcase">
            <a:hlinkClick r:id="" action="ppaction://media"/>
            <a:extLst>
              <a:ext uri="{FF2B5EF4-FFF2-40B4-BE49-F238E27FC236}">
                <a16:creationId xmlns:a16="http://schemas.microsoft.com/office/drawing/2014/main" id="{DDFF5669-E4E5-4AA0-94DB-498DFF54A64C}"/>
              </a:ext>
            </a:extLst>
          </p:cNvPr>
          <p:cNvPicPr>
            <a:picLocks noGrp="1" noRot="1" noChangeAspect="1"/>
          </p:cNvPicPr>
          <p:nvPr>
            <p:ph idx="1"/>
            <a:videoFile r:link="rId1"/>
          </p:nvPr>
        </p:nvPicPr>
        <p:blipFill>
          <a:blip r:embed="rId3"/>
          <a:stretch>
            <a:fillRect/>
          </a:stretch>
        </p:blipFill>
        <p:spPr>
          <a:xfrm>
            <a:off x="355599" y="485631"/>
            <a:ext cx="10679546" cy="6007244"/>
          </a:xfrm>
          <a:prstGeom prst="rect">
            <a:avLst/>
          </a:prstGeom>
        </p:spPr>
      </p:pic>
    </p:spTree>
    <p:extLst>
      <p:ext uri="{BB962C8B-B14F-4D97-AF65-F5344CB8AC3E}">
        <p14:creationId xmlns:p14="http://schemas.microsoft.com/office/powerpoint/2010/main" val="144622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Economic benefits - Burleigh Heads </a:t>
            </a:r>
            <a:r>
              <a:rPr lang="en-AU" sz="2400" b="1" dirty="0"/>
              <a:t>(0.20)</a:t>
            </a:r>
            <a:endParaRPr lang="en-GB" b="1" dirty="0"/>
          </a:p>
        </p:txBody>
      </p:sp>
      <p:sp>
        <p:nvSpPr>
          <p:cNvPr id="3" name="Content Placeholder 2"/>
          <p:cNvSpPr>
            <a:spLocks noGrp="1"/>
          </p:cNvSpPr>
          <p:nvPr>
            <p:ph idx="1"/>
          </p:nvPr>
        </p:nvSpPr>
        <p:spPr/>
        <p:txBody>
          <a:bodyPr/>
          <a:lstStyle/>
          <a:p>
            <a:pPr marL="0" indent="0">
              <a:buNone/>
            </a:pPr>
            <a:r>
              <a:rPr lang="en-AU" dirty="0"/>
              <a:t>In the 10 years since the program was first undertaken in Burleigh Heads the total return to the community for the CIP at the three identified centres is approximately 13 times greater than the size of the initial investment. This indicates a strong community benefit. The overall benefit of $80 million4 includes: </a:t>
            </a:r>
          </a:p>
          <a:p>
            <a:r>
              <a:rPr lang="en-AU" dirty="0"/>
              <a:t>An increase of $17 million in rent paid to landlords. </a:t>
            </a:r>
          </a:p>
          <a:p>
            <a:r>
              <a:rPr lang="en-AU" dirty="0"/>
              <a:t>An increase in $16.7 million of trader profit. </a:t>
            </a:r>
          </a:p>
          <a:p>
            <a:r>
              <a:rPr lang="en-AU" dirty="0"/>
              <a:t>An increase in wages for local workers of $42.2 million. </a:t>
            </a:r>
          </a:p>
        </p:txBody>
      </p:sp>
    </p:spTree>
    <p:extLst>
      <p:ext uri="{BB962C8B-B14F-4D97-AF65-F5344CB8AC3E}">
        <p14:creationId xmlns:p14="http://schemas.microsoft.com/office/powerpoint/2010/main" val="4231399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al module" id="{5915E411-F1F6-40D3-91E5-E262493C68D4}" vid="{CA95F316-9A3A-44AF-A466-CA348DC2E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16.10.2018- Evaluation module</Template>
  <TotalTime>10791</TotalTime>
  <Words>1229</Words>
  <Application>Microsoft Office PowerPoint</Application>
  <PresentationFormat>Widescreen</PresentationFormat>
  <Paragraphs>122</Paragraphs>
  <Slides>32</Slides>
  <Notes>6</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Lato</vt:lpstr>
      <vt:lpstr>Office Theme</vt:lpstr>
      <vt:lpstr>Disclaimer:   The following slides were intentionally left text based to allow you to personalise and contextualise with your own images. </vt:lpstr>
      <vt:lpstr>Economics of place</vt:lpstr>
      <vt:lpstr>Context:  Where does economic evaluation fit in place?</vt:lpstr>
      <vt:lpstr>Learning outcomes</vt:lpstr>
      <vt:lpstr>Outline </vt:lpstr>
      <vt:lpstr>A case study showcasing some economic benefits</vt:lpstr>
      <vt:lpstr>Types of economic benefits</vt:lpstr>
      <vt:lpstr>PowerPoint Presentation</vt:lpstr>
      <vt:lpstr>Economic benefits - Burleigh Heads (0.20)</vt:lpstr>
      <vt:lpstr>PowerPoint Presentation</vt:lpstr>
      <vt:lpstr>Economic benefits - Paradise Point 4:45 </vt:lpstr>
      <vt:lpstr>PowerPoint Presentation</vt:lpstr>
      <vt:lpstr>Economic benefits - Chevron Island (9:05)</vt:lpstr>
      <vt:lpstr>Keeping a main street Thriving through renewal</vt:lpstr>
      <vt:lpstr>Key concepts – for economics  </vt:lpstr>
      <vt:lpstr>Cost benefits analysis </vt:lpstr>
      <vt:lpstr>Cost benefits analysis – decisions you need to make </vt:lpstr>
      <vt:lpstr>Cost benefits analysis – e.g. </vt:lpstr>
      <vt:lpstr>Cost benefits analysis – decisions you need to make </vt:lpstr>
      <vt:lpstr>Economic modelling what you need to know to commission it </vt:lpstr>
      <vt:lpstr>Cost benefits analysis – e.g. </vt:lpstr>
      <vt:lpstr>Willingness to pay – key concepts to keep in mind </vt:lpstr>
      <vt:lpstr>Willingness to pay – key concepts to keep in mind </vt:lpstr>
      <vt:lpstr>PARTICIPATORY BUDGETTING </vt:lpstr>
      <vt:lpstr>Financial analysis – who benefits </vt:lpstr>
      <vt:lpstr>Cost benefits analysis – e.g. </vt:lpstr>
      <vt:lpstr>Business case </vt:lpstr>
      <vt:lpstr>PowerPoint Presentation</vt:lpstr>
      <vt:lpstr>PowerPoint Presentation</vt:lpstr>
      <vt:lpstr>The problem with economic evaluation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module</dc:title>
  <dc:creator>Cris Hernandez Santin</dc:creator>
  <cp:lastModifiedBy>Dominique Hes</cp:lastModifiedBy>
  <cp:revision>65</cp:revision>
  <cp:lastPrinted>2019-07-09T23:30:27Z</cp:lastPrinted>
  <dcterms:created xsi:type="dcterms:W3CDTF">2018-11-06T04:21:37Z</dcterms:created>
  <dcterms:modified xsi:type="dcterms:W3CDTF">2019-11-04T05:50:34Z</dcterms:modified>
</cp:coreProperties>
</file>