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658" r:id="rId2"/>
    <p:sldId id="294" r:id="rId3"/>
    <p:sldId id="2661" r:id="rId4"/>
    <p:sldId id="2659" r:id="rId5"/>
    <p:sldId id="2660" r:id="rId6"/>
    <p:sldId id="2662" r:id="rId7"/>
    <p:sldId id="2664" r:id="rId8"/>
    <p:sldId id="2663" r:id="rId9"/>
    <p:sldId id="2665" r:id="rId10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300"/>
    <a:srgbClr val="F6921E"/>
    <a:srgbClr val="F9EC36"/>
    <a:srgbClr val="0F650D"/>
    <a:srgbClr val="F9AB3F"/>
    <a:srgbClr val="E1E354"/>
    <a:srgbClr val="80B42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5965" autoAdjust="0"/>
  </p:normalViewPr>
  <p:slideViewPr>
    <p:cSldViewPr snapToGrid="0">
      <p:cViewPr varScale="1">
        <p:scale>
          <a:sx n="51" d="100"/>
          <a:sy n="51" d="100"/>
        </p:scale>
        <p:origin x="84" y="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BE51595-075D-4BAB-8907-2BFCB5F8B9FC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9704D1E-6980-4274-8500-A16F8719F03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8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9E630D-D64A-46DE-8C76-BC2AE565400E}"/>
              </a:ext>
            </a:extLst>
          </p:cNvPr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3CBD5F-70E2-4ADE-80D0-2A9AE2379C8F}"/>
                </a:ext>
              </a:extLst>
            </p:cNvPr>
            <p:cNvSpPr/>
            <p:nvPr userDrawn="1"/>
          </p:nvSpPr>
          <p:spPr>
            <a:xfrm>
              <a:off x="-1" y="5652655"/>
              <a:ext cx="12192002" cy="1205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Google Shape;84;p13" descr="cover.jpg">
              <a:extLst>
                <a:ext uri="{FF2B5EF4-FFF2-40B4-BE49-F238E27FC236}">
                  <a16:creationId xmlns:a16="http://schemas.microsoft.com/office/drawing/2014/main" id="{7D84DA2C-238D-40EB-B424-E4B7C7AB5972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 t="6770" b="1"/>
            <a:stretch/>
          </p:blipFill>
          <p:spPr>
            <a:xfrm>
              <a:off x="-1" y="0"/>
              <a:ext cx="12192001" cy="63935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4E19E8-757A-4969-9027-0BD4063E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127" y="4420562"/>
            <a:ext cx="9144000" cy="1028791"/>
          </a:xfrm>
        </p:spPr>
        <p:txBody>
          <a:bodyPr anchor="b"/>
          <a:lstStyle>
            <a:lvl1pPr algn="l">
              <a:defRPr sz="6000"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CE5A0-2003-499B-9C7D-77787F208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03865"/>
            <a:ext cx="9144000" cy="4528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06072-2501-4FCA-8444-F03B3AB9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6A6B-D40C-4CF1-8DC5-F04E6E80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3992-744E-4166-94B6-0A69EE88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Google Shape;85;p13" descr="logo.png">
            <a:extLst>
              <a:ext uri="{FF2B5EF4-FFF2-40B4-BE49-F238E27FC236}">
                <a16:creationId xmlns:a16="http://schemas.microsoft.com/office/drawing/2014/main" id="{9A3C4E27-4DD7-4F9D-ADA1-9790C2201CF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5292679"/>
            <a:ext cx="1283154" cy="1028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30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C92E-2F63-46FC-9B20-84B769D3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19AE-4828-4B77-BF89-B4772F71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73A3F-B5CC-49EF-A2A9-E3FACE5C1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0F366-1FAE-4949-9600-A5BEF309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4AB1B-B3D0-464A-8CE6-4AE980AC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5FEC7-9F0C-48B1-962B-4F599D1A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33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665E-A7D8-4BB1-91BC-845C0CA3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C960F-4A55-4098-85E1-3790A9535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2598-A804-41D5-A43C-5510F9E01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3E4C2-82C0-4688-BE05-30B84CE1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D78F0-4E92-4578-B582-665E238E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318C3-A3A7-41AE-962F-ADBA2CD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228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6BA-2185-4A7E-8E7E-4C4DC3D7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787B0-1613-4125-9493-AAA54BA2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28143-FE9C-465C-9C7D-A47F4316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5C2F-F7DD-421C-BD32-8DEC5C8B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BAC45-E830-4864-8E70-A07814D0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262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FEBB6-D454-4778-9DE1-790640122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8779B-264E-4417-8B3B-35E6E30C5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9D725-11F7-4C60-A771-330DF328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5781-2F3C-42BE-B2CB-F9DBC711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F47E-29C7-4097-9936-73D6F64F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737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79B2-7692-4BC3-A764-C287EDCE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D27B-69BC-412B-A670-72D4571D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700-F159-47DD-9A95-CC48DE3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6D2D-8BA1-4E85-9319-327FEE4D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C68F-510F-45F8-BFEF-F17C4FF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55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15" descr="backpage.jpg">
            <a:extLst>
              <a:ext uri="{FF2B5EF4-FFF2-40B4-BE49-F238E27FC236}">
                <a16:creationId xmlns:a16="http://schemas.microsoft.com/office/drawing/2014/main" id="{33C89547-8572-4483-8540-3DE243F680E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5926"/>
          <a:stretch/>
        </p:blipFill>
        <p:spPr>
          <a:xfrm rot="10800000">
            <a:off x="-6350" y="3843715"/>
            <a:ext cx="12192000" cy="30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B79B2-7692-4BC3-A764-C287EDCE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D27B-69BC-412B-A670-72D4571D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700-F159-47DD-9A95-CC48DE3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0346D-C4DD-46CA-8050-29DC9FE7F2DE}" type="datetimeFigureOut">
              <a:rPr lang="en-AU" smtClean="0"/>
              <a:pPr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6D2D-8BA1-4E85-9319-327FEE4D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C68F-510F-45F8-BFEF-F17C4FF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3678D5-7B13-4F02-A70B-E703AC08180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998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15" descr="backpage.jpg">
            <a:extLst>
              <a:ext uri="{FF2B5EF4-FFF2-40B4-BE49-F238E27FC236}">
                <a16:creationId xmlns:a16="http://schemas.microsoft.com/office/drawing/2014/main" id="{D2BF28FF-B4A8-4FBB-91B5-B98121263E9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5926"/>
          <a:stretch/>
        </p:blipFill>
        <p:spPr>
          <a:xfrm rot="10800000">
            <a:off x="-6350" y="3843715"/>
            <a:ext cx="12192000" cy="30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8D5F7-609A-4864-9D39-2C31971F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7D13-7DC6-4C30-99C5-BB177BE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E5C7-7C30-43B6-85EF-956D7327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0346D-C4DD-46CA-8050-29DC9FE7F2DE}" type="datetimeFigureOut">
              <a:rPr lang="en-AU" smtClean="0"/>
              <a:pPr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A92A-E18E-4910-9E3D-EEB8E9F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7B7A-BE97-434B-8CAD-C90F43EA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3678D5-7B13-4F02-A70B-E703AC08180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490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7;p15" descr="backpage.jpg">
            <a:extLst>
              <a:ext uri="{FF2B5EF4-FFF2-40B4-BE49-F238E27FC236}">
                <a16:creationId xmlns:a16="http://schemas.microsoft.com/office/drawing/2014/main" id="{04B56F2E-7898-4AEF-BD8E-1E06A9A817E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53326"/>
          <a:stretch/>
        </p:blipFill>
        <p:spPr>
          <a:xfrm>
            <a:off x="0" y="3657138"/>
            <a:ext cx="12192000" cy="32008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8D5F7-609A-4864-9D39-2C31971F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7D13-7DC6-4C30-99C5-BB177BE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E5C7-7C30-43B6-85EF-956D7327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A92A-E18E-4910-9E3D-EEB8E9F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7B7A-BE97-434B-8CAD-C90F43EA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940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27E0-B08B-4C87-9542-7230E1F2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49A60-1F25-46E1-958A-6BBA833B4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54B87-BAE0-43C6-8CDC-D3EA47AAE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3575-6D6F-4A17-8D9D-41C765C6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402D4-5538-4EB0-99FE-C49DAEBB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A981F-1889-4991-9943-CA0F4008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19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FCD6-935E-471A-B3F3-3D2FE271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2E8D3-F9D7-48AB-9B16-A4D921A50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EB3A6-D79D-4435-9A96-23169243F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FA583-0847-4740-A98C-B50D874CC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17090-A787-4083-B826-7F85652B8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7B514-2FC8-47E2-9FB7-15DBD43E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F5F1B-D958-499A-B510-1E0BAFFC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B7135-CB12-45C0-B4AB-FFFE2AC8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591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D1F3-02FA-4C0F-B183-AEC4E29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D54B9-8D1A-4155-B340-1DBD2CA7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6D6EF-52EA-4FE3-AE97-3467E0E0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A4FA9-B207-45B9-9F9E-C1F492E5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610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15" descr="backpage.jpg">
            <a:extLst>
              <a:ext uri="{FF2B5EF4-FFF2-40B4-BE49-F238E27FC236}">
                <a16:creationId xmlns:a16="http://schemas.microsoft.com/office/drawing/2014/main" id="{E50B393D-24F2-40FB-87ED-09616D303F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07789-F312-4539-A345-A82B1533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3A343-7D3D-47C4-ADAC-72E88B60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AE6EA-0837-4F42-83D0-C43F090F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915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1;p14" descr="general.jpg">
            <a:extLst>
              <a:ext uri="{FF2B5EF4-FFF2-40B4-BE49-F238E27FC236}">
                <a16:creationId xmlns:a16="http://schemas.microsoft.com/office/drawing/2014/main" id="{BC72F28C-83A3-45FF-8B56-6643E70B87B6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CADBC-303D-43C9-9804-656805BA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41A3B-E932-4AE8-BD6B-42DEED70A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CB9A8-DD96-46F1-841C-02D7CFD54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0B96E-1B50-4C81-A0B2-2FBAE4AED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A930-91D5-40C3-9ACD-C42BC0197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Google Shape;92;p14" descr="logo.png">
            <a:extLst>
              <a:ext uri="{FF2B5EF4-FFF2-40B4-BE49-F238E27FC236}">
                <a16:creationId xmlns:a16="http://schemas.microsoft.com/office/drawing/2014/main" id="{CB0BAAE2-F63F-4668-8DC8-C9E0182B2090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11061032" y="136524"/>
            <a:ext cx="1022041" cy="819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12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sector.sa.gov.au/documents/developing-business-case/" TargetMode="External"/><Relationship Id="rId2" Type="http://schemas.openxmlformats.org/officeDocument/2006/relationships/hyperlink" Target="http://buildingqueensland.qld.gov.au/framework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B2B2EB-9BD4-4C6F-A82C-4E9EC0D8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1405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Disclaimer: </a:t>
            </a:r>
            <a:br>
              <a:rPr lang="en-AU" dirty="0">
                <a:solidFill>
                  <a:srgbClr val="FF0000"/>
                </a:solidFill>
              </a:rPr>
            </a:b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The following slides were intentionally left text based to allow you to personalise and contextualise with your own images. </a:t>
            </a:r>
          </a:p>
        </p:txBody>
      </p:sp>
    </p:spTree>
    <p:extLst>
      <p:ext uri="{BB962C8B-B14F-4D97-AF65-F5344CB8AC3E}">
        <p14:creationId xmlns:p14="http://schemas.microsoft.com/office/powerpoint/2010/main" val="218038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C26C-DBD2-4301-B3B8-E13BB8254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126" y="4420562"/>
            <a:ext cx="9599167" cy="1028791"/>
          </a:xfrm>
        </p:spPr>
        <p:txBody>
          <a:bodyPr>
            <a:normAutofit/>
          </a:bodyPr>
          <a:lstStyle/>
          <a:p>
            <a:r>
              <a:rPr lang="en-AU" b="1" dirty="0"/>
              <a:t>Economics of 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74A74-4527-4D44-B413-CE2488F14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03865"/>
            <a:ext cx="9144000" cy="866790"/>
          </a:xfrm>
        </p:spPr>
        <p:txBody>
          <a:bodyPr>
            <a:normAutofit/>
          </a:bodyPr>
          <a:lstStyle/>
          <a:p>
            <a:r>
              <a:rPr lang="en-AU"/>
              <a:t>These </a:t>
            </a:r>
            <a:r>
              <a:rPr lang="en-AU" dirty="0"/>
              <a:t>slides are based on material prepared by Sipe, N., Darchen, S. &amp; </a:t>
            </a:r>
            <a:r>
              <a:rPr lang="de-DE" dirty="0"/>
              <a:t>(2019)</a:t>
            </a:r>
            <a:r>
              <a:rPr lang="en-AU" dirty="0"/>
              <a:t>, The University of Queensland for the Place Agency program for placemaking pedagogy.  </a:t>
            </a:r>
          </a:p>
          <a:p>
            <a:endParaRPr lang="en-A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6250F57-A48F-4E1C-A68C-92327EE8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Lato" panose="020B0604020202020204" charset="0"/>
                <a:ea typeface="Calibri" panose="020F0502020204030204" pitchFamily="34" charset="0"/>
                <a:cs typeface="Lato" panose="020B0604020202020204" charset="0"/>
              </a:rPr>
              <a:t>Sipe, N., Darchen, S. &amp; L. Johnson</a:t>
            </a: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8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77C7-369A-4C2C-912D-485BF0CD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Good places and their attributed benefits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DE91C-85F8-47DA-B17D-7294CD85E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093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7266-1B9B-439F-B912-84EFD700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3710-15C6-41C5-94C5-941935FD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390" y="1825625"/>
            <a:ext cx="6081409" cy="4351338"/>
          </a:xfrm>
        </p:spPr>
        <p:txBody>
          <a:bodyPr/>
          <a:lstStyle/>
          <a:p>
            <a:r>
              <a:rPr lang="en-AU" dirty="0"/>
              <a:t>Good places or ‘high-quality’ places are defined by Carmona (2019) as areas where the design attributes provide benefits for one of four policy areas health, social, economic and environmental. </a:t>
            </a:r>
          </a:p>
          <a:p>
            <a:r>
              <a:rPr lang="en-AU" dirty="0"/>
              <a:t>Some place qualities to encourage are present in the image on the left. </a:t>
            </a:r>
          </a:p>
        </p:txBody>
      </p:sp>
      <p:pic>
        <p:nvPicPr>
          <p:cNvPr id="4" name="Picture 3" descr="Figure">
            <a:extLst>
              <a:ext uri="{FF2B5EF4-FFF2-40B4-BE49-F238E27FC236}">
                <a16:creationId xmlns:a16="http://schemas.microsoft.com/office/drawing/2014/main" id="{9E1A469D-312F-437C-822A-EE3B57DCE6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875"/>
            <a:ext cx="3740150" cy="6110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08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46FF-D354-4141-A7CE-693A58BC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65A5B-3B1B-43FE-B433-8E1119D31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What type of benefit is most prominent (if any) in our study area: health, social, economic and environmental?</a:t>
            </a:r>
          </a:p>
          <a:p>
            <a:pPr lvl="0"/>
            <a:r>
              <a:rPr lang="en-AU" dirty="0"/>
              <a:t>What can we infer from this evidence / or lack of evidence of good place in our study area?  Here in the place qualities diagram do we find these attributes of our area?</a:t>
            </a:r>
          </a:p>
          <a:p>
            <a:pPr lvl="0"/>
            <a:r>
              <a:rPr lang="en-AU" dirty="0"/>
              <a:t>How does walkability compare to surrounding neighbourhoods and other areas with similar demographics?</a:t>
            </a:r>
          </a:p>
          <a:p>
            <a:r>
              <a:rPr lang="en-AU" dirty="0"/>
              <a:t>What are new opportunities for placemaking that you may have missed before?</a:t>
            </a:r>
          </a:p>
        </p:txBody>
      </p:sp>
    </p:spTree>
    <p:extLst>
      <p:ext uri="{BB962C8B-B14F-4D97-AF65-F5344CB8AC3E}">
        <p14:creationId xmlns:p14="http://schemas.microsoft.com/office/powerpoint/2010/main" val="206231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77C7-369A-4C2C-912D-485BF0CD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What do places cost?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DE91C-85F8-47DA-B17D-7294CD85E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65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36B4D5-4235-4B88-BDC0-E5995207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Calculate a budget for your proposal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D14DD-4C50-412E-AEC0-945FF83F8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Document tangible materials as well as in-kind donations (i.e. recycled materials, volunteer hours, etc) </a:t>
            </a:r>
          </a:p>
          <a:p>
            <a:r>
              <a:rPr lang="en-AU" dirty="0"/>
              <a:t>Be as precise as possible and be ready to justify the price of your project. </a:t>
            </a:r>
          </a:p>
        </p:txBody>
      </p:sp>
    </p:spTree>
    <p:extLst>
      <p:ext uri="{BB962C8B-B14F-4D97-AF65-F5344CB8AC3E}">
        <p14:creationId xmlns:p14="http://schemas.microsoft.com/office/powerpoint/2010/main" val="384994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77C7-369A-4C2C-912D-485BF0CD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Quantifying the economic benefits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DE91C-85F8-47DA-B17D-7294CD85E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404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36B4D5-4235-4B88-BDC0-E5995207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Estimate economic return of your 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D14DD-4C50-412E-AEC0-945FF83F8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AU" dirty="0"/>
              <a:t>You can use either cost-benefit analysis or economic modelling</a:t>
            </a:r>
          </a:p>
          <a:p>
            <a:pPr lvl="0"/>
            <a:endParaRPr lang="en-AU" dirty="0"/>
          </a:p>
          <a:p>
            <a:pPr marL="0" lvl="0" indent="0">
              <a:buNone/>
            </a:pPr>
            <a:r>
              <a:rPr lang="en-AU" dirty="0"/>
              <a:t>1-2 pages long – succinct yet persuasive </a:t>
            </a:r>
          </a:p>
          <a:p>
            <a:pPr lvl="0"/>
            <a:r>
              <a:rPr lang="en-AU" dirty="0"/>
              <a:t>Summary of the proposal and expected benefits, </a:t>
            </a:r>
          </a:p>
          <a:p>
            <a:pPr lvl="0"/>
            <a:r>
              <a:rPr lang="en-AU" dirty="0"/>
              <a:t>Costs (inputs – based on the previous exercise)</a:t>
            </a:r>
          </a:p>
          <a:p>
            <a:pPr lvl="0"/>
            <a:r>
              <a:rPr lang="en-AU" dirty="0"/>
              <a:t>Identify scale, key stakeholders and economic benefits on medium and long-term timescales. Incorporate at least one healthy, social or environmental feature (in detail </a:t>
            </a:r>
          </a:p>
          <a:p>
            <a:pPr lvl="0"/>
            <a:r>
              <a:rPr lang="en-AU" u="sng" dirty="0">
                <a:hlinkClick r:id="rId2"/>
              </a:rPr>
              <a:t>http://buildingqueensland.qld.gov.au/frameworks/</a:t>
            </a:r>
            <a:r>
              <a:rPr lang="en-AU" dirty="0"/>
              <a:t> </a:t>
            </a:r>
          </a:p>
          <a:p>
            <a:r>
              <a:rPr lang="en-AU" u="sng" dirty="0">
                <a:hlinkClick r:id="rId3"/>
              </a:rPr>
              <a:t>https://publicsector.sa.gov.au/documents/developing-business-case/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748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al module" id="{5915E411-F1F6-40D3-91E5-E262493C68D4}" vid="{CA95F316-9A3A-44AF-A466-CA348DC2E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16.10.2018- Evaluation module</Template>
  <TotalTime>10889</TotalTime>
  <Words>338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Office Theme</vt:lpstr>
      <vt:lpstr>Disclaimer:   The following slides were intentionally left text based to allow you to personalise and contextualise with your own images. </vt:lpstr>
      <vt:lpstr>Economics of place</vt:lpstr>
      <vt:lpstr>Good places and their attributed benefits</vt:lpstr>
      <vt:lpstr>PowerPoint Presentation</vt:lpstr>
      <vt:lpstr>PowerPoint Presentation</vt:lpstr>
      <vt:lpstr>What do places cost?</vt:lpstr>
      <vt:lpstr>Calculate a budget for your proposal</vt:lpstr>
      <vt:lpstr>Quantifying the economic benefits</vt:lpstr>
      <vt:lpstr>Estimate economic return of your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module</dc:title>
  <dc:creator>Cris Hernandez Santin</dc:creator>
  <cp:lastModifiedBy>Cris Hernandez Santin</cp:lastModifiedBy>
  <cp:revision>67</cp:revision>
  <cp:lastPrinted>2019-07-09T23:30:27Z</cp:lastPrinted>
  <dcterms:created xsi:type="dcterms:W3CDTF">2018-11-06T04:21:37Z</dcterms:created>
  <dcterms:modified xsi:type="dcterms:W3CDTF">2019-11-10T21:45:46Z</dcterms:modified>
</cp:coreProperties>
</file>