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91" r:id="rId4"/>
    <p:sldId id="292" r:id="rId5"/>
    <p:sldId id="294" r:id="rId6"/>
    <p:sldId id="264" r:id="rId7"/>
    <p:sldId id="295" r:id="rId8"/>
    <p:sldId id="257" r:id="rId9"/>
    <p:sldId id="261" r:id="rId10"/>
    <p:sldId id="258" r:id="rId11"/>
    <p:sldId id="296" r:id="rId12"/>
    <p:sldId id="260" r:id="rId13"/>
    <p:sldId id="259" r:id="rId14"/>
    <p:sldId id="290" r:id="rId15"/>
    <p:sldId id="285" r:id="rId16"/>
    <p:sldId id="286" r:id="rId17"/>
    <p:sldId id="287" r:id="rId18"/>
    <p:sldId id="288" r:id="rId19"/>
    <p:sldId id="267" r:id="rId20"/>
    <p:sldId id="269" r:id="rId21"/>
    <p:sldId id="270" r:id="rId22"/>
    <p:sldId id="273" r:id="rId23"/>
    <p:sldId id="262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067" autoAdjust="0"/>
  </p:normalViewPr>
  <p:slideViewPr>
    <p:cSldViewPr snapToGrid="0">
      <p:cViewPr varScale="1">
        <p:scale>
          <a:sx n="101" d="100"/>
          <a:sy n="101" d="100"/>
        </p:scale>
        <p:origin x="9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00113" cy="9001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DB09E-612E-8440-A0C1-CA7D7968F39B}" type="datetimeFigureOut">
              <a:rPr lang="en-US" smtClean="0"/>
              <a:t>11/4/2019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12BE9-E369-CF4E-9D81-DD4FDE6A63D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68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9352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slide could be adjusted to suit the context in which this presentation is being given, using theories of placemaking and/or tools used by others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624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slide could be adjusted to suit the context in which this presentation is being given, using examples from other presenters, or local case studies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394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Notes to discuss with Lara.</a:t>
            </a:r>
          </a:p>
          <a:p>
            <a:r>
              <a:rPr lang="en-AU" dirty="0"/>
              <a:t>Sorry</a:t>
            </a:r>
            <a:r>
              <a:rPr lang="en-AU" baseline="0" dirty="0"/>
              <a:t>, I’m not sure what has happened to the formatting here.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148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Notes to discuss with Lara.</a:t>
            </a:r>
          </a:p>
          <a:p>
            <a:r>
              <a:rPr lang="en-AU" dirty="0"/>
              <a:t>Sorry</a:t>
            </a:r>
            <a:r>
              <a:rPr lang="en-AU" baseline="0" dirty="0"/>
              <a:t>, I’m not sure what has happened to the formatting here.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210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625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12BE9-E369-CF4E-9D81-DD4FDE6A63DF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679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E630D-D64A-46DE-8C76-BC2AE565400E}"/>
              </a:ext>
            </a:extLst>
          </p:cNvPr>
          <p:cNvGrpSpPr/>
          <p:nvPr userDrawn="1"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3CBD5F-70E2-4ADE-80D0-2A9AE2379C8F}"/>
                </a:ext>
              </a:extLst>
            </p:cNvPr>
            <p:cNvSpPr/>
            <p:nvPr userDrawn="1"/>
          </p:nvSpPr>
          <p:spPr>
            <a:xfrm>
              <a:off x="-1" y="5652655"/>
              <a:ext cx="12192002" cy="1205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7" name="Google Shape;84;p13" descr="cover.jpg">
              <a:extLst>
                <a:ext uri="{FF2B5EF4-FFF2-40B4-BE49-F238E27FC236}">
                  <a16:creationId xmlns:a16="http://schemas.microsoft.com/office/drawing/2014/main" id="{7D84DA2C-238D-40EB-B424-E4B7C7AB5972}"/>
                </a:ext>
              </a:extLst>
            </p:cNvPr>
            <p:cNvPicPr preferRelativeResize="0"/>
            <p:nvPr userDrawn="1"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70" b="1"/>
            <a:stretch/>
          </p:blipFill>
          <p:spPr>
            <a:xfrm>
              <a:off x="-1" y="0"/>
              <a:ext cx="12192001" cy="63935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4E19E8-757A-4969-9027-0BD4063EE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7" y="4420562"/>
            <a:ext cx="9144000" cy="1028791"/>
          </a:xfrm>
        </p:spPr>
        <p:txBody>
          <a:bodyPr anchor="b"/>
          <a:lstStyle>
            <a:lvl1pPr algn="l">
              <a:defRPr sz="6000">
                <a:solidFill>
                  <a:srgbClr val="59595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CE5A0-2003-499B-9C7D-77787F208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03865"/>
            <a:ext cx="9144000" cy="45282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06072-2501-4FCA-8444-F03B3AB9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B6A6B-D40C-4CF1-8DC5-F04E6E80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3992-744E-4166-94B6-0A69EE88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Google Shape;85;p13" descr="logo.png">
            <a:extLst>
              <a:ext uri="{FF2B5EF4-FFF2-40B4-BE49-F238E27FC236}">
                <a16:creationId xmlns:a16="http://schemas.microsoft.com/office/drawing/2014/main" id="{9A3C4E27-4DD7-4F9D-ADA1-9790C2201CFF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0" y="5292679"/>
            <a:ext cx="1283154" cy="1028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30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C92E-2F63-46FC-9B20-84B769D3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19AE-4828-4B77-BF89-B4772F71E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73A3F-B5CC-49EF-A2A9-E3FACE5C1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366-1FAE-4949-9600-A5BEF309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AB1B-B3D0-464A-8CE6-4AE980AC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5FEC7-9F0C-48B1-962B-4F599D1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665E-A7D8-4BB1-91BC-845C0CA35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C960F-4A55-4098-85E1-3790A9535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2598-A804-41D5-A43C-5510F9E01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3E4C2-82C0-4688-BE05-30B84CE1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D78F0-4E92-4578-B582-665E238E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318C3-A3A7-41AE-962F-ADBA2CD9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228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D6BA-2185-4A7E-8E7E-4C4DC3D7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87B0-1613-4125-9493-AAA54BA22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28143-FE9C-465C-9C7D-A47F4316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5C2F-F7DD-421C-BD32-8DEC5C8B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BAC45-E830-4864-8E70-A07814D0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2626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FEBB6-D454-4778-9DE1-790640122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779B-264E-4417-8B3B-35E6E30C5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9D725-11F7-4C60-A771-330DF328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F5781-2F3C-42BE-B2CB-F9DBC711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F47E-29C7-4097-9936-73D6F64F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737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79B2-7692-4BC3-A764-C287EDC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27B-69BC-412B-A670-72D4571D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F700-F159-47DD-9A95-CC48DE32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6D2D-8BA1-4E85-9319-327FEE4D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C68F-510F-45F8-BFEF-F17C4FF8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255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5" descr="backpage.jpg">
            <a:extLst>
              <a:ext uri="{FF2B5EF4-FFF2-40B4-BE49-F238E27FC236}">
                <a16:creationId xmlns:a16="http://schemas.microsoft.com/office/drawing/2014/main" id="{33C89547-8572-4483-8540-3DE243F680E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50" y="3843715"/>
            <a:ext cx="12192000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B79B2-7692-4BC3-A764-C287EDCE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D27B-69BC-412B-A670-72D4571D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F700-F159-47DD-9A95-CC48DE32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80346D-C4DD-46CA-8050-29DC9FE7F2DE}" type="datetimeFigureOut">
              <a:rPr lang="en-AU" smtClean="0"/>
              <a:pPr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6D2D-8BA1-4E85-9319-327FEE4D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C68F-510F-45F8-BFEF-F17C4FF8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3678D5-7B13-4F02-A70B-E703AC0818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99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5" descr="backpage.jpg">
            <a:extLst>
              <a:ext uri="{FF2B5EF4-FFF2-40B4-BE49-F238E27FC236}">
                <a16:creationId xmlns:a16="http://schemas.microsoft.com/office/drawing/2014/main" id="{D2BF28FF-B4A8-4FBB-91B5-B98121263E90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50" y="3843715"/>
            <a:ext cx="12192000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D5F7-609A-4864-9D39-2C3197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7D13-7DC6-4C30-99C5-BB177BEB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4E5C7-7C30-43B6-85EF-956D7327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80346D-C4DD-46CA-8050-29DC9FE7F2DE}" type="datetimeFigureOut">
              <a:rPr lang="en-AU" smtClean="0"/>
              <a:pPr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A92A-E18E-4910-9E3D-EEB8E9FE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7B7A-BE97-434B-8CAD-C90F43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3678D5-7B13-4F02-A70B-E703AC0818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490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7;p15" descr="backpage.jpg">
            <a:extLst>
              <a:ext uri="{FF2B5EF4-FFF2-40B4-BE49-F238E27FC236}">
                <a16:creationId xmlns:a16="http://schemas.microsoft.com/office/drawing/2014/main" id="{04B56F2E-7898-4AEF-BD8E-1E06A9A817E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7138"/>
            <a:ext cx="12192000" cy="320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D5F7-609A-4864-9D39-2C31971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7D13-7DC6-4C30-99C5-BB177BEB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4E5C7-7C30-43B6-85EF-956D7327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BA92A-E18E-4910-9E3D-EEB8E9FE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7B7A-BE97-434B-8CAD-C90F43E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40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327E0-B08B-4C87-9542-7230E1F2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49A60-1F25-46E1-958A-6BBA833B4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4B87-BAE0-43C6-8CDC-D3EA47AAE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93575-6D6F-4A17-8D9D-41C765C6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02D4-5538-4EB0-99FE-C49DAEBB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A981F-1889-4991-9943-CA0F4008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19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FCD6-935E-471A-B3F3-3D2FE271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2E8D3-F9D7-48AB-9B16-A4D921A50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EB3A6-D79D-4435-9A96-23169243F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FA583-0847-4740-A98C-B50D874CC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17090-A787-4083-B826-7F85652B8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7B514-2FC8-47E2-9FB7-15DBD43E7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CF5F1B-D958-499A-B510-1E0BAFFC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B7135-CB12-45C0-B4AB-FFFE2AC8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591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D1F3-02FA-4C0F-B183-AEC4E294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D54B9-8D1A-4155-B340-1DBD2CA7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6D6EF-52EA-4FE3-AE97-3467E0E0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A4FA9-B207-45B9-9F9E-C1F492E5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610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7;p15" descr="backpage.jpg">
            <a:extLst>
              <a:ext uri="{FF2B5EF4-FFF2-40B4-BE49-F238E27FC236}">
                <a16:creationId xmlns:a16="http://schemas.microsoft.com/office/drawing/2014/main" id="{E50B393D-24F2-40FB-87ED-09616D303F7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07789-F312-4539-A345-A82B1533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3A343-7D3D-47C4-ADAC-72E88B60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AE6EA-0837-4F42-83D0-C43F090F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915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1;p14" descr="general.jpg">
            <a:extLst>
              <a:ext uri="{FF2B5EF4-FFF2-40B4-BE49-F238E27FC236}">
                <a16:creationId xmlns:a16="http://schemas.microsoft.com/office/drawing/2014/main" id="{BC72F28C-83A3-45FF-8B56-6643E70B87B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CADBC-303D-43C9-9804-656805BA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41A3B-E932-4AE8-BD6B-42DEED70A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CB9A8-DD96-46F1-841C-02D7CFD54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0346D-C4DD-46CA-8050-29DC9FE7F2DE}" type="datetimeFigureOut">
              <a:rPr lang="en-AU" smtClean="0"/>
              <a:t>4/11/2019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0B96E-1B50-4C81-A0B2-2FBAE4AED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A930-91D5-40C3-9ACD-C42BC0197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78D5-7B13-4F02-A70B-E703AC08180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Google Shape;92;p14" descr="logo.png">
            <a:extLst>
              <a:ext uri="{FF2B5EF4-FFF2-40B4-BE49-F238E27FC236}">
                <a16:creationId xmlns:a16="http://schemas.microsoft.com/office/drawing/2014/main" id="{CB0BAAE2-F63F-4668-8DC8-C9E0182B2090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1032" y="136524"/>
            <a:ext cx="1022041" cy="819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1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ra.mackintosh@nd.edu.au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s.org/article/grplacefea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C26C-DBD2-4301-B3B8-E13BB8254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055" y="4488294"/>
            <a:ext cx="9144000" cy="1028791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Leadership</a:t>
            </a:r>
            <a:endParaRPr lang="en-A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A74A74-4527-4D44-B413-CE2488F14D4D}"/>
              </a:ext>
            </a:extLst>
          </p:cNvPr>
          <p:cNvSpPr txBox="1">
            <a:spLocks/>
          </p:cNvSpPr>
          <p:nvPr/>
        </p:nvSpPr>
        <p:spPr>
          <a:xfrm>
            <a:off x="1116055" y="5720218"/>
            <a:ext cx="5627645" cy="613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These slides are based on material prepared by Mackintosh, L.</a:t>
            </a:r>
            <a:r>
              <a:rPr lang="de-DE" dirty="0"/>
              <a:t> (2019)</a:t>
            </a:r>
            <a:r>
              <a:rPr lang="en-AU" dirty="0"/>
              <a:t>, The University of Notre Dame for the Place Agency program for placemaking pedagogy.  </a:t>
            </a:r>
          </a:p>
          <a:p>
            <a:endParaRPr lang="en-AU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571E0-030F-4142-8750-85665B13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03" y="5517085"/>
            <a:ext cx="3044952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52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Leader V’s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612"/>
            <a:ext cx="7553632" cy="4639732"/>
          </a:xfrm>
        </p:spPr>
        <p:txBody>
          <a:bodyPr numCol="1" spcCol="720000">
            <a:noAutofit/>
          </a:bodyPr>
          <a:lstStyle/>
          <a:p>
            <a:pPr marL="0" indent="0">
              <a:buNone/>
              <a:tabLst>
                <a:tab pos="2514600" algn="ctr"/>
                <a:tab pos="7442200" algn="ctr"/>
              </a:tabLst>
            </a:pPr>
            <a:r>
              <a:rPr lang="en-AU" u="sng" dirty="0"/>
              <a:t>Leader a Position or Person</a:t>
            </a:r>
          </a:p>
          <a:p>
            <a:pPr marL="0" indent="0">
              <a:buNone/>
              <a:tabLst>
                <a:tab pos="2514600" algn="ctr"/>
                <a:tab pos="7442200" algn="ctr"/>
              </a:tabLst>
            </a:pPr>
            <a:endParaRPr lang="en-AU" dirty="0"/>
          </a:p>
          <a:p>
            <a:pPr marL="0" indent="0">
              <a:buNone/>
              <a:tabLst>
                <a:tab pos="2514600" algn="ctr"/>
                <a:tab pos="7442200" algn="ctr"/>
              </a:tabLst>
            </a:pPr>
            <a:r>
              <a:rPr lang="en-AU" dirty="0"/>
              <a:t>Can only a leader do leadership?</a:t>
            </a:r>
          </a:p>
          <a:p>
            <a:pPr marL="0" indent="0">
              <a:buNone/>
              <a:tabLst>
                <a:tab pos="2514600" algn="ctr"/>
                <a:tab pos="7442200" algn="ctr"/>
              </a:tabLst>
            </a:pPr>
            <a:r>
              <a:rPr lang="en-AU" dirty="0"/>
              <a:t>Leaders do not always engage in leadership.</a:t>
            </a:r>
          </a:p>
          <a:p>
            <a:pPr marL="0" indent="0">
              <a:buNone/>
            </a:pPr>
            <a:r>
              <a:rPr lang="en-AU" dirty="0"/>
              <a:t>You don’t need to be a leader to engage in leadership.</a:t>
            </a:r>
          </a:p>
          <a:p>
            <a:pPr marL="0" indent="0">
              <a:buNone/>
            </a:pPr>
            <a:r>
              <a:rPr lang="en-AU" dirty="0"/>
              <a:t>All members (of an organization) are capable of being leaders.</a:t>
            </a:r>
          </a:p>
          <a:p>
            <a:pPr marL="0" indent="0" algn="just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4065" y="1690688"/>
            <a:ext cx="363793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Leader V’s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612"/>
            <a:ext cx="6902244" cy="4639732"/>
          </a:xfrm>
        </p:spPr>
        <p:txBody>
          <a:bodyPr numCol="1" spcCol="720000">
            <a:noAutofit/>
          </a:bodyPr>
          <a:lstStyle/>
          <a:p>
            <a:pPr marL="0" indent="0">
              <a:buNone/>
            </a:pPr>
            <a:r>
              <a:rPr lang="en-AU" u="sng" dirty="0"/>
              <a:t>Leadership an activity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A process of complex interaction</a:t>
            </a:r>
          </a:p>
          <a:p>
            <a:pPr marL="0" indent="0">
              <a:buNone/>
            </a:pPr>
            <a:r>
              <a:rPr lang="en-AU" dirty="0"/>
              <a:t>The context is dynamic and ambiguous.</a:t>
            </a:r>
          </a:p>
          <a:p>
            <a:pPr marL="0" indent="0">
              <a:buNone/>
            </a:pPr>
            <a:r>
              <a:rPr lang="en-AU" dirty="0"/>
              <a:t>Environmental factors are interconnected </a:t>
            </a:r>
          </a:p>
          <a:p>
            <a:pPr marL="0" indent="0">
              <a:buNone/>
            </a:pPr>
            <a:r>
              <a:rPr lang="en-AU" dirty="0"/>
              <a:t>There is a strong emphasis on change.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644" y="1690688"/>
            <a:ext cx="361335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3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Traditional Theories of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22429"/>
            <a:ext cx="758312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A leader must have certain leadership traits</a:t>
            </a:r>
          </a:p>
          <a:p>
            <a:pPr marL="457200" lvl="1" indent="0">
              <a:buNone/>
            </a:pPr>
            <a:r>
              <a:rPr lang="en-AU" dirty="0"/>
              <a:t>Intelligence, determination, integrity, sociability, self-confidence, masculinity and dominance.</a:t>
            </a:r>
          </a:p>
          <a:p>
            <a:pPr marL="457200" lvl="1" indent="0" algn="r">
              <a:buNone/>
            </a:pPr>
            <a:r>
              <a:rPr lang="en-AU" dirty="0"/>
              <a:t>(Northouse, 2007)</a:t>
            </a:r>
          </a:p>
          <a:p>
            <a:pPr marL="0" indent="0">
              <a:buNone/>
            </a:pPr>
            <a:r>
              <a:rPr lang="en-AU" dirty="0"/>
              <a:t>There are specific leadership styles or behaviours</a:t>
            </a:r>
          </a:p>
          <a:p>
            <a:pPr marL="457200" lvl="1" indent="0">
              <a:buNone/>
            </a:pPr>
            <a:r>
              <a:rPr lang="en-AU" dirty="0"/>
              <a:t>Doesn’t account for differences in context, situation, organisation / social groups.                          (Agard, 2011)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Leadership is the unidirectional personal influence of the leader on the followers</a:t>
            </a:r>
          </a:p>
          <a:p>
            <a:pPr marL="457200" lvl="1" indent="0">
              <a:buNone/>
            </a:pPr>
            <a:r>
              <a:rPr lang="en-AU" dirty="0"/>
              <a:t>Traditionally, leaders are active; followers are passive</a:t>
            </a:r>
          </a:p>
          <a:p>
            <a:pPr marL="457200" lvl="1" indent="0" algn="r">
              <a:buNone/>
            </a:pPr>
            <a:r>
              <a:rPr lang="en-AU" dirty="0"/>
              <a:t> (Winkler, 2010)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884" y="1690688"/>
            <a:ext cx="351011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4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Contemporary Theories of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2429"/>
            <a:ext cx="771586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This module adopts a contemporary leadership theoretical research, in which you will:</a:t>
            </a:r>
          </a:p>
          <a:p>
            <a:r>
              <a:rPr lang="en-AU" dirty="0"/>
              <a:t>Explain leadership approaches</a:t>
            </a:r>
          </a:p>
          <a:p>
            <a:pPr marL="457200" lvl="1" indent="0">
              <a:buNone/>
            </a:pPr>
            <a:r>
              <a:rPr lang="en-AU" dirty="0"/>
              <a:t>(not prescribe certain traits in individuals)</a:t>
            </a:r>
          </a:p>
          <a:p>
            <a:r>
              <a:rPr lang="en-AU" dirty="0"/>
              <a:t>Describe typical behaviour guided by subjectively perception</a:t>
            </a:r>
          </a:p>
          <a:p>
            <a:pPr marL="457200" lvl="1" indent="0">
              <a:buNone/>
            </a:pPr>
            <a:r>
              <a:rPr lang="en-AU" dirty="0"/>
              <a:t>(not objectively, in terms of given values i.e., economic performance) </a:t>
            </a:r>
          </a:p>
          <a:p>
            <a:r>
              <a:rPr lang="en-AU" dirty="0"/>
              <a:t>Present why certain behaviour occurs in certain contexts</a:t>
            </a:r>
          </a:p>
          <a:p>
            <a:pPr marL="457200" lvl="1" indent="0">
              <a:buNone/>
            </a:pPr>
            <a:r>
              <a:rPr lang="en-AU" dirty="0"/>
              <a:t>(not assume socially pre-determine formal hierarchies)							  (Winkler, 2010)</a:t>
            </a:r>
          </a:p>
          <a:p>
            <a:pPr marL="457200" lvl="1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8813" y="1629000"/>
            <a:ext cx="362318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1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In my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Consider the different roles of leadership</a:t>
            </a:r>
          </a:p>
          <a:p>
            <a:pPr marL="722313"/>
            <a:r>
              <a:rPr lang="en-AU" dirty="0"/>
              <a:t>As an engaged member of a community</a:t>
            </a:r>
          </a:p>
          <a:p>
            <a:pPr marL="722313"/>
            <a:r>
              <a:rPr lang="en-AU" dirty="0"/>
              <a:t>As an observer of placemaking activities</a:t>
            </a:r>
          </a:p>
          <a:p>
            <a:pPr marL="722313"/>
            <a:r>
              <a:rPr lang="en-AU" dirty="0"/>
              <a:t>As a researcher, examining case studies</a:t>
            </a:r>
          </a:p>
          <a:p>
            <a:pPr marL="722313"/>
            <a:r>
              <a:rPr lang="en-AU" dirty="0"/>
              <a:t>As an emerging placemaking practitioner</a:t>
            </a:r>
          </a:p>
          <a:p>
            <a:pPr marL="722313"/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68486"/>
              </p:ext>
            </p:extLst>
          </p:nvPr>
        </p:nvGraphicFramePr>
        <p:xfrm>
          <a:off x="929953" y="1690688"/>
          <a:ext cx="10271446" cy="1357617"/>
        </p:xfrm>
        <a:graphic>
          <a:graphicData uri="http://schemas.openxmlformats.org/drawingml/2006/table">
            <a:tbl>
              <a:tblPr firstRow="1" firstCol="1" bandRow="1"/>
              <a:tblGrid>
                <a:gridCol w="6155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3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Instructions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Time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Objective of the exercise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kind of leadership roles did you seen in the case studies presented</a:t>
                      </a: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5 mins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This exercise enables students to build on recent learning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2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Leadership in Complex Organisations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388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A formal process of intentional leadership </a:t>
            </a:r>
          </a:p>
          <a:p>
            <a:pPr lvl="1"/>
            <a:r>
              <a:rPr lang="en-AU" dirty="0"/>
              <a:t>Assigning leadership responsibility through devolved and delegated mechanisms – a process coordinated from the top and rolled out across the organisation</a:t>
            </a:r>
          </a:p>
          <a:p>
            <a:pPr marL="0" lvl="1" indent="0" algn="ctr">
              <a:buNone/>
            </a:pPr>
            <a:r>
              <a:rPr lang="en-AU" sz="2800" dirty="0"/>
              <a:t>OR</a:t>
            </a:r>
          </a:p>
          <a:p>
            <a:pPr marL="0" indent="0">
              <a:buNone/>
            </a:pPr>
            <a:r>
              <a:rPr lang="en-AU" dirty="0"/>
              <a:t>An emergent processes of collaborative and informal leadership </a:t>
            </a:r>
          </a:p>
          <a:p>
            <a:pPr lvl="1"/>
            <a:r>
              <a:rPr lang="en-AU" dirty="0"/>
              <a:t>where individuals, groups and teams willingly take on responsibility and generate new ideas and initiatives. </a:t>
            </a:r>
          </a:p>
          <a:p>
            <a:pPr lvl="1"/>
            <a:endParaRPr lang="en-AU" dirty="0"/>
          </a:p>
          <a:p>
            <a:pPr marL="457200" lvl="1" indent="0">
              <a:buNone/>
            </a:pPr>
            <a:r>
              <a:rPr lang="en-AU" dirty="0"/>
              <a:t>Everyone has a part to play.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645" y="1825625"/>
            <a:ext cx="361335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1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AU" dirty="0">
                <a:solidFill>
                  <a:srgbClr val="ED7D31"/>
                </a:solidFill>
              </a:rPr>
              <a:t>Distributed Leadership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5363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The Distributed Leadership approach</a:t>
            </a:r>
          </a:p>
          <a:p>
            <a:pPr lvl="1"/>
            <a:r>
              <a:rPr lang="en-AU" dirty="0"/>
              <a:t>Leadership is an emergent property of a group of individuals</a:t>
            </a:r>
          </a:p>
          <a:p>
            <a:pPr lvl="1"/>
            <a:r>
              <a:rPr lang="en-AU" dirty="0"/>
              <a:t>There is openness to the boundaries of leadership</a:t>
            </a:r>
          </a:p>
          <a:p>
            <a:pPr lvl="1"/>
            <a:r>
              <a:rPr lang="en-AU" dirty="0"/>
              <a:t>Varieties of expertise are distributed across the many, not the few</a:t>
            </a:r>
          </a:p>
          <a:p>
            <a:pPr marL="0" indent="0">
              <a:buNone/>
            </a:pPr>
            <a:r>
              <a:rPr lang="en-AU" dirty="0"/>
              <a:t>Distributed Leadership is </a:t>
            </a:r>
          </a:p>
          <a:p>
            <a:pPr lvl="1"/>
            <a:r>
              <a:rPr lang="en-AU" dirty="0"/>
              <a:t>dynamic, relational, inclusive, collaborative and contextually situated</a:t>
            </a:r>
          </a:p>
          <a:p>
            <a:pPr lvl="1"/>
            <a:r>
              <a:rPr lang="en-AU" dirty="0"/>
              <a:t>Requires a systems wide perspective</a:t>
            </a:r>
          </a:p>
          <a:p>
            <a:pPr lvl="1"/>
            <a:r>
              <a:rPr lang="en-AU" dirty="0"/>
              <a:t>Transcends organizational levels, roles and boundaries</a:t>
            </a:r>
          </a:p>
          <a:p>
            <a:pPr marL="0" indent="0">
              <a:buNone/>
            </a:pPr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26"/>
          <a:stretch/>
        </p:blipFill>
        <p:spPr>
          <a:xfrm>
            <a:off x="8621497" y="1796128"/>
            <a:ext cx="3600000" cy="50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4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AU" dirty="0">
                <a:solidFill>
                  <a:srgbClr val="ED7D31"/>
                </a:solidFill>
              </a:rPr>
              <a:t>Distributed Leadership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9967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beyond economic performance</a:t>
            </a:r>
          </a:p>
          <a:p>
            <a:pPr lvl="1"/>
            <a:r>
              <a:rPr lang="en-AU" dirty="0"/>
              <a:t>Leadership - too complex and important to leave to a small group of individuals</a:t>
            </a:r>
          </a:p>
          <a:p>
            <a:pPr lvl="1"/>
            <a:r>
              <a:rPr lang="en-AU" dirty="0"/>
              <a:t>Decision making authority is devolved or delegated via formally designated channels</a:t>
            </a:r>
          </a:p>
          <a:p>
            <a:pPr lvl="1"/>
            <a:r>
              <a:rPr lang="en-AU" dirty="0"/>
              <a:t>Committees seen as a systematic sharing of leadership, where joint decisions are made</a:t>
            </a:r>
          </a:p>
          <a:p>
            <a:pPr lvl="1"/>
            <a:r>
              <a:rPr lang="en-AU" dirty="0"/>
              <a:t>Collaborative behaviour is correlated with control of resources i.e. financial devolution is central to shared or distributed leadership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646" y="1825625"/>
            <a:ext cx="3613354" cy="3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3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AU" dirty="0">
                <a:solidFill>
                  <a:srgbClr val="ED7D31"/>
                </a:solidFill>
              </a:rPr>
              <a:t>Leadership in Placemaking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6514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Recognise the elements of leadership that shape practice, make change</a:t>
            </a:r>
          </a:p>
          <a:p>
            <a:pPr lvl="1"/>
            <a:r>
              <a:rPr lang="en-AU" dirty="0"/>
              <a:t>Systems, processes, structures - formal and informal</a:t>
            </a:r>
          </a:p>
          <a:p>
            <a:pPr marL="0" indent="0">
              <a:buNone/>
            </a:pPr>
            <a:r>
              <a:rPr lang="en-AU" dirty="0"/>
              <a:t>Addresses key aspects that influence, and are influenced by, leadership</a:t>
            </a:r>
          </a:p>
          <a:p>
            <a:pPr lvl="1"/>
            <a:r>
              <a:rPr lang="en-AU" dirty="0"/>
              <a:t>The handling of budgets and resources</a:t>
            </a:r>
          </a:p>
          <a:p>
            <a:pPr lvl="1"/>
            <a:r>
              <a:rPr lang="en-AU" dirty="0"/>
              <a:t>Forums for communication and participation</a:t>
            </a:r>
          </a:p>
          <a:p>
            <a:pPr lvl="1"/>
            <a:r>
              <a:rPr lang="en-AU" dirty="0"/>
              <a:t>Opportunities for reward and recognition</a:t>
            </a:r>
          </a:p>
          <a:p>
            <a:pPr marL="0" indent="0">
              <a:buNone/>
            </a:pPr>
            <a:r>
              <a:rPr lang="en-AU" dirty="0"/>
              <a:t>Accommodate different roles for leadership and stakeholders</a:t>
            </a:r>
          </a:p>
          <a:p>
            <a:pPr lvl="1"/>
            <a:r>
              <a:rPr lang="en-AU" dirty="0"/>
              <a:t>Top-down, bottom-up and horizontal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251" y="1825625"/>
            <a:ext cx="3569749" cy="3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6334780"/>
            <a:ext cx="1135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2800" dirty="0"/>
              <a:t>There is a leadership role for everyone in placemaking</a:t>
            </a:r>
          </a:p>
        </p:txBody>
      </p:sp>
    </p:spTree>
    <p:extLst>
      <p:ext uri="{BB962C8B-B14F-4D97-AF65-F5344CB8AC3E}">
        <p14:creationId xmlns:p14="http://schemas.microsoft.com/office/powerpoint/2010/main" val="377101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Exercise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32805"/>
              </p:ext>
            </p:extLst>
          </p:nvPr>
        </p:nvGraphicFramePr>
        <p:xfrm>
          <a:off x="929953" y="1821720"/>
          <a:ext cx="10271446" cy="3407017"/>
        </p:xfrm>
        <a:graphic>
          <a:graphicData uri="http://schemas.openxmlformats.org/drawingml/2006/table">
            <a:tbl>
              <a:tblPr firstRow="1" firstCol="1" bandRow="1"/>
              <a:tblGrid>
                <a:gridCol w="6155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3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Instructions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Time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Objective of the exercise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What are the leadership approaches</a:t>
                      </a:r>
                      <a:r>
                        <a:rPr lang="en-AU" sz="1600" kern="1200" baseline="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for the project are you currently working on? This could include negotiation strategies,  communication guidelines, consultation activities being developed or implemented.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5 min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This exercise encourages students to reflect on their own experiences and assumptions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effectLst/>
                          <a:latin typeface="Lato"/>
                          <a:ea typeface="Calibri"/>
                          <a:cs typeface="Times New Roman"/>
                        </a:rPr>
                        <a:t>Divide into pairs. Describe a current project / experience, and the other will summarise the project, identifying a key problem or potential. Then swap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Lato"/>
                          <a:ea typeface="Calibri"/>
                          <a:cs typeface="Times New Roman"/>
                        </a:rPr>
                        <a:t>5 mins each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effectLst/>
                          <a:latin typeface="Lato"/>
                          <a:ea typeface="Calibri"/>
                          <a:cs typeface="Times New Roman"/>
                        </a:rPr>
                        <a:t>This exercise helps develop communication skills 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i="0" dirty="0">
                          <a:effectLst/>
                          <a:latin typeface="Lato"/>
                          <a:ea typeface="Calibri"/>
                          <a:cs typeface="Times New Roman"/>
                        </a:rPr>
                        <a:t>Identify a leadership strategy appropriate for the other person’s project. Swap and discuss.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i="0" dirty="0">
                          <a:effectLst/>
                          <a:latin typeface="Lato"/>
                          <a:ea typeface="Calibri"/>
                          <a:cs typeface="Times New Roman"/>
                        </a:rPr>
                        <a:t>10 mins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i="0" dirty="0">
                          <a:effectLst/>
                          <a:latin typeface="Lato"/>
                          <a:ea typeface="Calibri"/>
                          <a:cs typeface="Times New Roman"/>
                        </a:rPr>
                        <a:t>This exercise raises awareness of  letting go and withholding judgement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AU" sz="1600" i="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22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Objectives of this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To increase your understanding of:</a:t>
            </a:r>
          </a:p>
          <a:p>
            <a:pPr lvl="1"/>
            <a:r>
              <a:rPr lang="en-AU" dirty="0"/>
              <a:t>the leadership models, and the leadership skills that support placemaking;</a:t>
            </a:r>
          </a:p>
          <a:p>
            <a:pPr lvl="1"/>
            <a:r>
              <a:rPr lang="en-AU" dirty="0"/>
              <a:t>your role in effectively facilitating placemaking in dynamic and complex situations</a:t>
            </a:r>
          </a:p>
          <a:p>
            <a:pPr marL="0" lvl="0" indent="0">
              <a:buNone/>
            </a:pPr>
            <a:r>
              <a:rPr lang="en-AU" dirty="0"/>
              <a:t>In order to </a:t>
            </a:r>
          </a:p>
          <a:p>
            <a:pPr lvl="1"/>
            <a:r>
              <a:rPr lang="en-AU" dirty="0"/>
              <a:t>Recognise strategies to lead placemaking teams  and stakeholders through the different stages of placemaking</a:t>
            </a:r>
          </a:p>
          <a:p>
            <a:pPr lvl="1"/>
            <a:r>
              <a:rPr lang="en-AU" dirty="0"/>
              <a:t>Understand that diverse values and ethical positions exist, and that a common understanding is required.</a:t>
            </a:r>
          </a:p>
          <a:p>
            <a:pPr lvl="1"/>
            <a:r>
              <a:rPr lang="en-AU" dirty="0"/>
              <a:t>Identify tools and strategies for effective communication with complex stakeholder groups and design teams.</a:t>
            </a:r>
          </a:p>
          <a:p>
            <a:pPr lvl="0"/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87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action did you take to help your partner to understand your project correctly? </a:t>
            </a:r>
          </a:p>
          <a:p>
            <a:r>
              <a:rPr lang="en-AU" dirty="0"/>
              <a:t>When explaining your strategy to your partner, what steps did you take to engage them in this solution?</a:t>
            </a:r>
          </a:p>
          <a:p>
            <a:r>
              <a:rPr lang="en-AU" dirty="0"/>
              <a:t>How did it feel to have a solution provided for your project?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611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assumptions were challenged in these exercises?</a:t>
            </a:r>
          </a:p>
          <a:p>
            <a:endParaRPr lang="en-US" dirty="0"/>
          </a:p>
          <a:p>
            <a:r>
              <a:rPr lang="en-US" dirty="0"/>
              <a:t>How has your understanding of other stakeholders changed?</a:t>
            </a:r>
          </a:p>
          <a:p>
            <a:endParaRPr lang="en-US" dirty="0"/>
          </a:p>
          <a:p>
            <a:r>
              <a:rPr lang="en-US" dirty="0"/>
              <a:t>What changes can you make to your own ways of thinking?</a:t>
            </a:r>
          </a:p>
          <a:p>
            <a:pPr marL="0" indent="0">
              <a:buNone/>
            </a:pPr>
            <a:r>
              <a:rPr lang="en-US" dirty="0"/>
              <a:t>	As a placemaker? As a member of a community?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When you visit placemaking sites in the future, how will you ‘see’ things differently?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635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860" y="0"/>
            <a:ext cx="678684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86085"/>
            <a:ext cx="12192000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 In Placemaking Reflective Tool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Mackintosh (2019). Please contact </a:t>
            </a:r>
            <a:r>
              <a:rPr lang="en-A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lara.mackintosh@nd.edu.au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4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Further</a:t>
            </a:r>
            <a:r>
              <a:rPr lang="en-AU" dirty="0"/>
              <a:t> </a:t>
            </a:r>
            <a:r>
              <a:rPr lang="en-AU" dirty="0">
                <a:solidFill>
                  <a:srgbClr val="ED7D31"/>
                </a:solidFill>
              </a:rPr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Agard, K. (ed.) (2011). “Progressive Leadership: Models and Perspectives for Effective Leadership” In Leadership in Nonprofit Organizations: A Reference Handbook. SAGE Publications, Inc.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Bolden, R., Petrov, G., &amp; Gosling, J. (2009). Distributed Leadership in Higher Education: Rhetoric and Reality.</a:t>
            </a:r>
            <a:r>
              <a:rPr lang="en-AU" i="1" dirty="0"/>
              <a:t> Educational Management Administration Leadershi</a:t>
            </a:r>
            <a:r>
              <a:rPr lang="en-AU" dirty="0"/>
              <a:t>p, 37(2), 257-277. </a:t>
            </a:r>
            <a:endParaRPr lang="en-AU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Kotter, J. P. (2001). What leaders really do. Best of HBR Breakthrough Leadership, 3–11.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Northouse, P. G. (2007). Leadership: Theory and practice (4th ed.). Thousand Oaks, CA: Sage.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Seemiller, C. and Murray, T., (2013). The Common Language of Leadership in Journal of Leadership Studies vol. 7, no. 1. University of Phoenix. Pp33-45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Rost, J. C. (1991). Leadership for the twenty-first century. Westport, CT: Praeger.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dirty="0"/>
              <a:t>Winkler, I. (2010). Contemporary leadership theories : enhancing the understanding of the complexity, subjectivity and dynamic of leadership. Berlin. Springer</a:t>
            </a:r>
          </a:p>
        </p:txBody>
      </p:sp>
    </p:spTree>
    <p:extLst>
      <p:ext uri="{BB962C8B-B14F-4D97-AF65-F5344CB8AC3E}">
        <p14:creationId xmlns:p14="http://schemas.microsoft.com/office/powerpoint/2010/main" val="3320521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9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55F1-8A11-4350-9B12-AC73B914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Content Placeholder 4" descr="A close up of text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AAB400F-013C-4B18-93AE-44EA2550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347932" cy="685800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D418E-2D5E-4E39-9DF2-1A60E41740B1}"/>
              </a:ext>
            </a:extLst>
          </p:cNvPr>
          <p:cNvSpPr/>
          <p:nvPr/>
        </p:nvSpPr>
        <p:spPr>
          <a:xfrm>
            <a:off x="1" y="6528089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/>
              <a:t>Image: Projects for Public Spaces </a:t>
            </a:r>
            <a:r>
              <a:rPr lang="en-AU" sz="1600" dirty="0">
                <a:hlinkClick r:id="rId3"/>
              </a:rPr>
              <a:t>https://www.pps.org/article/grplacefeat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882903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29184"/>
            <a:ext cx="10515601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A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</a:t>
            </a:r>
            <a:r>
              <a:rPr lang="en-AU" dirty="0"/>
              <a:t>… is place in learning environments?</a:t>
            </a:r>
          </a:p>
        </p:txBody>
      </p:sp>
      <p:pic>
        <p:nvPicPr>
          <p:cNvPr id="4" name="Picture 2" descr="https://daks2k3a4ib2z.cloudfront.net/581110f944272e4a11871c01/58e69780ac879f7e5e2444ba_lqc-banner_no-filter.jpg">
            <a:extLst>
              <a:ext uri="{FF2B5EF4-FFF2-40B4-BE49-F238E27FC236}">
                <a16:creationId xmlns:a16="http://schemas.microsoft.com/office/drawing/2014/main" id="{42FF7B94-A0AF-401B-96DA-171505F0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924" cy="52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3375C3-430C-418A-ADAC-95F4363CE66B}"/>
              </a:ext>
            </a:extLst>
          </p:cNvPr>
          <p:cNvSpPr/>
          <p:nvPr/>
        </p:nvSpPr>
        <p:spPr>
          <a:xfrm>
            <a:off x="-924" y="5218544"/>
            <a:ext cx="1219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942763" algn="r"/>
              </a:tabLst>
            </a:pPr>
            <a:r>
              <a:rPr lang="en-AU" sz="1600" dirty="0"/>
              <a:t>A selection of interventions and projects from around the world. </a:t>
            </a:r>
          </a:p>
          <a:p>
            <a:pPr algn="r">
              <a:tabLst>
                <a:tab pos="11942763" algn="r"/>
              </a:tabLst>
            </a:pPr>
            <a:r>
              <a:rPr lang="en-AU" sz="1600" dirty="0"/>
              <a:t>Image: Projects for Public Spaces https://www.pps.org/article/lighter-quicker-cheaper </a:t>
            </a:r>
          </a:p>
        </p:txBody>
      </p:sp>
    </p:spTree>
    <p:extLst>
      <p:ext uri="{BB962C8B-B14F-4D97-AF65-F5344CB8AC3E}">
        <p14:creationId xmlns:p14="http://schemas.microsoft.com/office/powerpoint/2010/main" val="294596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stakeholders</a:t>
            </a:r>
          </a:p>
          <a:p>
            <a:pPr lvl="1"/>
            <a:r>
              <a:rPr lang="en-US" dirty="0"/>
              <a:t>Designers / design consultants</a:t>
            </a:r>
          </a:p>
          <a:p>
            <a:pPr lvl="1"/>
            <a:r>
              <a:rPr lang="en-US" dirty="0"/>
              <a:t>Development / Campus Managers</a:t>
            </a:r>
          </a:p>
          <a:p>
            <a:pPr lvl="1"/>
            <a:r>
              <a:rPr lang="en-US" dirty="0"/>
              <a:t>Community representatives</a:t>
            </a:r>
          </a:p>
          <a:p>
            <a:pPr lvl="1"/>
            <a:r>
              <a:rPr lang="en-US" dirty="0"/>
              <a:t>Local government / regulators</a:t>
            </a:r>
          </a:p>
          <a:p>
            <a:pPr marL="0" indent="0">
              <a:buNone/>
            </a:pPr>
            <a:r>
              <a:rPr lang="en-US" dirty="0"/>
              <a:t>the roles</a:t>
            </a:r>
          </a:p>
          <a:p>
            <a:pPr lvl="1"/>
            <a:r>
              <a:rPr lang="en-US" dirty="0"/>
              <a:t>Team leader</a:t>
            </a:r>
          </a:p>
          <a:p>
            <a:pPr lvl="1"/>
            <a:r>
              <a:rPr lang="en-US" dirty="0"/>
              <a:t>Team member</a:t>
            </a:r>
          </a:p>
          <a:p>
            <a:pPr lvl="1"/>
            <a:r>
              <a:rPr lang="en-US" dirty="0"/>
              <a:t>Active participant</a:t>
            </a:r>
          </a:p>
          <a:p>
            <a:pPr lvl="1"/>
            <a:r>
              <a:rPr lang="en-US" dirty="0"/>
              <a:t>Passive observer</a:t>
            </a:r>
          </a:p>
          <a:p>
            <a:endParaRPr lang="en-A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8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D7D31"/>
                </a:solidFill>
              </a:rPr>
              <a:t>What are the roles in placemaking?</a:t>
            </a:r>
            <a:endParaRPr lang="en-AU" dirty="0">
              <a:solidFill>
                <a:srgbClr val="ED7D3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71" y="1825625"/>
            <a:ext cx="53928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A self-reflective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63265"/>
          </a:xfrm>
        </p:spPr>
        <p:txBody>
          <a:bodyPr/>
          <a:lstStyle/>
          <a:p>
            <a:pPr marL="0" indent="0" algn="just">
              <a:buNone/>
            </a:pPr>
            <a:r>
              <a:rPr lang="en-AU" dirty="0"/>
              <a:t>This module is about understanding how you can be a responsive leader, and understanding the different people and places of each project.</a:t>
            </a:r>
          </a:p>
          <a:p>
            <a:pPr marL="0" indent="0" algn="just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838200" y="3288890"/>
            <a:ext cx="6875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2800" dirty="0"/>
              <a:t>How does your understanding of placemaking inform your leadership approach?</a:t>
            </a:r>
          </a:p>
          <a:p>
            <a:pPr lvl="0"/>
            <a:r>
              <a:rPr lang="en-AU" sz="2800" dirty="0"/>
              <a:t>How to you respond to the different types of  players and experts? </a:t>
            </a:r>
          </a:p>
          <a:p>
            <a:pPr lvl="0"/>
            <a:r>
              <a:rPr lang="en-AU" sz="2800" dirty="0"/>
              <a:t>What is it about different projects that would require a different leadership  approach?</a:t>
            </a:r>
          </a:p>
        </p:txBody>
      </p:sp>
    </p:spTree>
    <p:extLst>
      <p:ext uri="{BB962C8B-B14F-4D97-AF65-F5344CB8AC3E}">
        <p14:creationId xmlns:p14="http://schemas.microsoft.com/office/powerpoint/2010/main" val="332727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So first…	a moment to reflect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369654"/>
              </p:ext>
            </p:extLst>
          </p:nvPr>
        </p:nvGraphicFramePr>
        <p:xfrm>
          <a:off x="960277" y="1872501"/>
          <a:ext cx="10271446" cy="1357617"/>
        </p:xfrm>
        <a:graphic>
          <a:graphicData uri="http://schemas.openxmlformats.org/drawingml/2006/table">
            <a:tbl>
              <a:tblPr firstRow="1" firstCol="1" bandRow="1"/>
              <a:tblGrid>
                <a:gridCol w="6155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3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Instructions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Time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solidFill>
                            <a:srgbClr val="FFFFFF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Objective of the exercise</a:t>
                      </a:r>
                      <a:endParaRPr lang="en-AU" sz="1600" dirty="0">
                        <a:effectLst/>
                        <a:latin typeface="Lato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5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kind of leadership roles did you seen in the case studies presented</a:t>
                      </a: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5 mins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kern="1200" dirty="0">
                          <a:solidFill>
                            <a:schemeClr val="tx1"/>
                          </a:solidFill>
                          <a:effectLst/>
                          <a:latin typeface="Lato"/>
                          <a:ea typeface="Calibri"/>
                          <a:cs typeface="Times New Roman"/>
                        </a:rPr>
                        <a:t>This exercise enables students to build on recent learning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6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71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Different understandings of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71968" cy="4351338"/>
          </a:xfrm>
        </p:spPr>
        <p:txBody>
          <a:bodyPr>
            <a:noAutofit/>
          </a:bodyPr>
          <a:lstStyle/>
          <a:p>
            <a:r>
              <a:rPr lang="en-AU" dirty="0"/>
              <a:t>Position – something someone is .. </a:t>
            </a:r>
          </a:p>
          <a:p>
            <a:pPr marL="0" indent="0" algn="r">
              <a:buNone/>
            </a:pPr>
            <a:r>
              <a:rPr lang="en-AU" dirty="0"/>
              <a:t>“The leadership of the organization is made up of six members.”</a:t>
            </a:r>
          </a:p>
          <a:p>
            <a:r>
              <a:rPr lang="en-AU" dirty="0"/>
              <a:t>Skill – something someone has … </a:t>
            </a:r>
          </a:p>
          <a:p>
            <a:pPr marL="0" indent="0" algn="r">
              <a:buNone/>
            </a:pPr>
            <a:r>
              <a:rPr lang="en-AU" dirty="0"/>
              <a:t>“She demonstrates strong leadership.”</a:t>
            </a:r>
          </a:p>
          <a:p>
            <a:r>
              <a:rPr lang="en-AU" dirty="0"/>
              <a:t>Activity – something someone does … </a:t>
            </a:r>
          </a:p>
          <a:p>
            <a:pPr marL="0" indent="0" algn="r">
              <a:buNone/>
            </a:pPr>
            <a:r>
              <a:rPr lang="en-AU" dirty="0"/>
              <a:t>“The group engaged in leadership.” 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0" y="1825625"/>
            <a:ext cx="3657600" cy="3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807631"/>
            <a:ext cx="863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What is your understanding of leadership in placemaking?</a:t>
            </a:r>
          </a:p>
        </p:txBody>
      </p:sp>
    </p:spTree>
    <p:extLst>
      <p:ext uri="{BB962C8B-B14F-4D97-AF65-F5344CB8AC3E}">
        <p14:creationId xmlns:p14="http://schemas.microsoft.com/office/powerpoint/2010/main" val="2660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ED7D31"/>
                </a:solidFill>
              </a:rPr>
              <a:t>Leadership or Management?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546114"/>
              </p:ext>
            </p:extLst>
          </p:nvPr>
        </p:nvGraphicFramePr>
        <p:xfrm>
          <a:off x="838200" y="1825625"/>
          <a:ext cx="1051560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1" dirty="0"/>
                        <a:t>LEADERSHIP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1" dirty="0"/>
                        <a:t>MANAGEMENT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AU" sz="2000" b="1" dirty="0"/>
                        <a:t>Time focus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1" dirty="0"/>
                        <a:t>Long-term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b="1" dirty="0"/>
                        <a:t>Short-term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AU" sz="2000" dirty="0"/>
                        <a:t>Goals </a:t>
                      </a:r>
                    </a:p>
                    <a:p>
                      <a:pPr algn="r"/>
                      <a:r>
                        <a:rPr lang="en-AU" sz="2000" dirty="0"/>
                        <a:t>(Northouse,</a:t>
                      </a:r>
                      <a:r>
                        <a:rPr lang="en-AU" sz="2000" baseline="0" dirty="0"/>
                        <a:t> 2007)</a:t>
                      </a:r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Envisioning</a:t>
                      </a:r>
                      <a:r>
                        <a:rPr lang="en-AU" sz="2000" baseline="0" dirty="0"/>
                        <a:t> and creating change</a:t>
                      </a:r>
                    </a:p>
                    <a:p>
                      <a:r>
                        <a:rPr lang="en-AU" sz="2000" baseline="0" dirty="0"/>
                        <a:t>Influencing others</a:t>
                      </a:r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Reducing chaos</a:t>
                      </a:r>
                    </a:p>
                    <a:p>
                      <a:r>
                        <a:rPr lang="en-AU" sz="2000" dirty="0"/>
                        <a:t>Completing tasks</a:t>
                      </a:r>
                    </a:p>
                    <a:p>
                      <a:r>
                        <a:rPr lang="en-AU" sz="2000" dirty="0"/>
                        <a:t>Mastering routines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AU" sz="2000" dirty="0"/>
                        <a:t>Functions</a:t>
                      </a:r>
                    </a:p>
                    <a:p>
                      <a:pPr algn="r"/>
                      <a:r>
                        <a:rPr lang="en-AU" sz="2000" dirty="0"/>
                        <a:t>(Kotter, 2001)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Providing direction</a:t>
                      </a:r>
                    </a:p>
                    <a:p>
                      <a:r>
                        <a:rPr lang="en-AU" sz="2000" dirty="0"/>
                        <a:t>Aligning people</a:t>
                      </a:r>
                    </a:p>
                    <a:p>
                      <a:r>
                        <a:rPr lang="en-AU" sz="2000" dirty="0"/>
                        <a:t>Envisioning</a:t>
                      </a:r>
                    </a:p>
                    <a:p>
                      <a:r>
                        <a:rPr lang="en-AU" sz="2000" dirty="0"/>
                        <a:t>Motivating and inspiring people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Planning and budgeting</a:t>
                      </a:r>
                    </a:p>
                    <a:p>
                      <a:r>
                        <a:rPr lang="en-AU" sz="2000" dirty="0"/>
                        <a:t>Staffing</a:t>
                      </a:r>
                    </a:p>
                    <a:p>
                      <a:r>
                        <a:rPr lang="en-AU" sz="2000" dirty="0"/>
                        <a:t>Organizing</a:t>
                      </a:r>
                    </a:p>
                    <a:p>
                      <a:r>
                        <a:rPr lang="en-AU" sz="2000" dirty="0"/>
                        <a:t>controlling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AU" sz="2000" dirty="0"/>
                        <a:t>Nature of relationship</a:t>
                      </a:r>
                    </a:p>
                    <a:p>
                      <a:pPr algn="r"/>
                      <a:r>
                        <a:rPr lang="en-AU" sz="2000" dirty="0"/>
                        <a:t>(Rost, 1991)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Influence</a:t>
                      </a:r>
                      <a:r>
                        <a:rPr lang="en-AU" sz="2000" baseline="0" dirty="0"/>
                        <a:t> relationship</a:t>
                      </a:r>
                    </a:p>
                    <a:p>
                      <a:r>
                        <a:rPr lang="en-AU" sz="2000" baseline="0" dirty="0"/>
                        <a:t>Reciprocal</a:t>
                      </a:r>
                      <a:endParaRPr lang="en-AU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/>
                        <a:t>Authority relationship</a:t>
                      </a:r>
                    </a:p>
                    <a:p>
                      <a:r>
                        <a:rPr lang="en-AU" sz="2000" dirty="0"/>
                        <a:t>Top-down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5726379"/>
            <a:ext cx="10515600" cy="996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800" dirty="0"/>
              <a:t>Table 1: Leadership and Management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200" dirty="0"/>
              <a:t>Source: Agard (2011) </a:t>
            </a:r>
          </a:p>
        </p:txBody>
      </p:sp>
    </p:spTree>
    <p:extLst>
      <p:ext uri="{BB962C8B-B14F-4D97-AF65-F5344CB8AC3E}">
        <p14:creationId xmlns:p14="http://schemas.microsoft.com/office/powerpoint/2010/main" val="4147692182"/>
      </p:ext>
    </p:extLst>
  </p:cSld>
  <p:clrMapOvr>
    <a:masterClrMapping/>
  </p:clrMapOvr>
</p:sld>
</file>

<file path=ppt/theme/theme1.xml><?xml version="1.0" encoding="utf-8"?>
<a:theme xmlns:a="http://schemas.openxmlformats.org/drawingml/2006/main" name="PlaceAgency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ceAgencyTemplate" id="{AA440F56-B2C6-49B5-84DB-637CC3428D52}" vid="{74C72330-DB17-4512-89CF-AEBD2CC366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PlaceAgencyTemplate</Template>
  <TotalTime>827</TotalTime>
  <Words>1508</Words>
  <Application>Microsoft Office PowerPoint</Application>
  <PresentationFormat>Widescreen</PresentationFormat>
  <Paragraphs>207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Lato</vt:lpstr>
      <vt:lpstr>PlaceAgencyTemplate</vt:lpstr>
      <vt:lpstr>Leadership</vt:lpstr>
      <vt:lpstr>Objectives of this module</vt:lpstr>
      <vt:lpstr>PowerPoint Presentation</vt:lpstr>
      <vt:lpstr>What… is place in learning environments?</vt:lpstr>
      <vt:lpstr>PowerPoint Presentation</vt:lpstr>
      <vt:lpstr>A self-reflective approach</vt:lpstr>
      <vt:lpstr>So first… a moment to reflect</vt:lpstr>
      <vt:lpstr>Different understandings of leadership</vt:lpstr>
      <vt:lpstr>Leadership or Management?</vt:lpstr>
      <vt:lpstr>Leader V’s Leadership</vt:lpstr>
      <vt:lpstr>Leader V’s Leadership</vt:lpstr>
      <vt:lpstr>Traditional Theories of Leadership</vt:lpstr>
      <vt:lpstr>Contemporary Theories of Leadership</vt:lpstr>
      <vt:lpstr>In my experience</vt:lpstr>
      <vt:lpstr>Leadership in Complex Organisations</vt:lpstr>
      <vt:lpstr>Distributed Leadership Approach</vt:lpstr>
      <vt:lpstr>Distributed Leadership Outcomes</vt:lpstr>
      <vt:lpstr>Leadership in Placemaking</vt:lpstr>
      <vt:lpstr>Exercise</vt:lpstr>
      <vt:lpstr>Discussion</vt:lpstr>
      <vt:lpstr>Wrap Up</vt:lpstr>
      <vt:lpstr>PowerPoint Presentation</vt:lpstr>
      <vt:lpstr>Further reading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Lara</dc:creator>
  <cp:lastModifiedBy>Dominique Hes</cp:lastModifiedBy>
  <cp:revision>41</cp:revision>
  <dcterms:created xsi:type="dcterms:W3CDTF">2018-10-08T07:29:11Z</dcterms:created>
  <dcterms:modified xsi:type="dcterms:W3CDTF">2019-11-04T05:45:33Z</dcterms:modified>
</cp:coreProperties>
</file>