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8" r:id="rId2"/>
    <p:sldId id="256" r:id="rId3"/>
    <p:sldId id="2659" r:id="rId4"/>
    <p:sldId id="2660" r:id="rId5"/>
    <p:sldId id="2661" r:id="rId6"/>
    <p:sldId id="2667" r:id="rId7"/>
    <p:sldId id="2669" r:id="rId8"/>
    <p:sldId id="2668" r:id="rId9"/>
    <p:sldId id="2666" r:id="rId10"/>
    <p:sldId id="2664" r:id="rId11"/>
    <p:sldId id="286" r:id="rId12"/>
    <p:sldId id="2662" r:id="rId13"/>
    <p:sldId id="2665" r:id="rId14"/>
    <p:sldId id="267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067" autoAdjust="0"/>
  </p:normalViewPr>
  <p:slideViewPr>
    <p:cSldViewPr snapToGrid="0">
      <p:cViewPr varScale="1">
        <p:scale>
          <a:sx n="51" d="100"/>
          <a:sy n="51" d="100"/>
        </p:scale>
        <p:origin x="90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113" cy="9001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B09E-612E-8440-A0C1-CA7D7968F39B}" type="datetimeFigureOut">
              <a:rPr lang="en-US" smtClean="0"/>
              <a:t>11/11/2019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2BE9-E369-CF4E-9D81-DD4FDE6A63D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8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2BE9-E369-CF4E-9D81-DD4FDE6A63D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35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9E630D-D64A-46DE-8C76-BC2AE565400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3CBD5F-70E2-4ADE-80D0-2A9AE2379C8F}"/>
                </a:ext>
              </a:extLst>
            </p:cNvPr>
            <p:cNvSpPr/>
            <p:nvPr userDrawn="1"/>
          </p:nvSpPr>
          <p:spPr>
            <a:xfrm>
              <a:off x="-1" y="5652655"/>
              <a:ext cx="12192002" cy="1205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Google Shape;84;p13" descr="cover.jpg">
              <a:extLst>
                <a:ext uri="{FF2B5EF4-FFF2-40B4-BE49-F238E27FC236}">
                  <a16:creationId xmlns:a16="http://schemas.microsoft.com/office/drawing/2014/main" id="{7D84DA2C-238D-40EB-B424-E4B7C7AB5972}"/>
                </a:ext>
              </a:extLst>
            </p:cNvPr>
            <p:cNvPicPr preferRelativeResize="0"/>
            <p:nvPr userDrawn="1"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70" b="1"/>
            <a:stretch/>
          </p:blipFill>
          <p:spPr>
            <a:xfrm>
              <a:off x="-1" y="0"/>
              <a:ext cx="12192001" cy="6393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4E19E8-757A-4969-9027-0BD4063E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127" y="4420562"/>
            <a:ext cx="9144000" cy="1028791"/>
          </a:xfrm>
        </p:spPr>
        <p:txBody>
          <a:bodyPr anchor="b"/>
          <a:lstStyle>
            <a:lvl1pPr algn="l">
              <a:defRPr sz="60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CE5A0-2003-499B-9C7D-77787F208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503865"/>
            <a:ext cx="9144000" cy="4528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06072-2501-4FCA-8444-F03B3AB9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6A6B-D40C-4CF1-8DC5-F04E6E80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3992-744E-4166-94B6-0A69EE88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85;p13" descr="logo.png">
            <a:extLst>
              <a:ext uri="{FF2B5EF4-FFF2-40B4-BE49-F238E27FC236}">
                <a16:creationId xmlns:a16="http://schemas.microsoft.com/office/drawing/2014/main" id="{9A3C4E27-4DD7-4F9D-ADA1-9790C2201CFF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0" y="5292679"/>
            <a:ext cx="1283154" cy="1028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3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C92E-2F63-46FC-9B20-84B769D3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719AE-4828-4B77-BF89-B4772F71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3A3F-B5CC-49EF-A2A9-E3FACE5C1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0F366-1FAE-4949-9600-A5BEF309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4AB1B-B3D0-464A-8CE6-4AE980A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FEC7-9F0C-48B1-962B-4F599D1A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33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665E-A7D8-4BB1-91BC-845C0CA35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C960F-4A55-4098-85E1-3790A9535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2598-A804-41D5-A43C-5510F9E01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3E4C2-82C0-4688-BE05-30B84CE1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D78F0-4E92-4578-B582-665E238E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318C3-A3A7-41AE-962F-ADBA2CD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28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D6BA-2185-4A7E-8E7E-4C4DC3D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87B0-1613-4125-9493-AAA54BA2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28143-FE9C-465C-9C7D-A47F4316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5C2F-F7DD-421C-BD32-8DEC5C8B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BAC45-E830-4864-8E70-A07814D03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26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FEBB6-D454-4778-9DE1-790640122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8779B-264E-4417-8B3B-35E6E30C5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D725-11F7-4C60-A771-330DF32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F5781-2F3C-42BE-B2CB-F9DBC711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F47E-29C7-4097-9936-73D6F64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3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5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33C89547-8572-4483-8540-3DE243F680EF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B79B2-7692-4BC3-A764-C287EDCE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D27B-69BC-412B-A670-72D4571D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700-F159-47DD-9A95-CC48DE32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6D2D-8BA1-4E85-9319-327FEE4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C68F-510F-45F8-BFEF-F17C4FF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9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7;p15" descr="backpage.jpg">
            <a:extLst>
              <a:ext uri="{FF2B5EF4-FFF2-40B4-BE49-F238E27FC236}">
                <a16:creationId xmlns:a16="http://schemas.microsoft.com/office/drawing/2014/main" id="{D2BF28FF-B4A8-4FBB-91B5-B98121263E90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50" y="3843715"/>
            <a:ext cx="12192000" cy="302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0346D-C4DD-46CA-8050-29DC9FE7F2DE}" type="datetimeFigureOut">
              <a:rPr lang="en-AU" smtClean="0"/>
              <a:pPr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3678D5-7B13-4F02-A70B-E703AC081804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90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7;p15" descr="backpage.jpg">
            <a:extLst>
              <a:ext uri="{FF2B5EF4-FFF2-40B4-BE49-F238E27FC236}">
                <a16:creationId xmlns:a16="http://schemas.microsoft.com/office/drawing/2014/main" id="{04B56F2E-7898-4AEF-BD8E-1E06A9A817EA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7138"/>
            <a:ext cx="12192000" cy="32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8D5F7-609A-4864-9D39-2C31971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7D13-7DC6-4C30-99C5-BB177BE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E5C7-7C30-43B6-85EF-956D7327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A92A-E18E-4910-9E3D-EEB8E9FE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17B7A-BE97-434B-8CAD-C90F43EA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4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27E0-B08B-4C87-9542-7230E1F2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49A60-1F25-46E1-958A-6BBA833B4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54B87-BAE0-43C6-8CDC-D3EA47AAE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3575-6D6F-4A17-8D9D-41C765C6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402D4-5538-4EB0-99FE-C49DAEB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A981F-1889-4991-9943-CA0F4008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19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FCD6-935E-471A-B3F3-3D2FE271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E8D3-F9D7-48AB-9B16-A4D921A5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EB3A6-D79D-4435-9A96-23169243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FA583-0847-4740-A98C-B50D874C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17090-A787-4083-B826-7F85652B8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7B514-2FC8-47E2-9FB7-15DBD43E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F5F1B-D958-499A-B510-1E0BAFF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B7135-CB12-45C0-B4AB-FFFE2AC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91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D1F3-02FA-4C0F-B183-AEC4E294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54B9-8D1A-4155-B340-1DBD2CA7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6D6EF-52EA-4FE3-AE97-3467E0E0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A4FA9-B207-45B9-9F9E-C1F492E5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610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7;p15" descr="backpage.jpg">
            <a:extLst>
              <a:ext uri="{FF2B5EF4-FFF2-40B4-BE49-F238E27FC236}">
                <a16:creationId xmlns:a16="http://schemas.microsoft.com/office/drawing/2014/main" id="{E50B393D-24F2-40FB-87ED-09616D303F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07789-F312-4539-A345-A82B1533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3A343-7D3D-47C4-ADAC-72E88B60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E6EA-0837-4F42-83D0-C43F090F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91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1;p14" descr="general.jpg">
            <a:extLst>
              <a:ext uri="{FF2B5EF4-FFF2-40B4-BE49-F238E27FC236}">
                <a16:creationId xmlns:a16="http://schemas.microsoft.com/office/drawing/2014/main" id="{BC72F28C-83A3-45FF-8B56-6643E70B87B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CADBC-303D-43C9-9804-656805BA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1A3B-E932-4AE8-BD6B-42DEED70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CB9A8-DD96-46F1-841C-02D7CFD54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346D-C4DD-46CA-8050-29DC9FE7F2DE}" type="datetimeFigureOut">
              <a:rPr lang="en-AU" smtClean="0"/>
              <a:t>11/11/2019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B96E-1B50-4C81-A0B2-2FBAE4AE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AA930-91D5-40C3-9ACD-C42BC019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78D5-7B13-4F02-A70B-E703AC081804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8" name="Google Shape;92;p14" descr="logo.png">
            <a:extLst>
              <a:ext uri="{FF2B5EF4-FFF2-40B4-BE49-F238E27FC236}">
                <a16:creationId xmlns:a16="http://schemas.microsoft.com/office/drawing/2014/main" id="{CB0BAAE2-F63F-4668-8DC8-C9E0182B2090}"/>
              </a:ext>
            </a:extLst>
          </p:cNvPr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032" y="136524"/>
            <a:ext cx="1022041" cy="81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12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2B2EB-9BD4-4C6F-A82C-4E9EC0D8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1405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Disclaimer: </a:t>
            </a:r>
            <a:br>
              <a:rPr lang="en-AU" dirty="0">
                <a:solidFill>
                  <a:srgbClr val="FF0000"/>
                </a:solidFill>
              </a:rPr>
            </a:b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The following slides were intentionally left text based to allow you to personalise and contextualise with your own images. </a:t>
            </a:r>
          </a:p>
        </p:txBody>
      </p:sp>
    </p:spTree>
    <p:extLst>
      <p:ext uri="{BB962C8B-B14F-4D97-AF65-F5344CB8AC3E}">
        <p14:creationId xmlns:p14="http://schemas.microsoft.com/office/powerpoint/2010/main" val="218038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2.B: Roleplay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68FCE-A500-4C0E-B8B9-2833F77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Discuss – 10 min</a:t>
            </a:r>
          </a:p>
          <a:p>
            <a:r>
              <a:rPr lang="en-US" dirty="0"/>
              <a:t>What action was taken to help the other to understand the project correctly?</a:t>
            </a:r>
          </a:p>
          <a:p>
            <a:r>
              <a:rPr lang="en-US" dirty="0"/>
              <a:t>When explaining the planned action to the other party, what steps did you take to engage them in this</a:t>
            </a:r>
          </a:p>
          <a:p>
            <a:r>
              <a:rPr lang="en-AU" dirty="0"/>
              <a:t>solution?</a:t>
            </a:r>
          </a:p>
          <a:p>
            <a:r>
              <a:rPr lang="en-US" dirty="0"/>
              <a:t>How did it feel when the action was presented? By the placemaker? By the stakeholder?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257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AU" dirty="0">
                <a:solidFill>
                  <a:srgbClr val="ED7D31"/>
                </a:solidFill>
              </a:rPr>
              <a:t>Distributed Leadership Approach (revisiting)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536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The Distributed Leadership approach</a:t>
            </a:r>
          </a:p>
          <a:p>
            <a:pPr lvl="1"/>
            <a:r>
              <a:rPr lang="en-AU" dirty="0"/>
              <a:t>Leadership is an emergent property of a group of individuals</a:t>
            </a:r>
          </a:p>
          <a:p>
            <a:pPr lvl="1"/>
            <a:r>
              <a:rPr lang="en-AU" dirty="0"/>
              <a:t>There is openness to the boundaries of leadership</a:t>
            </a:r>
          </a:p>
          <a:p>
            <a:pPr lvl="1"/>
            <a:r>
              <a:rPr lang="en-AU" dirty="0"/>
              <a:t>Varieties of expertise are distributed across the many, not the few</a:t>
            </a:r>
          </a:p>
          <a:p>
            <a:pPr marL="0" indent="0">
              <a:buNone/>
            </a:pPr>
            <a:r>
              <a:rPr lang="en-AU" dirty="0"/>
              <a:t>Distributed Leadership is </a:t>
            </a:r>
          </a:p>
          <a:p>
            <a:pPr lvl="1"/>
            <a:r>
              <a:rPr lang="en-AU" dirty="0"/>
              <a:t>dynamic, relational, inclusive, collaborative and contextually situated</a:t>
            </a:r>
          </a:p>
          <a:p>
            <a:pPr lvl="1"/>
            <a:r>
              <a:rPr lang="en-AU" dirty="0"/>
              <a:t>Requires a systems wide perspective</a:t>
            </a:r>
          </a:p>
          <a:p>
            <a:pPr lvl="1"/>
            <a:r>
              <a:rPr lang="en-AU" dirty="0"/>
              <a:t>Transcends organizational levels, roles and boundaries</a:t>
            </a:r>
          </a:p>
          <a:p>
            <a:pPr marL="0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6"/>
          <a:stretch/>
        </p:blipFill>
        <p:spPr>
          <a:xfrm>
            <a:off x="8621497" y="1796128"/>
            <a:ext cx="3600000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3: Placemaking simulation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E67C3F-F455-467E-A23C-CA03259B8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8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3: Placemaking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68FCE-A500-4C0E-B8B9-2833F77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remaining students are evenly spread across the 5 placemaking elements (people, process, product, program place), according to their focus </a:t>
            </a:r>
            <a:r>
              <a:rPr lang="en-AU" dirty="0"/>
              <a:t>/ area of interest. – 5 min</a:t>
            </a:r>
          </a:p>
          <a:p>
            <a:r>
              <a:rPr lang="en-AU" dirty="0"/>
              <a:t>Stakeholders of each element come together to determine a common position – 5 min</a:t>
            </a:r>
          </a:p>
          <a:p>
            <a:r>
              <a:rPr lang="en-AU" dirty="0"/>
              <a:t>The placemaking team moves along the pathway, stakeholders explain their positions and the leadership team responds – 20 min</a:t>
            </a:r>
          </a:p>
        </p:txBody>
      </p:sp>
    </p:spTree>
    <p:extLst>
      <p:ext uri="{BB962C8B-B14F-4D97-AF65-F5344CB8AC3E}">
        <p14:creationId xmlns:p14="http://schemas.microsoft.com/office/powerpoint/2010/main" val="268473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3568-970E-4D91-BC52-4346E60D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6460-1A03-49C0-B8EB-AC7F22ED3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– 10 min</a:t>
            </a:r>
          </a:p>
          <a:p>
            <a:r>
              <a:rPr lang="en-US" dirty="0"/>
              <a:t>Describe the successful strategies that resulted in a common position.</a:t>
            </a:r>
          </a:p>
          <a:p>
            <a:r>
              <a:rPr lang="en-US" dirty="0"/>
              <a:t>Identify some of the challenges faced by the leadership team.</a:t>
            </a:r>
          </a:p>
          <a:p>
            <a:r>
              <a:rPr lang="en-US" dirty="0"/>
              <a:t>What action was taken by the leadership team and / or stakeholder groups to enable a successful</a:t>
            </a:r>
          </a:p>
          <a:p>
            <a:r>
              <a:rPr lang="en-AU" dirty="0"/>
              <a:t>outcome?</a:t>
            </a:r>
          </a:p>
          <a:p>
            <a:r>
              <a:rPr lang="en-US" dirty="0"/>
              <a:t>What were some of the barriers? What supported success?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977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9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C26C-DBD2-4301-B3B8-E13BB825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55" y="4488294"/>
            <a:ext cx="9144000" cy="1028791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Leadership in Placemaking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A74A74-4527-4D44-B413-CE2488F14D4D}"/>
              </a:ext>
            </a:extLst>
          </p:cNvPr>
          <p:cNvSpPr txBox="1">
            <a:spLocks/>
          </p:cNvSpPr>
          <p:nvPr/>
        </p:nvSpPr>
        <p:spPr>
          <a:xfrm>
            <a:off x="1116055" y="5720218"/>
            <a:ext cx="5627645" cy="613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These slides are based on material prepared by Mackintosh, L.</a:t>
            </a:r>
            <a:r>
              <a:rPr lang="de-DE" dirty="0"/>
              <a:t> (2019)</a:t>
            </a:r>
            <a:r>
              <a:rPr lang="en-AU" dirty="0"/>
              <a:t>, The University of Notre Dame for the Place Agency program for placemaking pedagogy.  </a:t>
            </a:r>
          </a:p>
          <a:p>
            <a:endParaRPr lang="en-A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571E0-030F-4142-8750-85665B13B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03" y="5517085"/>
            <a:ext cx="3044952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Self-reflection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5A46CF-F128-4F62-89BE-02425C757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8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1: Self-reflection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68FCE-A500-4C0E-B8B9-2833F77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already know about placemaking negotiation and </a:t>
            </a:r>
            <a:r>
              <a:rPr lang="en-AU" dirty="0"/>
              <a:t>communication? (5 min) </a:t>
            </a:r>
          </a:p>
          <a:p>
            <a:endParaRPr lang="en-AU" dirty="0"/>
          </a:p>
          <a:p>
            <a:r>
              <a:rPr lang="en-US" dirty="0"/>
              <a:t>What do I already know about leadership approaches? </a:t>
            </a:r>
            <a:r>
              <a:rPr lang="en-AU" dirty="0"/>
              <a:t>(5 min) </a:t>
            </a:r>
          </a:p>
          <a:p>
            <a:endParaRPr lang="en-US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0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2.A: Problem statement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59C32-B607-4F87-B7AE-300B9EDD3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985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2.A: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BDF0-8D5B-4A7B-AFF2-908F09857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Identify an issue you are having for your project (it can be around creative thinking for the project, stakeholder management or within the group) -  5 min</a:t>
            </a:r>
          </a:p>
          <a:p>
            <a:r>
              <a:rPr lang="en-AU" dirty="0"/>
              <a:t>Divide into pairs and describe current issue, the second person records the details of your issue – 5 min each.</a:t>
            </a:r>
          </a:p>
          <a:p>
            <a:r>
              <a:rPr lang="en-AU" dirty="0"/>
              <a:t>Identify appropriate leadership strategy for the other person’s project and discuss  – 10 min 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11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E3B1-8730-424A-ADF2-C969DC9E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2.A: 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1DCF-F848-468C-94DF-30C0D2BD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-  10 min</a:t>
            </a:r>
          </a:p>
          <a:p>
            <a:r>
              <a:rPr lang="en-US" dirty="0"/>
              <a:t>What action did you take to help your partner to understand your project correctly?</a:t>
            </a:r>
          </a:p>
          <a:p>
            <a:r>
              <a:rPr lang="en-US" dirty="0"/>
              <a:t>When explaining your strategy to your partner, what steps did you take to engage them in this solution?</a:t>
            </a:r>
          </a:p>
          <a:p>
            <a:r>
              <a:rPr lang="en-US" dirty="0"/>
              <a:t>How did it feel to have a solution provided for your project?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7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2.B: Roleplay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037CA8-33C0-4A7B-B540-C805529C5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4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B0C88-56B8-4E10-8EDB-12671E69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Activity 2.B: Roleplay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68FCE-A500-4C0E-B8B9-2833F779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Break up into groups of 3. Work through scenarios presented: </a:t>
            </a:r>
          </a:p>
          <a:p>
            <a:pPr lvl="1"/>
            <a:r>
              <a:rPr lang="en-AU" dirty="0"/>
              <a:t>Stakeholder roles: placemaker, stakeholder, observer, recorder/note taker</a:t>
            </a:r>
          </a:p>
          <a:p>
            <a:r>
              <a:rPr lang="en-AU" dirty="0"/>
              <a:t>The recorder presents their observations on how the group behaved</a:t>
            </a:r>
          </a:p>
          <a:p>
            <a:r>
              <a:rPr lang="en-AU" dirty="0"/>
              <a:t>Repeat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7865017"/>
      </p:ext>
    </p:extLst>
  </p:cSld>
  <p:clrMapOvr>
    <a:masterClrMapping/>
  </p:clrMapOvr>
</p:sld>
</file>

<file path=ppt/theme/theme1.xml><?xml version="1.0" encoding="utf-8"?>
<a:theme xmlns:a="http://schemas.openxmlformats.org/drawingml/2006/main" name="PlaceAgency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ceAgencyTemplate" id="{AA440F56-B2C6-49B5-84DB-637CC3428D52}" vid="{74C72330-DB17-4512-89CF-AEBD2CC366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PlaceAgencyTemplate</Template>
  <TotalTime>845</TotalTime>
  <Words>521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PlaceAgencyTemplate</vt:lpstr>
      <vt:lpstr>Disclaimer:   The following slides were intentionally left text based to allow you to personalise and contextualise with your own images. </vt:lpstr>
      <vt:lpstr>Leadership in Placemaking</vt:lpstr>
      <vt:lpstr>Activity 1: Self-reflection</vt:lpstr>
      <vt:lpstr>Activity 1: Self-reflection</vt:lpstr>
      <vt:lpstr>Activity 2.A: Problem statement</vt:lpstr>
      <vt:lpstr>Activity 2.A: Problem Statement</vt:lpstr>
      <vt:lpstr>Activity 2.A: Problem Statement</vt:lpstr>
      <vt:lpstr>Activity 2.B: Roleplay</vt:lpstr>
      <vt:lpstr>Activity 2.B: Roleplay</vt:lpstr>
      <vt:lpstr>Activity 2.B: Roleplay</vt:lpstr>
      <vt:lpstr>Distributed Leadership Approach (revisiting)</vt:lpstr>
      <vt:lpstr>Activity 3: Placemaking simulation</vt:lpstr>
      <vt:lpstr>Activity 3: Placemaking simulation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Lara</dc:creator>
  <cp:lastModifiedBy>Cris Hernandez Santin</cp:lastModifiedBy>
  <cp:revision>43</cp:revision>
  <dcterms:created xsi:type="dcterms:W3CDTF">2018-10-08T07:29:11Z</dcterms:created>
  <dcterms:modified xsi:type="dcterms:W3CDTF">2019-11-10T21:46:44Z</dcterms:modified>
</cp:coreProperties>
</file>