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58" r:id="rId2"/>
    <p:sldId id="2687" r:id="rId3"/>
    <p:sldId id="2667" r:id="rId4"/>
    <p:sldId id="2686" r:id="rId5"/>
    <p:sldId id="2685" r:id="rId6"/>
    <p:sldId id="281" r:id="rId7"/>
    <p:sldId id="280" r:id="rId8"/>
    <p:sldId id="2670" r:id="rId9"/>
    <p:sldId id="2679" r:id="rId10"/>
    <p:sldId id="2680" r:id="rId11"/>
    <p:sldId id="2668" r:id="rId12"/>
    <p:sldId id="2673" r:id="rId13"/>
    <p:sldId id="285" r:id="rId14"/>
    <p:sldId id="279" r:id="rId15"/>
    <p:sldId id="290" r:id="rId16"/>
    <p:sldId id="289" r:id="rId17"/>
    <p:sldId id="2660" r:id="rId18"/>
    <p:sldId id="2666" r:id="rId19"/>
    <p:sldId id="2675" r:id="rId20"/>
    <p:sldId id="2676" r:id="rId21"/>
    <p:sldId id="2677" r:id="rId22"/>
    <p:sldId id="2678" r:id="rId23"/>
    <p:sldId id="29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9067" autoAdjust="0"/>
  </p:normalViewPr>
  <p:slideViewPr>
    <p:cSldViewPr snapToGrid="0">
      <p:cViewPr varScale="1">
        <p:scale>
          <a:sx n="101" d="100"/>
          <a:sy n="101" d="100"/>
        </p:scale>
        <p:origin x="93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900113" cy="900113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BDB09E-612E-8440-A0C1-CA7D7968F39B}" type="datetimeFigureOut">
              <a:rPr lang="en-US" smtClean="0"/>
              <a:t>11/4/2019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E12BE9-E369-CF4E-9D81-DD4FDE6A63DF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9686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12BE9-E369-CF4E-9D81-DD4FDE6A63DF}" type="slidenum">
              <a:rPr lang="en-AU" smtClean="0"/>
              <a:t>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29352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Refer to Share it Square Case study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E12BE9-E369-CF4E-9D81-DD4FDE6A63DF}" type="slidenum">
              <a:rPr lang="en-AU" smtClean="0"/>
              <a:t>13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98684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Refer to share it Square case study.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E12BE9-E369-CF4E-9D81-DD4FDE6A63DF}" type="slidenum">
              <a:rPr lang="en-AU" smtClean="0"/>
              <a:t>15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67432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You can choose to give the groups</a:t>
            </a:r>
            <a:r>
              <a:rPr lang="en-AU" baseline="0" dirty="0"/>
              <a:t> 10 mins to discuss and come up with something for each one or you could run through these as a quick review in the lecture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12BE9-E369-CF4E-9D81-DD4FDE6A63DF}" type="slidenum">
              <a:rPr lang="en-AU" smtClean="0"/>
              <a:t>18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39146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You can choose to give the groups</a:t>
            </a:r>
            <a:r>
              <a:rPr lang="en-AU" baseline="0" dirty="0"/>
              <a:t> 10 mins to discuss and come up with something for each one or you could run through these as a quick review in the lecture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12BE9-E369-CF4E-9D81-DD4FDE6A63DF}" type="slidenum">
              <a:rPr lang="en-AU" smtClean="0"/>
              <a:t>19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39146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39E630D-D64A-46DE-8C76-BC2AE565400E}"/>
              </a:ext>
            </a:extLst>
          </p:cNvPr>
          <p:cNvGrpSpPr/>
          <p:nvPr userDrawn="1"/>
        </p:nvGrpSpPr>
        <p:grpSpPr>
          <a:xfrm>
            <a:off x="-1" y="0"/>
            <a:ext cx="12192002" cy="6858000"/>
            <a:chOff x="-1" y="0"/>
            <a:chExt cx="12192002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43CBD5F-70E2-4ADE-80D0-2A9AE2379C8F}"/>
                </a:ext>
              </a:extLst>
            </p:cNvPr>
            <p:cNvSpPr/>
            <p:nvPr userDrawn="1"/>
          </p:nvSpPr>
          <p:spPr>
            <a:xfrm>
              <a:off x="-1" y="5652655"/>
              <a:ext cx="12192002" cy="12053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pic>
          <p:nvPicPr>
            <p:cNvPr id="7" name="Google Shape;84;p13" descr="cover.jpg">
              <a:extLst>
                <a:ext uri="{FF2B5EF4-FFF2-40B4-BE49-F238E27FC236}">
                  <a16:creationId xmlns:a16="http://schemas.microsoft.com/office/drawing/2014/main" id="{7D84DA2C-238D-40EB-B424-E4B7C7AB5972}"/>
                </a:ext>
              </a:extLst>
            </p:cNvPr>
            <p:cNvPicPr preferRelativeResize="0"/>
            <p:nvPr userDrawn="1"/>
          </p:nvPicPr>
          <p:blipFill rotWithShape="1">
            <a:blip r:embed="rId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770" b="1"/>
            <a:stretch/>
          </p:blipFill>
          <p:spPr>
            <a:xfrm>
              <a:off x="-1" y="0"/>
              <a:ext cx="12192001" cy="639359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34E19E8-757A-4969-9027-0BD4063EEC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5127" y="4420562"/>
            <a:ext cx="9144000" cy="1028791"/>
          </a:xfrm>
        </p:spPr>
        <p:txBody>
          <a:bodyPr anchor="b"/>
          <a:lstStyle>
            <a:lvl1pPr algn="l">
              <a:defRPr sz="6000">
                <a:solidFill>
                  <a:srgbClr val="59595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5CE5A0-2003-499B-9C7D-77787F2088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503865"/>
            <a:ext cx="9144000" cy="45282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59595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06072-2501-4FCA-8444-F03B3AB9F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346D-C4DD-46CA-8050-29DC9FE7F2DE}" type="datetimeFigureOut">
              <a:rPr lang="en-AU" smtClean="0"/>
              <a:t>4/11/2019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B6A6B-D40C-4CF1-8DC5-F04E6E804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3E3992-744E-4166-94B6-0A69EE883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78D5-7B13-4F02-A70B-E703AC081804}" type="slidenum">
              <a:rPr lang="en-AU" smtClean="0"/>
              <a:t>‹#›</a:t>
            </a:fld>
            <a:endParaRPr lang="en-AU" dirty="0"/>
          </a:p>
        </p:txBody>
      </p:sp>
      <p:pic>
        <p:nvPicPr>
          <p:cNvPr id="8" name="Google Shape;85;p13" descr="logo.png">
            <a:extLst>
              <a:ext uri="{FF2B5EF4-FFF2-40B4-BE49-F238E27FC236}">
                <a16:creationId xmlns:a16="http://schemas.microsoft.com/office/drawing/2014/main" id="{9A3C4E27-4DD7-4F9D-ADA1-9790C2201CFF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8000" y="5292679"/>
            <a:ext cx="1283154" cy="1028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0308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1C92E-2F63-46FC-9B20-84B769D3C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719AE-4828-4B77-BF89-B4772F71E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473A3F-B5CC-49EF-A2A9-E3FACE5C13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10F366-1FAE-4949-9600-A5BEF3094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346D-C4DD-46CA-8050-29DC9FE7F2DE}" type="datetimeFigureOut">
              <a:rPr lang="en-AU" smtClean="0"/>
              <a:t>4/11/2019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24AB1B-B3D0-464A-8CE6-4AE980ACA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E5FEC7-9F0C-48B1-962B-4F599D1A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78D5-7B13-4F02-A70B-E703AC081804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6332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0665E-A7D8-4BB1-91BC-845C0CA35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FC960F-4A55-4098-85E1-3790A9535C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2598-A804-41D5-A43C-5510F9E01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3E4C2-82C0-4688-BE05-30B84CE1B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346D-C4DD-46CA-8050-29DC9FE7F2DE}" type="datetimeFigureOut">
              <a:rPr lang="en-AU" smtClean="0"/>
              <a:t>4/11/2019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3D78F0-4E92-4578-B582-665E238EE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5318C3-A3A7-41AE-962F-ADBA2CD9E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78D5-7B13-4F02-A70B-E703AC081804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12289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BD6BA-2185-4A7E-8E7E-4C4DC3D7B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3787B0-1613-4125-9493-AAA54BA22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28143-FE9C-465C-9C7D-A47F43161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346D-C4DD-46CA-8050-29DC9FE7F2DE}" type="datetimeFigureOut">
              <a:rPr lang="en-AU" smtClean="0"/>
              <a:t>4/11/2019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25C2F-F7DD-421C-BD32-8DEC5C8B3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4BAC45-E830-4864-8E70-A07814D03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78D5-7B13-4F02-A70B-E703AC081804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62626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4FEBB6-D454-4778-9DE1-790640122D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B8779B-264E-4417-8B3B-35E6E30C5D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49D725-11F7-4C60-A771-330DF3288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346D-C4DD-46CA-8050-29DC9FE7F2DE}" type="datetimeFigureOut">
              <a:rPr lang="en-AU" smtClean="0"/>
              <a:t>4/11/2019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F5781-2F3C-42BE-B2CB-F9DBC711D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AF47E-29C7-4097-9936-73D6F64F6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78D5-7B13-4F02-A70B-E703AC081804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87376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B79B2-7692-4BC3-A764-C287EDCE9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6D27B-69BC-412B-A670-72D4571DC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41F700-F159-47DD-9A95-CC48DE32A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346D-C4DD-46CA-8050-29DC9FE7F2DE}" type="datetimeFigureOut">
              <a:rPr lang="en-AU" smtClean="0"/>
              <a:t>4/11/2019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06D2D-8BA1-4E85-9319-327FEE4D7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8C68F-510F-45F8-BFEF-F17C4FF87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78D5-7B13-4F02-A70B-E703AC081804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12554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97;p15" descr="backpage.jpg">
            <a:extLst>
              <a:ext uri="{FF2B5EF4-FFF2-40B4-BE49-F238E27FC236}">
                <a16:creationId xmlns:a16="http://schemas.microsoft.com/office/drawing/2014/main" id="{33C89547-8572-4483-8540-3DE243F680EF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6350" y="3843715"/>
            <a:ext cx="12192000" cy="30225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EB79B2-7692-4BC3-A764-C287EDCE9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6D27B-69BC-412B-A670-72D4571DC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41F700-F159-47DD-9A95-CC48DE32A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80346D-C4DD-46CA-8050-29DC9FE7F2DE}" type="datetimeFigureOut">
              <a:rPr lang="en-AU" smtClean="0"/>
              <a:pPr/>
              <a:t>4/11/2019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06D2D-8BA1-4E85-9319-327FEE4D7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8C68F-510F-45F8-BFEF-F17C4FF87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3678D5-7B13-4F02-A70B-E703AC081804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09983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97;p15" descr="backpage.jpg">
            <a:extLst>
              <a:ext uri="{FF2B5EF4-FFF2-40B4-BE49-F238E27FC236}">
                <a16:creationId xmlns:a16="http://schemas.microsoft.com/office/drawing/2014/main" id="{D2BF28FF-B4A8-4FBB-91B5-B98121263E90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6350" y="3843715"/>
            <a:ext cx="12192000" cy="30225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E8D5F7-609A-4864-9D39-2C31971F4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6A7D13-7DC6-4C30-99C5-BB177BEB5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4E5C7-7C30-43B6-85EF-956D7327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80346D-C4DD-46CA-8050-29DC9FE7F2DE}" type="datetimeFigureOut">
              <a:rPr lang="en-AU" smtClean="0"/>
              <a:pPr/>
              <a:t>4/11/2019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BA92A-E18E-4910-9E3D-EEB8E9FE8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F17B7A-BE97-434B-8CAD-C90F43EA4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3678D5-7B13-4F02-A70B-E703AC081804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94907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97;p15" descr="backpage.jpg">
            <a:extLst>
              <a:ext uri="{FF2B5EF4-FFF2-40B4-BE49-F238E27FC236}">
                <a16:creationId xmlns:a16="http://schemas.microsoft.com/office/drawing/2014/main" id="{04B56F2E-7898-4AEF-BD8E-1E06A9A817EA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57138"/>
            <a:ext cx="12192000" cy="32008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E8D5F7-609A-4864-9D39-2C31971F4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6A7D13-7DC6-4C30-99C5-BB177BEB5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4E5C7-7C30-43B6-85EF-956D7327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346D-C4DD-46CA-8050-29DC9FE7F2DE}" type="datetimeFigureOut">
              <a:rPr lang="en-AU" smtClean="0"/>
              <a:t>4/11/2019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BA92A-E18E-4910-9E3D-EEB8E9FE8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F17B7A-BE97-434B-8CAD-C90F43EA4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78D5-7B13-4F02-A70B-E703AC081804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99408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327E0-B08B-4C87-9542-7230E1F29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49A60-1F25-46E1-958A-6BBA833B40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954B87-BAE0-43C6-8CDC-D3EA47AAEF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C93575-6D6F-4A17-8D9D-41C765C67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346D-C4DD-46CA-8050-29DC9FE7F2DE}" type="datetimeFigureOut">
              <a:rPr lang="en-AU" smtClean="0"/>
              <a:t>4/11/2019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2402D4-5538-4EB0-99FE-C49DAEBBD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FA981F-1889-4991-9943-CA0F40081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78D5-7B13-4F02-A70B-E703AC081804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9192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9FCD6-935E-471A-B3F3-3D2FE2710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2E8D3-F9D7-48AB-9B16-A4D921A507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0EB3A6-D79D-4435-9A96-23169243F4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6FA583-0847-4740-A98C-B50D874CC9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517090-A787-4083-B826-7F85652B8D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07B514-2FC8-47E2-9FB7-15DBD43E7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346D-C4DD-46CA-8050-29DC9FE7F2DE}" type="datetimeFigureOut">
              <a:rPr lang="en-AU" smtClean="0"/>
              <a:t>4/11/2019</a:t>
            </a:fld>
            <a:endParaRPr lang="en-A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CF5F1B-D958-499A-B510-1E0BAFFCC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2B7135-CB12-45C0-B4AB-FFFE2AC85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78D5-7B13-4F02-A70B-E703AC081804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95919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1D1F3-02FA-4C0F-B183-AEC4E2945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4D54B9-8D1A-4155-B340-1DBD2CA75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346D-C4DD-46CA-8050-29DC9FE7F2DE}" type="datetimeFigureOut">
              <a:rPr lang="en-AU" smtClean="0"/>
              <a:t>4/11/2019</a:t>
            </a:fld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46D6EF-52EA-4FE3-AE97-3467E0E0F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8A4FA9-B207-45B9-9F9E-C1F492E54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78D5-7B13-4F02-A70B-E703AC081804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76106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7;p15" descr="backpage.jpg">
            <a:extLst>
              <a:ext uri="{FF2B5EF4-FFF2-40B4-BE49-F238E27FC236}">
                <a16:creationId xmlns:a16="http://schemas.microsoft.com/office/drawing/2014/main" id="{E50B393D-24F2-40FB-87ED-09616D303F7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207789-F312-4539-A345-A82B1533B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346D-C4DD-46CA-8050-29DC9FE7F2DE}" type="datetimeFigureOut">
              <a:rPr lang="en-AU" smtClean="0"/>
              <a:t>4/11/2019</a:t>
            </a:fld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B3A343-7D3D-47C4-ADAC-72E88B60F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FAE6EA-0837-4F42-83D0-C43F090F9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78D5-7B13-4F02-A70B-E703AC081804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89153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91;p14" descr="general.jpg">
            <a:extLst>
              <a:ext uri="{FF2B5EF4-FFF2-40B4-BE49-F238E27FC236}">
                <a16:creationId xmlns:a16="http://schemas.microsoft.com/office/drawing/2014/main" id="{BC72F28C-83A3-45FF-8B56-6643E70B87B6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2CADBC-303D-43C9-9804-656805BAC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41A3B-E932-4AE8-BD6B-42DEED70A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CB9A8-DD96-46F1-841C-02D7CFD54F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0346D-C4DD-46CA-8050-29DC9FE7F2DE}" type="datetimeFigureOut">
              <a:rPr lang="en-AU" smtClean="0"/>
              <a:t>4/11/2019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0B96E-1B50-4C81-A0B2-2FBAE4AED1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AA930-91D5-40C3-9ACD-C42BC0197A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78D5-7B13-4F02-A70B-E703AC081804}" type="slidenum">
              <a:rPr lang="en-AU" smtClean="0"/>
              <a:t>‹#›</a:t>
            </a:fld>
            <a:endParaRPr lang="en-AU" dirty="0"/>
          </a:p>
        </p:txBody>
      </p:sp>
      <p:pic>
        <p:nvPicPr>
          <p:cNvPr id="8" name="Google Shape;92;p14" descr="logo.png">
            <a:extLst>
              <a:ext uri="{FF2B5EF4-FFF2-40B4-BE49-F238E27FC236}">
                <a16:creationId xmlns:a16="http://schemas.microsoft.com/office/drawing/2014/main" id="{CB0BAAE2-F63F-4668-8DC8-C9E0182B2090}"/>
              </a:ext>
            </a:extLst>
          </p:cNvPr>
          <p:cNvPicPr preferRelativeResize="0"/>
          <p:nvPr/>
        </p:nvPicPr>
        <p:blipFill rotWithShape="1">
          <a:blip r:embed="rId1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1032" y="136524"/>
            <a:ext cx="1022041" cy="8194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2122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60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d.com/talks/teddy_cruz_how_architectural_innovations_migrate_across_borders?language=en" TargetMode="External"/><Relationship Id="rId2" Type="http://schemas.openxmlformats.org/officeDocument/2006/relationships/hyperlink" Target="https://www.youtube.com/watch?v=674N2SnaAfs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theguardian.com/cities/2017/apr/30/berlin-clubbers-urban-village-holzmarkt-party-city" TargetMode="External"/><Relationship Id="rId5" Type="http://schemas.openxmlformats.org/officeDocument/2006/relationships/hyperlink" Target="https://doi.org/10.1080/13549839.2014.928813" TargetMode="External"/><Relationship Id="rId4" Type="http://schemas.openxmlformats.org/officeDocument/2006/relationships/hyperlink" Target="https://www.smh.com.au/video/video-entertainment/video-entertainment-news/thats-the-biggest-billboard-in-sydney-mate-the-chaser-20181008-58nld.html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drc.org/u-gov/work-def.html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DB2B2EB-9BD4-4C6F-A82C-4E9EC0D89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61405"/>
          </a:xfrm>
        </p:spPr>
        <p:txBody>
          <a:bodyPr>
            <a:normAutofit/>
          </a:bodyPr>
          <a:lstStyle/>
          <a:p>
            <a:pPr algn="ctr"/>
            <a:r>
              <a:rPr lang="en-AU" dirty="0">
                <a:solidFill>
                  <a:srgbClr val="FF0000"/>
                </a:solidFill>
              </a:rPr>
              <a:t>Disclaimer: </a:t>
            </a:r>
            <a:br>
              <a:rPr lang="en-AU" dirty="0">
                <a:solidFill>
                  <a:srgbClr val="FF0000"/>
                </a:solidFill>
              </a:rPr>
            </a:br>
            <a:br>
              <a:rPr lang="en-AU" dirty="0">
                <a:solidFill>
                  <a:srgbClr val="FF0000"/>
                </a:solidFill>
              </a:rPr>
            </a:br>
            <a:r>
              <a:rPr lang="en-AU" dirty="0">
                <a:solidFill>
                  <a:srgbClr val="FF0000"/>
                </a:solidFill>
              </a:rPr>
              <a:t>The following slides were intentionally left text based to allow you to personalise and contextualise with your own images. </a:t>
            </a:r>
          </a:p>
        </p:txBody>
      </p:sp>
    </p:spTree>
    <p:extLst>
      <p:ext uri="{BB962C8B-B14F-4D97-AF65-F5344CB8AC3E}">
        <p14:creationId xmlns:p14="http://schemas.microsoft.com/office/powerpoint/2010/main" val="2180387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B1537-DC34-403B-827D-8A3C2A26A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Stakeholder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FD45A-98A7-465F-AD56-413DD2C87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Three broad groups of stakeholders with distinctive institutional interest and perception are civil society (individual or groups), the public sector (e.g. local government), and the private sector (Healey, 2010; </a:t>
            </a:r>
            <a:r>
              <a:rPr lang="en-AU" dirty="0" err="1"/>
              <a:t>Tiesdell</a:t>
            </a:r>
            <a:r>
              <a:rPr lang="en-AU" dirty="0"/>
              <a:t> &amp; Adams, 2011) – specific roles are transient, changeable, and may overlap </a:t>
            </a:r>
            <a:endParaRPr lang="en-US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50712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F466C-BBC0-4566-90F2-EED913645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474" y="170611"/>
            <a:ext cx="10515600" cy="1325563"/>
          </a:xfrm>
        </p:spPr>
        <p:txBody>
          <a:bodyPr/>
          <a:lstStyle/>
          <a:p>
            <a:r>
              <a:rPr lang="en-AU" dirty="0"/>
              <a:t>Relationships and place governance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B01ECD-9876-47F4-A437-6A81D81F2254}"/>
              </a:ext>
            </a:extLst>
          </p:cNvPr>
          <p:cNvSpPr txBox="1"/>
          <p:nvPr/>
        </p:nvSpPr>
        <p:spPr>
          <a:xfrm>
            <a:off x="3991896" y="2071990"/>
            <a:ext cx="2930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Local Government/public sector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9E0330-2C37-4206-B1E0-37AF69899031}"/>
              </a:ext>
            </a:extLst>
          </p:cNvPr>
          <p:cNvSpPr txBox="1"/>
          <p:nvPr/>
        </p:nvSpPr>
        <p:spPr>
          <a:xfrm>
            <a:off x="1553497" y="4494840"/>
            <a:ext cx="3800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Private sector (developers/owners)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9A8E61-4E0E-4332-90B2-66BFC2EB2B3D}"/>
              </a:ext>
            </a:extLst>
          </p:cNvPr>
          <p:cNvSpPr txBox="1"/>
          <p:nvPr/>
        </p:nvSpPr>
        <p:spPr>
          <a:xfrm>
            <a:off x="5904274" y="4494840"/>
            <a:ext cx="2930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Communities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B3DD5476-0C18-4E8C-A96E-6E5A43308062}"/>
              </a:ext>
            </a:extLst>
          </p:cNvPr>
          <p:cNvSpPr/>
          <p:nvPr/>
        </p:nvSpPr>
        <p:spPr>
          <a:xfrm>
            <a:off x="4090219" y="2526296"/>
            <a:ext cx="2094272" cy="180540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64AC23-59F0-4288-93B8-C0650D0457B7}"/>
              </a:ext>
            </a:extLst>
          </p:cNvPr>
          <p:cNvSpPr txBox="1"/>
          <p:nvPr/>
        </p:nvSpPr>
        <p:spPr>
          <a:xfrm>
            <a:off x="6508954" y="1947130"/>
            <a:ext cx="39624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/>
              <a:t>Interests (in place and placemaking activity)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/>
              <a:t>Resources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/>
              <a:t>Social capital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/>
              <a:t>Spheres of influence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/>
              <a:t>Power – and how it can be wielded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29E4C2-DBD4-4A27-ADD8-2E17751EE60C}"/>
              </a:ext>
            </a:extLst>
          </p:cNvPr>
          <p:cNvSpPr txBox="1"/>
          <p:nvPr/>
        </p:nvSpPr>
        <p:spPr>
          <a:xfrm>
            <a:off x="6336889" y="4864172"/>
            <a:ext cx="39624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/>
              <a:t>Interests (in place and placemaking activity)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/>
              <a:t>Resources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/>
              <a:t>Social capital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/>
              <a:t>Spheres of influence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/>
              <a:t>Power – and how it can be wielded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9CACA0-DF6D-477C-B80D-06E6EA46D072}"/>
              </a:ext>
            </a:extLst>
          </p:cNvPr>
          <p:cNvSpPr txBox="1"/>
          <p:nvPr/>
        </p:nvSpPr>
        <p:spPr>
          <a:xfrm>
            <a:off x="2285998" y="4849961"/>
            <a:ext cx="39624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/>
              <a:t>Interests (in place and placemaking activity)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/>
              <a:t>Resources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/>
              <a:t>Social capital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/>
              <a:t>Spheres of influence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/>
              <a:t>Power – and how it can be wielded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F86CE5-1F88-4960-935F-BE124781A6F7}"/>
              </a:ext>
            </a:extLst>
          </p:cNvPr>
          <p:cNvSpPr txBox="1"/>
          <p:nvPr/>
        </p:nvSpPr>
        <p:spPr>
          <a:xfrm>
            <a:off x="4788310" y="3428999"/>
            <a:ext cx="865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Place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56A80B-3E77-4CE2-ABBF-EC8CA8DD249D}"/>
              </a:ext>
            </a:extLst>
          </p:cNvPr>
          <p:cNvSpPr txBox="1"/>
          <p:nvPr/>
        </p:nvSpPr>
        <p:spPr>
          <a:xfrm>
            <a:off x="557983" y="1538031"/>
            <a:ext cx="26080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/>
              <a:t>How can these groups foster or inhibit placemaking activity?</a:t>
            </a:r>
          </a:p>
          <a:p>
            <a:r>
              <a:rPr lang="en-AU" sz="1400" dirty="0"/>
              <a:t>-Regulation?</a:t>
            </a:r>
          </a:p>
          <a:p>
            <a:r>
              <a:rPr lang="en-AU" sz="1400" dirty="0"/>
              <a:t>-Facilitation?</a:t>
            </a:r>
          </a:p>
          <a:p>
            <a:r>
              <a:rPr lang="en-AU" sz="1400" dirty="0"/>
              <a:t>-Resources?</a:t>
            </a:r>
          </a:p>
          <a:p>
            <a:r>
              <a:rPr lang="en-AU" sz="1400" dirty="0"/>
              <a:t>-Privatisation?</a:t>
            </a:r>
          </a:p>
          <a:p>
            <a:r>
              <a:rPr lang="en-AU" sz="1400" dirty="0"/>
              <a:t>-Getting “out of the way”?</a:t>
            </a:r>
          </a:p>
          <a:p>
            <a:r>
              <a:rPr lang="en-AU" sz="1400" dirty="0"/>
              <a:t>-Direct involvement?</a:t>
            </a:r>
          </a:p>
        </p:txBody>
      </p:sp>
    </p:spTree>
    <p:extLst>
      <p:ext uri="{BB962C8B-B14F-4D97-AF65-F5344CB8AC3E}">
        <p14:creationId xmlns:p14="http://schemas.microsoft.com/office/powerpoint/2010/main" val="821508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Governance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AU" b="1" dirty="0"/>
              <a:t>Formal </a:t>
            </a:r>
            <a:r>
              <a:rPr lang="en-AU" dirty="0"/>
              <a:t>tools can be either defined through actors' relative collaboration and consensus or by the institution in power. </a:t>
            </a:r>
            <a:endParaRPr lang="en-US" sz="3200" dirty="0"/>
          </a:p>
          <a:p>
            <a:pPr lvl="0"/>
            <a:r>
              <a:rPr lang="en-AU" b="1" dirty="0"/>
              <a:t>Informal</a:t>
            </a:r>
            <a:r>
              <a:rPr lang="en-AU" dirty="0"/>
              <a:t> tools are those indirect means of governance that stakeholders other than formal government bring in (</a:t>
            </a:r>
            <a:r>
              <a:rPr lang="en-AU" dirty="0" err="1"/>
              <a:t>Salamon</a:t>
            </a:r>
            <a:r>
              <a:rPr lang="en-AU" dirty="0"/>
              <a:t> &amp; Elliott, 2002). </a:t>
            </a:r>
            <a:endParaRPr lang="en-US" sz="3200" dirty="0"/>
          </a:p>
          <a:p>
            <a:pPr lvl="1"/>
            <a:r>
              <a:rPr lang="en-AU" dirty="0"/>
              <a:t>E.g. Community values, aspirations, and attachments are all part of informal governing tools (Manzo &amp; Perkins, 2006)</a:t>
            </a:r>
            <a:endParaRPr lang="en-US" sz="2800" dirty="0"/>
          </a:p>
          <a:p>
            <a:pPr lvl="0"/>
            <a:r>
              <a:rPr lang="en-AU" b="1" dirty="0"/>
              <a:t>Top-down</a:t>
            </a:r>
            <a:r>
              <a:rPr lang="en-AU" dirty="0"/>
              <a:t> vs. </a:t>
            </a:r>
            <a:r>
              <a:rPr lang="en-AU" b="1" dirty="0"/>
              <a:t>bottom-up</a:t>
            </a: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718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F6FC58D-9269-4277-8428-914AB64E7E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endParaRPr lang="en-AU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D9DA0F-079F-4819-8D1F-B2CC1C938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05516" y="1470783"/>
            <a:ext cx="4748283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AU" dirty="0"/>
              <a:t>An area with lack of public space for social activities </a:t>
            </a:r>
          </a:p>
          <a:p>
            <a:pPr marL="0" indent="0">
              <a:buNone/>
            </a:pPr>
            <a:r>
              <a:rPr lang="en-AU" dirty="0"/>
              <a:t>An intersection – A community group wants to paint and activate for social bonding</a:t>
            </a:r>
          </a:p>
          <a:p>
            <a:endParaRPr lang="en-AU" dirty="0"/>
          </a:p>
          <a:p>
            <a:r>
              <a:rPr lang="en-AU" dirty="0"/>
              <a:t>Pair and share: </a:t>
            </a:r>
          </a:p>
          <a:p>
            <a:pPr lvl="1"/>
            <a:r>
              <a:rPr lang="en-AU" dirty="0"/>
              <a:t>Community Perspective</a:t>
            </a:r>
          </a:p>
          <a:p>
            <a:pPr lvl="1"/>
            <a:r>
              <a:rPr lang="en-AU" dirty="0"/>
              <a:t>Local Government Perspective</a:t>
            </a:r>
          </a:p>
          <a:p>
            <a:pPr lvl="1"/>
            <a:endParaRPr lang="en-AU" dirty="0"/>
          </a:p>
          <a:p>
            <a:pPr marL="457200" lvl="1" indent="0">
              <a:buNone/>
            </a:pPr>
            <a:r>
              <a:rPr lang="en-AU" dirty="0"/>
              <a:t>What would you do here? </a:t>
            </a:r>
          </a:p>
          <a:p>
            <a:pPr marL="457200" lvl="1" indent="0">
              <a:buNone/>
            </a:pPr>
            <a:r>
              <a:rPr lang="en-AU" dirty="0"/>
              <a:t>(5 minutes)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4F4C80-C7F4-4F86-A594-A1829EECD6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287" t="9917" r="19757" b="14661"/>
          <a:stretch/>
        </p:blipFill>
        <p:spPr>
          <a:xfrm>
            <a:off x="-1" y="0"/>
            <a:ext cx="629705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64B43A-1A3C-466A-A33B-438B42B78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5400" b="1" dirty="0">
                <a:solidFill>
                  <a:schemeClr val="bg1"/>
                </a:solidFill>
              </a:rPr>
              <a:t>Activity</a:t>
            </a:r>
            <a:endParaRPr lang="en-AU" sz="5400" b="1" dirty="0"/>
          </a:p>
        </p:txBody>
      </p:sp>
    </p:spTree>
    <p:extLst>
      <p:ext uri="{BB962C8B-B14F-4D97-AF65-F5344CB8AC3E}">
        <p14:creationId xmlns:p14="http://schemas.microsoft.com/office/powerpoint/2010/main" val="3033109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4C7AB-072F-4633-A414-F045C1E6B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94522"/>
            <a:ext cx="10515600" cy="1169940"/>
          </a:xfrm>
        </p:spPr>
        <p:txBody>
          <a:bodyPr/>
          <a:lstStyle/>
          <a:p>
            <a:r>
              <a:rPr lang="en-AU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015FD-4B2C-4966-BB65-366E4A2F4A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129051"/>
            <a:ext cx="10515600" cy="3934427"/>
          </a:xfrm>
        </p:spPr>
        <p:txBody>
          <a:bodyPr/>
          <a:lstStyle/>
          <a:p>
            <a:r>
              <a:rPr lang="en-AU" dirty="0"/>
              <a:t>What I have heard from the room… </a:t>
            </a:r>
          </a:p>
          <a:p>
            <a:endParaRPr lang="en-AU" dirty="0"/>
          </a:p>
          <a:p>
            <a:r>
              <a:rPr lang="en-AU" dirty="0"/>
              <a:t>(10 minutes)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74149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https://static1.squarespace.com/static/5450627ce4b0bf9fc9f31f03/56b2dedd1bbee0b0832b73d0/56b2dfaa2b8dde025b9700a0/1457298668813/?format=500w">
            <a:extLst>
              <a:ext uri="{FF2B5EF4-FFF2-40B4-BE49-F238E27FC236}">
                <a16:creationId xmlns:a16="http://schemas.microsoft.com/office/drawing/2014/main" id="{1137BB83-BC9A-4DB3-9C5C-A245AE621E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47"/>
          <a:stretch/>
        </p:blipFill>
        <p:spPr bwMode="auto">
          <a:xfrm>
            <a:off x="6400799" y="0"/>
            <a:ext cx="5827556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350030-6405-45BC-9446-758849097B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364" t="6011" r="28218" b="13192"/>
          <a:stretch/>
        </p:blipFill>
        <p:spPr>
          <a:xfrm>
            <a:off x="0" y="0"/>
            <a:ext cx="6400799" cy="6858000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E3A49B34-AC27-4F1B-A19B-8586E1B0A7A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70000"/>
            </a:schemeClr>
          </a:solidFill>
        </p:spPr>
        <p:txBody>
          <a:bodyPr/>
          <a:lstStyle/>
          <a:p>
            <a:r>
              <a:rPr lang="en-AU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Case study analysis: Share-it </a:t>
            </a:r>
            <a:r>
              <a:rPr lang="en-AU" b="1" dirty="0">
                <a:latin typeface="Calibri" panose="020F0502020204030204" pitchFamily="34" charset="0"/>
                <a:cs typeface="Calibri" panose="020F0502020204030204" pitchFamily="34" charset="0"/>
              </a:rPr>
              <a:t>Square</a:t>
            </a:r>
            <a:endParaRPr lang="en-A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08" name="Picture 12" descr="https://static1.squarespace.com/static/5450627ce4b0bf9fc9f31f03/56b2dedd1bbee0b0832b73d0/56b2dfc2a3360ce530d1dc00/1457298669062/?format=500w">
            <a:extLst>
              <a:ext uri="{FF2B5EF4-FFF2-40B4-BE49-F238E27FC236}">
                <a16:creationId xmlns:a16="http://schemas.microsoft.com/office/drawing/2014/main" id="{C24E377E-0478-4D61-AB10-B382408B4B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20"/>
          <a:stretch/>
        </p:blipFill>
        <p:spPr bwMode="auto">
          <a:xfrm>
            <a:off x="6400799" y="3466731"/>
            <a:ext cx="5827556" cy="339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Image result for share it square portland">
            <a:extLst>
              <a:ext uri="{FF2B5EF4-FFF2-40B4-BE49-F238E27FC236}">
                <a16:creationId xmlns:a16="http://schemas.microsoft.com/office/drawing/2014/main" id="{97F79D54-E084-44F4-AA27-674B7F66A5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6" name="AutoShape 4" descr="Image result for share it square portland">
            <a:extLst>
              <a:ext uri="{FF2B5EF4-FFF2-40B4-BE49-F238E27FC236}">
                <a16:creationId xmlns:a16="http://schemas.microsoft.com/office/drawing/2014/main" id="{8D70E465-1E26-4B8C-80A0-4AB1211FAC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8905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215562-BE2D-46C3-BD09-0AA65433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595959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Methodologies for leveraging power to impact positive change to place</a:t>
            </a:r>
            <a:endParaRPr lang="en-AU" dirty="0">
              <a:solidFill>
                <a:srgbClr val="5959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C6068BB-2BDD-4513-815F-52C4CE0B32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667250"/>
          </a:xfrm>
          <a:solidFill>
            <a:srgbClr val="FFD300"/>
          </a:solidFill>
        </p:spPr>
        <p:txBody>
          <a:bodyPr>
            <a:normAutofit fontScale="47500" lnSpcReduction="20000"/>
          </a:bodyPr>
          <a:lstStyle/>
          <a:p>
            <a:pPr marL="152400" lvl="0" indent="0">
              <a:buSzPts val="1200"/>
              <a:buNone/>
            </a:pPr>
            <a:endParaRPr lang="en-AU" sz="4000" dirty="0">
              <a:latin typeface="Lato"/>
              <a:ea typeface="Lato"/>
              <a:cs typeface="Lato"/>
              <a:sym typeface="Lato"/>
            </a:endParaRPr>
          </a:p>
          <a:p>
            <a:pPr marL="457200" lvl="0" indent="-304800">
              <a:buSzPts val="1200"/>
              <a:buFont typeface="Lato"/>
              <a:buChar char="●"/>
            </a:pPr>
            <a:r>
              <a:rPr lang="en-AU" sz="4000" dirty="0"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Subverting government regulations to make change</a:t>
            </a:r>
            <a:br>
              <a:rPr lang="en-AU" dirty="0"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</a:br>
            <a:endParaRPr lang="en-AU" dirty="0"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  <a:p>
            <a:pPr marL="457200" lvl="0" indent="-304800">
              <a:buSzPts val="1200"/>
              <a:buFont typeface="Lato"/>
              <a:buChar char="●"/>
            </a:pPr>
            <a:endParaRPr lang="en-AU" dirty="0"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  <a:p>
            <a:pPr marL="457200" lvl="0" indent="-304800">
              <a:spcBef>
                <a:spcPts val="0"/>
              </a:spcBef>
              <a:buSzPts val="1200"/>
              <a:buFont typeface="Lato"/>
              <a:buChar char="●"/>
            </a:pPr>
            <a:r>
              <a:rPr lang="en-AU" sz="4000" dirty="0"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Highlighting government structures to streamline approvals &amp; decision making</a:t>
            </a:r>
            <a:br>
              <a:rPr lang="en-AU" dirty="0"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</a:br>
            <a:endParaRPr lang="en-AU" dirty="0"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  <a:p>
            <a:pPr marL="457200" lvl="0" indent="-304800">
              <a:spcBef>
                <a:spcPts val="0"/>
              </a:spcBef>
              <a:buSzPts val="1200"/>
              <a:buFont typeface="Lato"/>
              <a:buChar char="●"/>
            </a:pPr>
            <a:endParaRPr lang="en-AU" dirty="0"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  <a:p>
            <a:pPr marL="457200" lvl="0" indent="-304800">
              <a:spcBef>
                <a:spcPts val="0"/>
              </a:spcBef>
              <a:buSzPts val="1200"/>
              <a:buFont typeface="Lato"/>
              <a:buChar char="●"/>
            </a:pPr>
            <a:endParaRPr lang="en-AU" dirty="0"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  <a:p>
            <a:pPr marL="457200" lvl="0" indent="-304800">
              <a:spcBef>
                <a:spcPts val="0"/>
              </a:spcBef>
              <a:buSzPts val="1200"/>
              <a:buFont typeface="Lato"/>
              <a:buChar char="●"/>
            </a:pPr>
            <a:r>
              <a:rPr lang="en-AU" sz="4000" dirty="0"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Operational governance driving community ownership of public asset</a:t>
            </a:r>
            <a:br>
              <a:rPr lang="en-AU" dirty="0"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</a:br>
            <a:endParaRPr lang="en-AU" dirty="0"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  <a:p>
            <a:pPr marL="457200" lvl="0" indent="-304800">
              <a:spcBef>
                <a:spcPts val="0"/>
              </a:spcBef>
              <a:buSzPts val="1200"/>
              <a:buFont typeface="Lato"/>
              <a:buChar char="●"/>
            </a:pPr>
            <a:endParaRPr lang="en-AU" dirty="0"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  <a:p>
            <a:pPr marL="457200" lvl="0" indent="-304800">
              <a:spcBef>
                <a:spcPts val="0"/>
              </a:spcBef>
              <a:buSzPts val="1200"/>
              <a:buFont typeface="Lato"/>
              <a:buChar char="●"/>
            </a:pPr>
            <a:endParaRPr lang="en-AU" dirty="0"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  <a:p>
            <a:pPr marL="457200" lvl="0" indent="-304800">
              <a:spcBef>
                <a:spcPts val="0"/>
              </a:spcBef>
              <a:buSzPts val="1200"/>
              <a:buFont typeface="Lato"/>
              <a:buChar char="●"/>
            </a:pPr>
            <a:endParaRPr lang="en-AU" dirty="0"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  <a:p>
            <a:pPr marL="457200" lvl="0" indent="-304800">
              <a:spcBef>
                <a:spcPts val="0"/>
              </a:spcBef>
              <a:buSzPts val="1200"/>
              <a:buFont typeface="Lato"/>
              <a:buChar char="●"/>
            </a:pPr>
            <a:r>
              <a:rPr lang="en-AU" sz="4000" dirty="0"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Freeing government constraints</a:t>
            </a:r>
            <a:br>
              <a:rPr lang="en-AU" dirty="0"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</a:br>
            <a:endParaRPr lang="en-AU" dirty="0"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  <a:p>
            <a:pPr marL="457200" lvl="0" indent="-304800">
              <a:spcBef>
                <a:spcPts val="0"/>
              </a:spcBef>
              <a:buSzPts val="1200"/>
              <a:buFont typeface="Lato"/>
              <a:buChar char="●"/>
            </a:pPr>
            <a:endParaRPr lang="en-AU" dirty="0"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  <a:p>
            <a:pPr marL="457200" lvl="0" indent="-304800">
              <a:spcBef>
                <a:spcPts val="0"/>
              </a:spcBef>
              <a:buSzPts val="1200"/>
              <a:buFont typeface="Lato"/>
              <a:buChar char="●"/>
            </a:pPr>
            <a:endParaRPr lang="en-AU" dirty="0"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  <a:p>
            <a:pPr marL="457200" lvl="0" indent="-304800">
              <a:spcBef>
                <a:spcPts val="0"/>
              </a:spcBef>
              <a:buSzPts val="1200"/>
              <a:buFont typeface="Lato"/>
              <a:buChar char="●"/>
            </a:pPr>
            <a:endParaRPr lang="en-AU" dirty="0"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  <a:p>
            <a:pPr marL="457200" lvl="0" indent="-304800">
              <a:spcBef>
                <a:spcPts val="0"/>
              </a:spcBef>
              <a:buSzPts val="1200"/>
              <a:buFont typeface="Lato"/>
              <a:buChar char="●"/>
            </a:pPr>
            <a:endParaRPr lang="en-AU" dirty="0"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  <a:p>
            <a:pPr marL="457200" lvl="0" indent="-304800">
              <a:spcBef>
                <a:spcPts val="0"/>
              </a:spcBef>
              <a:buSzPts val="1200"/>
              <a:buFont typeface="Lato"/>
              <a:buChar char="●"/>
            </a:pPr>
            <a:r>
              <a:rPr lang="en-AU" sz="4000" dirty="0"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Site specific governance structures defining ongoing operations and behaviour</a:t>
            </a:r>
            <a:endParaRPr lang="en-A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079E4C-A7B5-476B-B111-CAAAF4406D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667250"/>
          </a:xfrm>
        </p:spPr>
        <p:txBody>
          <a:bodyPr>
            <a:normAutofit fontScale="47500" lnSpcReduction="20000"/>
          </a:bodyPr>
          <a:lstStyle/>
          <a:p>
            <a:pPr marL="457200" lvl="0" indent="-304800">
              <a:buSzPts val="1200"/>
              <a:buFont typeface="Lato"/>
              <a:buChar char="●"/>
            </a:pPr>
            <a:endParaRPr lang="en-AU" sz="4000" dirty="0">
              <a:latin typeface="Lato"/>
              <a:ea typeface="Lato"/>
              <a:cs typeface="Lato"/>
              <a:sym typeface="Lato"/>
            </a:endParaRPr>
          </a:p>
          <a:p>
            <a:pPr marL="457200" lvl="0" indent="-304800">
              <a:buSzPts val="1200"/>
              <a:buFont typeface="Lato"/>
              <a:buChar char="●"/>
            </a:pPr>
            <a:r>
              <a:rPr lang="en-AU" sz="4000" dirty="0"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Santiago </a:t>
            </a:r>
            <a:r>
              <a:rPr lang="en-AU" sz="4000" dirty="0" err="1"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Cirujeda</a:t>
            </a:r>
            <a:r>
              <a:rPr lang="en-AU" sz="4000" dirty="0"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 </a:t>
            </a:r>
            <a:r>
              <a:rPr lang="en-AU" sz="4000" dirty="0" err="1"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Guerilla</a:t>
            </a:r>
            <a:r>
              <a:rPr lang="en-AU" sz="4000" dirty="0"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 Architecture</a:t>
            </a:r>
            <a:br>
              <a:rPr lang="en-AU" dirty="0"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</a:br>
            <a:r>
              <a:rPr lang="en-AU" dirty="0"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Al Jazeera video documentary &amp; article: </a:t>
            </a:r>
            <a:r>
              <a:rPr lang="en-AU" u="sng" dirty="0">
                <a:solidFill>
                  <a:schemeClr val="hlink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  <a:hlinkClick r:id="rId2"/>
              </a:rPr>
              <a:t>https://www.youtube.com/watch?v=674N2SnaAfs</a:t>
            </a:r>
            <a:br>
              <a:rPr lang="en-AU" dirty="0"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</a:br>
            <a:endParaRPr lang="en-AU" sz="1900" dirty="0"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  <a:p>
            <a:pPr marL="457200" lvl="0" indent="-304800">
              <a:buSzPts val="1200"/>
              <a:buFont typeface="Lato"/>
              <a:buChar char="●"/>
            </a:pPr>
            <a:endParaRPr lang="en-AU" dirty="0"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  <a:p>
            <a:pPr marL="457200" lvl="0" indent="-304800">
              <a:spcBef>
                <a:spcPts val="0"/>
              </a:spcBef>
              <a:buSzPts val="1200"/>
              <a:buFont typeface="Lato"/>
              <a:buChar char="●"/>
            </a:pPr>
            <a:r>
              <a:rPr lang="en-AU" sz="4000" dirty="0"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Teddy Cruz </a:t>
            </a:r>
            <a:br>
              <a:rPr lang="en-AU" dirty="0"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</a:br>
            <a:r>
              <a:rPr lang="en-AU" dirty="0"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Ted Talk: </a:t>
            </a:r>
            <a:r>
              <a:rPr lang="en-AU" u="sng" dirty="0">
                <a:solidFill>
                  <a:schemeClr val="hlink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  <a:hlinkClick r:id="rId3"/>
              </a:rPr>
              <a:t>https://www.ted.com/talks/teddy_cruz_how_architectural_innovations_migrate_across_borders?language=en</a:t>
            </a:r>
            <a:br>
              <a:rPr lang="en-AU" dirty="0"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</a:br>
            <a:endParaRPr lang="en-AU" dirty="0"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  <a:p>
            <a:pPr marL="457200" lvl="0" indent="-304800">
              <a:spcBef>
                <a:spcPts val="0"/>
              </a:spcBef>
              <a:buSzPts val="1200"/>
              <a:buFont typeface="Lato"/>
              <a:buChar char="●"/>
            </a:pPr>
            <a:r>
              <a:rPr lang="en-AU" sz="4000" dirty="0"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Sydney Opera House</a:t>
            </a:r>
            <a:br>
              <a:rPr lang="en-AU" dirty="0"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</a:br>
            <a:r>
              <a:rPr lang="en-AU" u="sng" dirty="0">
                <a:solidFill>
                  <a:schemeClr val="hlink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  <a:hlinkClick r:id="rId4"/>
              </a:rPr>
              <a:t>https://www.smh.com.au/video/video-entertainment/video-entertainment-news/thats-the-biggest-billboard-in-sydney-mate-the-chaser-20181008-58nld.html</a:t>
            </a:r>
            <a:r>
              <a:rPr lang="en-AU" dirty="0"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 </a:t>
            </a:r>
            <a:br>
              <a:rPr lang="en-AU" dirty="0"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</a:br>
            <a:br>
              <a:rPr lang="en-AU" dirty="0"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</a:br>
            <a:endParaRPr lang="en-AU" dirty="0"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  <a:p>
            <a:pPr marL="457200" lvl="0" indent="-304800">
              <a:spcBef>
                <a:spcPts val="0"/>
              </a:spcBef>
              <a:buSzPts val="1200"/>
              <a:buFont typeface="Lato"/>
              <a:buChar char="●"/>
            </a:pPr>
            <a:r>
              <a:rPr lang="en-AU" sz="4000" dirty="0"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Duisburg-Nord</a:t>
            </a:r>
            <a:br>
              <a:rPr lang="en-AU" dirty="0"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</a:br>
            <a:r>
              <a:rPr lang="en-AU" dirty="0" err="1">
                <a:solidFill>
                  <a:srgbClr val="33333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Joern</a:t>
            </a:r>
            <a:r>
              <a:rPr lang="en-AU" dirty="0">
                <a:solidFill>
                  <a:srgbClr val="33333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 Langhorst</a:t>
            </a:r>
            <a:r>
              <a:rPr lang="en-AU" dirty="0">
                <a:solidFill>
                  <a:srgbClr val="333333"/>
                </a:solidFill>
                <a:highlight>
                  <a:srgbClr val="FFFFFF"/>
                </a:highlight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 </a:t>
            </a:r>
            <a:r>
              <a:rPr lang="en-AU" dirty="0">
                <a:solidFill>
                  <a:srgbClr val="33333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(2014)</a:t>
            </a:r>
            <a:r>
              <a:rPr lang="en-AU" dirty="0">
                <a:solidFill>
                  <a:srgbClr val="333333"/>
                </a:solidFill>
                <a:highlight>
                  <a:srgbClr val="FFFFFF"/>
                </a:highlight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 </a:t>
            </a:r>
            <a:r>
              <a:rPr lang="en-AU" dirty="0">
                <a:solidFill>
                  <a:srgbClr val="33333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Re-presenting transgressive ecologies: post-industrial sites as contested </a:t>
            </a:r>
            <a:r>
              <a:rPr lang="en-AU" dirty="0" err="1">
                <a:solidFill>
                  <a:srgbClr val="33333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terrains,Local</a:t>
            </a:r>
            <a:r>
              <a:rPr lang="en-AU" dirty="0">
                <a:solidFill>
                  <a:srgbClr val="33333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 Environment,</a:t>
            </a:r>
            <a:r>
              <a:rPr lang="en-AU" dirty="0">
                <a:solidFill>
                  <a:srgbClr val="333333"/>
                </a:solidFill>
                <a:highlight>
                  <a:srgbClr val="FFFFFF"/>
                </a:highlight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 </a:t>
            </a:r>
            <a:r>
              <a:rPr lang="en-AU" dirty="0">
                <a:solidFill>
                  <a:srgbClr val="33333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19:10,</a:t>
            </a:r>
            <a:r>
              <a:rPr lang="en-AU" dirty="0">
                <a:solidFill>
                  <a:srgbClr val="333333"/>
                </a:solidFill>
                <a:highlight>
                  <a:srgbClr val="FFFFFF"/>
                </a:highlight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 </a:t>
            </a:r>
            <a:r>
              <a:rPr lang="en-AU" dirty="0">
                <a:solidFill>
                  <a:srgbClr val="33333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1110-1133,</a:t>
            </a:r>
            <a:r>
              <a:rPr lang="en-AU" dirty="0">
                <a:solidFill>
                  <a:srgbClr val="333333"/>
                </a:solidFill>
                <a:highlight>
                  <a:srgbClr val="FFFFFF"/>
                </a:highlight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 </a:t>
            </a:r>
            <a:r>
              <a:rPr lang="en-AU" dirty="0">
                <a:solidFill>
                  <a:srgbClr val="33333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DOI: </a:t>
            </a:r>
            <a:r>
              <a:rPr lang="en-AU" u="sng" dirty="0">
                <a:solidFill>
                  <a:srgbClr val="33333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  <a:hlinkClick r:id="rId5"/>
              </a:rPr>
              <a:t>10.1080/13549839.2014.928813</a:t>
            </a:r>
            <a:br>
              <a:rPr lang="en-AU" dirty="0"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</a:br>
            <a:endParaRPr lang="en-AU" dirty="0"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  <a:p>
            <a:pPr marL="457200" lvl="0" indent="-304800">
              <a:spcBef>
                <a:spcPts val="0"/>
              </a:spcBef>
              <a:buSzPts val="1200"/>
              <a:buFont typeface="Lato"/>
              <a:buChar char="●"/>
            </a:pPr>
            <a:r>
              <a:rPr lang="en-AU" sz="4000" dirty="0" err="1"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Holzmarkt</a:t>
            </a:r>
            <a:r>
              <a:rPr lang="en-AU" sz="4000" dirty="0"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, Berlin </a:t>
            </a:r>
            <a:br>
              <a:rPr lang="en-AU" dirty="0"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</a:br>
            <a:r>
              <a:rPr lang="en-AU" dirty="0">
                <a:solidFill>
                  <a:srgbClr val="000000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The Guardian: The party city grows up: how Berlin's clubbers built their own urban village: </a:t>
            </a:r>
            <a:r>
              <a:rPr lang="en-AU" u="sng" dirty="0">
                <a:solidFill>
                  <a:schemeClr val="hlink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  <a:hlinkClick r:id="rId6"/>
              </a:rPr>
              <a:t>https://www.theguardian.com/cities/2017/apr/30/berlin-clubbers-urban-village-holzmarkt-party-city</a:t>
            </a:r>
            <a:endParaRPr lang="en-AU" dirty="0">
              <a:solidFill>
                <a:srgbClr val="000000"/>
              </a:solidFill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46204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AU" dirty="0"/>
              <a:t>Government structures, processes  and jurisdictions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/>
              <a:t>Through the discussion of the 5 case studies looked at in the preparatory work think about the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8092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AU" sz="2400" dirty="0"/>
              <a:t>Why did Santiago </a:t>
            </a:r>
            <a:r>
              <a:rPr lang="en-AU" sz="2400" dirty="0" err="1"/>
              <a:t>Cirujeda</a:t>
            </a:r>
            <a:r>
              <a:rPr lang="en-AU" sz="2400" dirty="0"/>
              <a:t> Guerrilla Architecture subvert government regulations to make change and what were the outcomes?</a:t>
            </a:r>
          </a:p>
          <a:p>
            <a:pPr>
              <a:buFontTx/>
              <a:buChar char="-"/>
            </a:pPr>
            <a:endParaRPr lang="en-AU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AU" sz="2400" b="1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19089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AU" sz="2400" dirty="0"/>
              <a:t>What were the reasons and benefits of the government streamlining approvals &amp; decision making in the Teddy Cruz case study?</a:t>
            </a:r>
          </a:p>
          <a:p>
            <a:pPr>
              <a:buFontTx/>
              <a:buChar char="-"/>
            </a:pPr>
            <a:endParaRPr lang="en-AU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AU" sz="2400" b="1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39592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0C26C-DBD2-4301-B3B8-E13BB82543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6055" y="4488294"/>
            <a:ext cx="9144000" cy="1028791"/>
          </a:xfrm>
        </p:spPr>
        <p:txBody>
          <a:bodyPr>
            <a:normAutofit fontScale="90000"/>
          </a:bodyPr>
          <a:lstStyle/>
          <a:p>
            <a:r>
              <a:rPr lang="en-AU" dirty="0"/>
              <a:t>Governance Power and Empowerment</a:t>
            </a:r>
            <a:endParaRPr lang="en-A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A74A74-4527-4D44-B413-CE2488F14D4D}"/>
              </a:ext>
            </a:extLst>
          </p:cNvPr>
          <p:cNvSpPr txBox="1">
            <a:spLocks/>
          </p:cNvSpPr>
          <p:nvPr/>
        </p:nvSpPr>
        <p:spPr>
          <a:xfrm>
            <a:off x="1116055" y="5720218"/>
            <a:ext cx="5627645" cy="61390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These </a:t>
            </a:r>
            <a:r>
              <a:rPr lang="en-AU" dirty="0"/>
              <a:t>slides are based on material prepared by Toland, A., </a:t>
            </a:r>
            <a:r>
              <a:rPr lang="en-AU" dirty="0" err="1"/>
              <a:t>Kinniburgh</a:t>
            </a:r>
            <a:r>
              <a:rPr lang="en-AU" dirty="0"/>
              <a:t>, J., Z. Horn &amp; J. Hopkins (2019) for the Place Agency program for placemaking pedagogy.  </a:t>
            </a:r>
          </a:p>
          <a:p>
            <a:endParaRPr lang="en-AU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DD7F34-AC23-42A6-961F-48E9806C5F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49" y="5002689"/>
            <a:ext cx="1602867" cy="155743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A271AF2-A2DA-4745-8FE9-AC68461EF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Lato" panose="020B0604020202020204" charset="0"/>
                <a:ea typeface="Calibri" panose="020F0502020204030204" pitchFamily="34" charset="0"/>
                <a:cs typeface="Lato" panose="020B0604020202020204" charset="0"/>
              </a:rPr>
              <a:t>Toland, A., Kinniburgh, J., Z. Horn &amp; J. Hopkins</a:t>
            </a:r>
            <a:endParaRPr kumimoji="0" lang="en-AU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0508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Discussion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AU" dirty="0"/>
              <a:t>What were the key lessons and benefits from operational governance driving community ownership of public asset the Sydney Opera House?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728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Discussion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AU" dirty="0"/>
              <a:t>What were the key lessons and benefits from freeing government constraints: Duisburg-Nord?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028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Discussion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AU" dirty="0"/>
              <a:t>What were the key lessons and benefits from the site specific governance structures defining ongoing operations and behaviour: </a:t>
            </a:r>
            <a:r>
              <a:rPr lang="en-AU" dirty="0" err="1"/>
              <a:t>Holzmarkt</a:t>
            </a:r>
            <a:r>
              <a:rPr lang="en-AU" dirty="0"/>
              <a:t>, Berlin?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297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4093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6D4E1-E5BF-44D1-AC97-2C1AC6C55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Placemaking is political…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329CC-63F6-47CE-9193-AF1D2CCD5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/>
              <a:t>… because it involves </a:t>
            </a:r>
            <a:r>
              <a:rPr lang="en-AU" b="1" dirty="0"/>
              <a:t>people, power and contest</a:t>
            </a:r>
          </a:p>
          <a:p>
            <a:r>
              <a:rPr lang="en-AU" dirty="0"/>
              <a:t>It changes the status quo</a:t>
            </a:r>
          </a:p>
          <a:p>
            <a:r>
              <a:rPr lang="en-AU" dirty="0"/>
              <a:t>It involves questions of who gets what, and how (distributive)</a:t>
            </a:r>
          </a:p>
          <a:p>
            <a:r>
              <a:rPr lang="en-AU" dirty="0"/>
              <a:t>It inevitably influences narratives of space</a:t>
            </a:r>
          </a:p>
          <a:p>
            <a:r>
              <a:rPr lang="en-AU" dirty="0"/>
              <a:t>It influences how people interact with place – particularly around </a:t>
            </a:r>
            <a:r>
              <a:rPr lang="en-AU" u="sng" dirty="0"/>
              <a:t>public value</a:t>
            </a:r>
            <a:r>
              <a:rPr lang="en-AU" dirty="0"/>
              <a:t>.</a:t>
            </a:r>
          </a:p>
          <a:p>
            <a:r>
              <a:rPr lang="en-AU" dirty="0"/>
              <a:t>It is (often) concerned with public space and the commons.</a:t>
            </a:r>
          </a:p>
          <a:p>
            <a:r>
              <a:rPr lang="en-AU" dirty="0"/>
              <a:t>Who gets what?  Whose voices are amplified?  Whose stories are told?  Whose interests/agendas are being furthered? Are there opportunities for compromise?</a:t>
            </a:r>
          </a:p>
        </p:txBody>
      </p:sp>
    </p:spTree>
    <p:extLst>
      <p:ext uri="{BB962C8B-B14F-4D97-AF65-F5344CB8AC3E}">
        <p14:creationId xmlns:p14="http://schemas.microsoft.com/office/powerpoint/2010/main" val="21536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3B511-36B5-4917-9188-D9D7CF96B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Learning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BF247-EBB3-4D89-959D-CBDDC09CFA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Upon completion of this module students will be able to:</a:t>
            </a:r>
          </a:p>
          <a:p>
            <a:pPr lvl="0"/>
            <a:r>
              <a:rPr lang="en-AU" dirty="0"/>
              <a:t>understand the structures, processes and jurisdictions determining the production of place</a:t>
            </a:r>
          </a:p>
          <a:p>
            <a:pPr lvl="0"/>
            <a:r>
              <a:rPr lang="en-AU" dirty="0"/>
              <a:t>identify relevant mechanisms for exerting influence and affecting change</a:t>
            </a:r>
          </a:p>
          <a:p>
            <a:pPr lvl="0"/>
            <a:r>
              <a:rPr lang="en-AU" dirty="0"/>
              <a:t>distinguish between top-down and bottom-up interests and their respective claims to power</a:t>
            </a:r>
          </a:p>
          <a:p>
            <a:pPr lvl="0"/>
            <a:r>
              <a:rPr lang="en-AU" dirty="0"/>
              <a:t>describe power relations in a visual manner 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71681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3B511-36B5-4917-9188-D9D7CF96B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BF247-EBB3-4D89-959D-CBDDC09CFACE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lvl="0"/>
            <a:r>
              <a:rPr lang="en-AU" dirty="0"/>
              <a:t>Governance, government structures, processes (15 min)</a:t>
            </a:r>
          </a:p>
          <a:p>
            <a:r>
              <a:rPr lang="en-AU" dirty="0"/>
              <a:t>Mini case study – exercise (20 min)</a:t>
            </a:r>
          </a:p>
          <a:p>
            <a:pPr lvl="0"/>
            <a:r>
              <a:rPr lang="en-AU" dirty="0"/>
              <a:t>Leveraging governance</a:t>
            </a:r>
          </a:p>
          <a:p>
            <a:pPr lvl="0"/>
            <a:r>
              <a:rPr lang="en-AU" dirty="0"/>
              <a:t>Power dynamics - top-down and bottom-up approaches  </a:t>
            </a:r>
          </a:p>
          <a:p>
            <a:pPr lvl="0"/>
            <a:r>
              <a:rPr lang="en-AU" dirty="0"/>
              <a:t>Advocacy and activism 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19341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AFA2A00-8056-4924-87BA-949467B749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4" b="1914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526793D-A1AC-42B4-A9F4-CD51871355AD}"/>
              </a:ext>
            </a:extLst>
          </p:cNvPr>
          <p:cNvSpPr/>
          <p:nvPr/>
        </p:nvSpPr>
        <p:spPr>
          <a:xfrm>
            <a:off x="1282889" y="2442949"/>
            <a:ext cx="9635319" cy="262037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3292" y="2244461"/>
            <a:ext cx="8965442" cy="461353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533" dirty="0">
              <a:solidFill>
                <a:schemeClr val="bg1"/>
              </a:solidFill>
            </a:endParaRPr>
          </a:p>
          <a:p>
            <a:pPr marL="156629" indent="0" algn="ctr">
              <a:lnSpc>
                <a:spcPct val="80000"/>
              </a:lnSpc>
              <a:buNone/>
            </a:pPr>
            <a:r>
              <a:rPr lang="en-US" i="1" dirty="0">
                <a:solidFill>
                  <a:srgbClr val="595959"/>
                </a:solidFill>
                <a:latin typeface="Calibri" charset="0"/>
                <a:ea typeface="MS PGothic" charset="0"/>
              </a:rPr>
              <a:t>"Governance involves interaction between the formal institutions and those in civil society. Governance refers to a process whereby elements in society wield power, authority and influence and enact policies and decisions concerning public life and social upliftment.” </a:t>
            </a:r>
          </a:p>
          <a:p>
            <a:pPr marL="156629" indent="0" algn="r">
              <a:lnSpc>
                <a:spcPct val="80000"/>
              </a:lnSpc>
              <a:buNone/>
            </a:pPr>
            <a:r>
              <a:rPr lang="en-US" sz="1733" dirty="0">
                <a:solidFill>
                  <a:schemeClr val="bg1"/>
                </a:solidFill>
                <a:latin typeface="Calibri" charset="0"/>
                <a:ea typeface="MS PGothic" charset="0"/>
                <a:hlinkClick r:id="rId3"/>
              </a:rPr>
              <a:t>https://www.gdrc.org/u-gov/work-def.html</a:t>
            </a:r>
            <a:endParaRPr lang="en-US" sz="1733" dirty="0">
              <a:solidFill>
                <a:schemeClr val="bg1"/>
              </a:solidFill>
              <a:latin typeface="Calibri" charset="0"/>
              <a:ea typeface="MS PGothic" charset="0"/>
            </a:endParaRPr>
          </a:p>
          <a:p>
            <a:pPr marL="0" indent="0">
              <a:buNone/>
            </a:pPr>
            <a:endParaRPr lang="en-US" sz="2933" b="1" dirty="0">
              <a:solidFill>
                <a:schemeClr val="bg1"/>
              </a:solidFill>
            </a:endParaRPr>
          </a:p>
          <a:p>
            <a:endParaRPr lang="en-US" sz="2667" dirty="0">
              <a:solidFill>
                <a:schemeClr val="bg1"/>
              </a:solidFill>
            </a:endParaRPr>
          </a:p>
          <a:p>
            <a:endParaRPr lang="en-US" sz="2667" dirty="0">
              <a:solidFill>
                <a:schemeClr val="bg1"/>
              </a:solidFill>
            </a:endParaRPr>
          </a:p>
          <a:p>
            <a:endParaRPr lang="en-US" sz="2667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539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2042"/>
            <a:ext cx="6980339" cy="46135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3200" dirty="0"/>
              <a:t>Governance is a </a:t>
            </a:r>
            <a:r>
              <a:rPr lang="en-AU" sz="3200" b="1" dirty="0"/>
              <a:t>network of relationships </a:t>
            </a:r>
            <a:r>
              <a:rPr lang="en-AU" sz="3200" dirty="0"/>
              <a:t>between government, community and market actors </a:t>
            </a:r>
            <a:r>
              <a:rPr lang="en-AU" sz="3200" b="1" dirty="0"/>
              <a:t>engaged in decision-making</a:t>
            </a:r>
            <a:r>
              <a:rPr lang="en-AU" sz="3200" dirty="0"/>
              <a:t>. </a:t>
            </a:r>
          </a:p>
          <a:p>
            <a:pPr marL="0" indent="0">
              <a:buNone/>
            </a:pPr>
            <a:endParaRPr lang="en-US" sz="2933" dirty="0"/>
          </a:p>
          <a:p>
            <a:pPr marL="0" indent="0">
              <a:buNone/>
            </a:pPr>
            <a:r>
              <a:rPr lang="en-US" sz="2933" dirty="0"/>
              <a:t>Governance is </a:t>
            </a:r>
            <a:r>
              <a:rPr lang="en-AU" sz="2933" dirty="0"/>
              <a:t>characterised</a:t>
            </a:r>
            <a:r>
              <a:rPr lang="en-US" sz="2933" dirty="0"/>
              <a:t> by:</a:t>
            </a:r>
          </a:p>
          <a:p>
            <a:pPr lvl="1"/>
            <a:r>
              <a:rPr lang="en-AU" sz="2533" dirty="0"/>
              <a:t>Informal and formal relationships between networks of actors. Institutions are important </a:t>
            </a:r>
          </a:p>
          <a:p>
            <a:pPr lvl="1"/>
            <a:r>
              <a:rPr lang="en-AU" sz="2533" dirty="0"/>
              <a:t>Relationships that are characterised by power  </a:t>
            </a:r>
            <a:endParaRPr lang="en-US" sz="2667" dirty="0"/>
          </a:p>
          <a:p>
            <a:endParaRPr lang="en-US" sz="2667" dirty="0"/>
          </a:p>
          <a:p>
            <a:endParaRPr lang="en-US" sz="2667" dirty="0"/>
          </a:p>
        </p:txBody>
      </p:sp>
      <p:sp>
        <p:nvSpPr>
          <p:cNvPr id="6" name="AutoShape 2" descr="Image result for governance">
            <a:extLst>
              <a:ext uri="{FF2B5EF4-FFF2-40B4-BE49-F238E27FC236}">
                <a16:creationId xmlns:a16="http://schemas.microsoft.com/office/drawing/2014/main" id="{8890CD8B-682A-4191-B1D3-C1AF1A8233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0F5BA80-CFBC-4D99-8786-EDC7E76D6695}"/>
              </a:ext>
            </a:extLst>
          </p:cNvPr>
          <p:cNvGrpSpPr/>
          <p:nvPr/>
        </p:nvGrpSpPr>
        <p:grpSpPr>
          <a:xfrm>
            <a:off x="8250103" y="1679055"/>
            <a:ext cx="3269675" cy="3804690"/>
            <a:chOff x="7914201" y="1818911"/>
            <a:chExt cx="3269675" cy="380469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7C6E852-BE4C-46F9-999E-988A3A082B27}"/>
                </a:ext>
              </a:extLst>
            </p:cNvPr>
            <p:cNvSpPr/>
            <p:nvPr/>
          </p:nvSpPr>
          <p:spPr>
            <a:xfrm>
              <a:off x="8511724" y="1820889"/>
              <a:ext cx="2137095" cy="2137095"/>
            </a:xfrm>
            <a:prstGeom prst="ellipse">
              <a:avLst/>
            </a:prstGeom>
            <a:solidFill>
              <a:srgbClr val="FFD300">
                <a:alpha val="5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21457B1-6A3C-4BA5-9423-30ECAEB3748E}"/>
                </a:ext>
              </a:extLst>
            </p:cNvPr>
            <p:cNvSpPr/>
            <p:nvPr/>
          </p:nvSpPr>
          <p:spPr>
            <a:xfrm>
              <a:off x="7978234" y="2740263"/>
              <a:ext cx="2137095" cy="2137095"/>
            </a:xfrm>
            <a:prstGeom prst="ellipse">
              <a:avLst/>
            </a:prstGeom>
            <a:solidFill>
              <a:srgbClr val="F6921E">
                <a:alpha val="5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C3E19E1-22E9-40B6-A84B-C8F8F04B4F6A}"/>
                </a:ext>
              </a:extLst>
            </p:cNvPr>
            <p:cNvSpPr/>
            <p:nvPr/>
          </p:nvSpPr>
          <p:spPr>
            <a:xfrm>
              <a:off x="9046781" y="2740263"/>
              <a:ext cx="2137095" cy="2137095"/>
            </a:xfrm>
            <a:prstGeom prst="ellipse">
              <a:avLst/>
            </a:prstGeom>
            <a:solidFill>
              <a:srgbClr val="80B42D">
                <a:alpha val="5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C932215-DA81-4565-ACA2-4CCD03C8FE8B}"/>
                </a:ext>
              </a:extLst>
            </p:cNvPr>
            <p:cNvSpPr txBox="1"/>
            <p:nvPr/>
          </p:nvSpPr>
          <p:spPr>
            <a:xfrm>
              <a:off x="8887086" y="1818911"/>
              <a:ext cx="143691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/>
                <a:t>Openness, transparency, integrity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7A5464F-3746-4128-B9D9-1A3E0F8D046E}"/>
                </a:ext>
              </a:extLst>
            </p:cNvPr>
            <p:cNvSpPr txBox="1"/>
            <p:nvPr/>
          </p:nvSpPr>
          <p:spPr>
            <a:xfrm rot="18538954">
              <a:off x="9868334" y="3911577"/>
              <a:ext cx="14369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/>
                <a:t>Collaboration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3A06F82-92C0-499A-BFD5-9D7D856CAAF0}"/>
                </a:ext>
              </a:extLst>
            </p:cNvPr>
            <p:cNvSpPr txBox="1"/>
            <p:nvPr/>
          </p:nvSpPr>
          <p:spPr>
            <a:xfrm rot="2534871">
              <a:off x="7914201" y="4016479"/>
              <a:ext cx="14369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/>
                <a:t>Performance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2B6DFB2-B1B8-4D1C-B93C-154A19B47F4A}"/>
                </a:ext>
              </a:extLst>
            </p:cNvPr>
            <p:cNvSpPr txBox="1"/>
            <p:nvPr/>
          </p:nvSpPr>
          <p:spPr>
            <a:xfrm>
              <a:off x="8839701" y="3026947"/>
              <a:ext cx="16005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b="1" dirty="0"/>
                <a:t>GOOD GOVERNANCE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8446A2-21BD-4732-8B50-AD287E8E6C46}"/>
                </a:ext>
              </a:extLst>
            </p:cNvPr>
            <p:cNvSpPr txBox="1"/>
            <p:nvPr/>
          </p:nvSpPr>
          <p:spPr>
            <a:xfrm>
              <a:off x="8450501" y="4977270"/>
              <a:ext cx="237892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dirty="0">
                  <a:solidFill>
                    <a:srgbClr val="595959"/>
                  </a:solidFill>
                </a:rPr>
                <a:t>World Economic Forum</a:t>
              </a:r>
            </a:p>
            <a:p>
              <a:pPr algn="ctr"/>
              <a:r>
                <a:rPr lang="en-AU" dirty="0">
                  <a:solidFill>
                    <a:srgbClr val="595959"/>
                  </a:solidFill>
                </a:rPr>
                <a:t>weforum.org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958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/>
              <a:t>‘Governance structure’</a:t>
            </a:r>
            <a:r>
              <a:rPr lang="en-AU" dirty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b="1" dirty="0"/>
              <a:t>‘Governance structure’</a:t>
            </a:r>
            <a:r>
              <a:rPr lang="en-AU" dirty="0"/>
              <a:t> describes the arrangement of formal and informal mechanisms that </a:t>
            </a:r>
            <a:r>
              <a:rPr lang="en-AU" i="1" dirty="0"/>
              <a:t>shape and conduct activities</a:t>
            </a:r>
            <a:r>
              <a:rPr lang="en-AU" dirty="0"/>
              <a:t> of steering and coordinating interventions and actors towards objectives; place-shaping; and providing finance for the former two tasks. </a:t>
            </a:r>
          </a:p>
        </p:txBody>
      </p:sp>
    </p:spTree>
    <p:extLst>
      <p:ext uri="{BB962C8B-B14F-4D97-AF65-F5344CB8AC3E}">
        <p14:creationId xmlns:p14="http://schemas.microsoft.com/office/powerpoint/2010/main" val="2864118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E4675-6D57-4BD1-B6A8-812A3638E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C8432-B564-46F8-A312-9FE0A1C1C6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AU" dirty="0"/>
              <a:t>include actions of visioning, planning, design, development, management, and maintenance of the space</a:t>
            </a:r>
          </a:p>
          <a:p>
            <a:pPr lvl="2"/>
            <a:r>
              <a:rPr lang="en-AU" b="1" dirty="0"/>
              <a:t>‘Place shaping’</a:t>
            </a:r>
            <a:r>
              <a:rPr lang="en-AU" dirty="0"/>
              <a:t> is an act of multiple actors and stakeholders (beyond the public body) whose motivations, attitudes, and interests are different and perhaps contradictory (Carmona, 2014). . </a:t>
            </a:r>
            <a:endParaRPr lang="en-AU" sz="2400" dirty="0"/>
          </a:p>
          <a:p>
            <a:pPr lvl="1"/>
            <a:r>
              <a:rPr lang="en-AU" dirty="0"/>
              <a:t>must understand how ideas of development are imagined and passed from design to development and to management; how resources are marshalled; and how management works during the shifts in political and economic conditions (Adams &amp; </a:t>
            </a:r>
            <a:r>
              <a:rPr lang="en-AU" dirty="0" err="1"/>
              <a:t>Tiesdell</a:t>
            </a:r>
            <a:r>
              <a:rPr lang="en-AU" dirty="0"/>
              <a:t>, 2013; Healey, 2010); and</a:t>
            </a:r>
            <a:endParaRPr lang="en-AU" sz="2800" dirty="0"/>
          </a:p>
          <a:p>
            <a:pPr lvl="1"/>
            <a:r>
              <a:rPr lang="en-AU" dirty="0"/>
              <a:t>require an analysis of </a:t>
            </a:r>
            <a:r>
              <a:rPr lang="en-AU" b="1" dirty="0"/>
              <a:t>power, authority and stakeholders’ relations</a:t>
            </a:r>
            <a:r>
              <a:rPr lang="en-AU" dirty="0"/>
              <a:t> </a:t>
            </a:r>
            <a:endParaRPr lang="en-AU" sz="2800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9396180"/>
      </p:ext>
    </p:extLst>
  </p:cSld>
  <p:clrMapOvr>
    <a:masterClrMapping/>
  </p:clrMapOvr>
</p:sld>
</file>

<file path=ppt/theme/theme1.xml><?xml version="1.0" encoding="utf-8"?>
<a:theme xmlns:a="http://schemas.openxmlformats.org/drawingml/2006/main" name="PlaceAgency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ceAgencyTemplate" id="{AA440F56-B2C6-49B5-84DB-637CC3428D52}" vid="{74C72330-DB17-4512-89CF-AEBD2CC366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PlaceAgencyTemplate</Template>
  <TotalTime>1036</TotalTime>
  <Words>1038</Words>
  <Application>Microsoft Office PowerPoint</Application>
  <PresentationFormat>Widescreen</PresentationFormat>
  <Paragraphs>147</Paragraphs>
  <Slides>23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Lato</vt:lpstr>
      <vt:lpstr>PlaceAgencyTemplate</vt:lpstr>
      <vt:lpstr>Disclaimer:   The following slides were intentionally left text based to allow you to personalise and contextualise with your own images. </vt:lpstr>
      <vt:lpstr>Governance Power and Empowerment</vt:lpstr>
      <vt:lpstr>Placemaking is political…</vt:lpstr>
      <vt:lpstr>Learning outcomes</vt:lpstr>
      <vt:lpstr>Outline</vt:lpstr>
      <vt:lpstr>PowerPoint Presentation</vt:lpstr>
      <vt:lpstr>PowerPoint Presentation</vt:lpstr>
      <vt:lpstr>‘Governance structure’ </vt:lpstr>
      <vt:lpstr>PowerPoint Presentation</vt:lpstr>
      <vt:lpstr>Stakeholder groups</vt:lpstr>
      <vt:lpstr>Relationships and place governance</vt:lpstr>
      <vt:lpstr>Governance tools</vt:lpstr>
      <vt:lpstr>Activity</vt:lpstr>
      <vt:lpstr>Discussion</vt:lpstr>
      <vt:lpstr> Case study analysis: Share-it Square</vt:lpstr>
      <vt:lpstr>Methodologies for leveraging power to impact positive change to place</vt:lpstr>
      <vt:lpstr>Government structures, processes  and jurisdictions</vt:lpstr>
      <vt:lpstr>Discussion</vt:lpstr>
      <vt:lpstr>Discussion</vt:lpstr>
      <vt:lpstr>Discussion </vt:lpstr>
      <vt:lpstr>Discussion </vt:lpstr>
      <vt:lpstr>Discussion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LEADERSHIP</dc:title>
  <dc:creator>Lara</dc:creator>
  <cp:lastModifiedBy>Dominique Hes</cp:lastModifiedBy>
  <cp:revision>54</cp:revision>
  <dcterms:created xsi:type="dcterms:W3CDTF">2018-10-08T07:29:11Z</dcterms:created>
  <dcterms:modified xsi:type="dcterms:W3CDTF">2019-11-04T05:45:54Z</dcterms:modified>
</cp:coreProperties>
</file>