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8" r:id="rId2"/>
    <p:sldId id="256" r:id="rId3"/>
    <p:sldId id="2675" r:id="rId4"/>
    <p:sldId id="2676" r:id="rId5"/>
    <p:sldId id="2659" r:id="rId6"/>
    <p:sldId id="2666" r:id="rId7"/>
    <p:sldId id="2669" r:id="rId8"/>
    <p:sldId id="2671" r:id="rId9"/>
    <p:sldId id="2672" r:id="rId10"/>
    <p:sldId id="2673" r:id="rId11"/>
    <p:sldId id="2677" r:id="rId12"/>
    <p:sldId id="2674" r:id="rId13"/>
    <p:sldId id="2678" r:id="rId14"/>
    <p:sldId id="2679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21E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067" autoAdjust="0"/>
  </p:normalViewPr>
  <p:slideViewPr>
    <p:cSldViewPr snapToGrid="0">
      <p:cViewPr varScale="1">
        <p:scale>
          <a:sx n="51" d="100"/>
          <a:sy n="51" d="100"/>
        </p:scale>
        <p:origin x="90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113" cy="9001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DB09E-612E-8440-A0C1-CA7D7968F39B}" type="datetimeFigureOut">
              <a:rPr lang="en-US" smtClean="0"/>
              <a:t>11/11/2019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12BE9-E369-CF4E-9D81-DD4FDE6A63D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68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12BE9-E369-CF4E-9D81-DD4FDE6A63DF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935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Quick discussion to fill out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12BE9-E369-CF4E-9D81-DD4FDE6A63DF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130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six tactics to leverage governance (hidden complexities, subverting government, collective agendas, freeing gov. constraints, public ownership or public trust)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12BE9-E369-CF4E-9D81-DD4FDE6A63DF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8038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You should ensure that the Project</a:t>
            </a:r>
            <a:r>
              <a:rPr lang="en-AU" baseline="0" dirty="0"/>
              <a:t> each have an issue they need to deal with so that students can develop an outcome and governance recommendation that makes sense in relation to the options</a:t>
            </a:r>
          </a:p>
          <a:p>
            <a:pPr>
              <a:buFontTx/>
              <a:buChar char="-"/>
            </a:pPr>
            <a:r>
              <a:rPr lang="en-AU" sz="1200" dirty="0"/>
              <a:t>subvert government regulations What were the reasons and benefits of the government streamlining approvals &amp; decision making in the Teddy Cruz case study</a:t>
            </a:r>
          </a:p>
          <a:p>
            <a:pPr>
              <a:buFontTx/>
              <a:buChar char="-"/>
            </a:pPr>
            <a:r>
              <a:rPr lang="en-AU" sz="1200" dirty="0"/>
              <a:t>operational governance driving community ownership of public asset</a:t>
            </a:r>
          </a:p>
          <a:p>
            <a:pPr>
              <a:buFontTx/>
              <a:buChar char="-"/>
            </a:pPr>
            <a:r>
              <a:rPr lang="en-AU" sz="1200" dirty="0"/>
              <a:t>freeing government constraints</a:t>
            </a:r>
          </a:p>
          <a:p>
            <a:pPr>
              <a:buFontTx/>
              <a:buChar char="-"/>
            </a:pPr>
            <a:r>
              <a:rPr lang="en-AU" sz="1200" dirty="0"/>
              <a:t>site specific governance structures defining ongoing operations and behaviour: </a:t>
            </a:r>
            <a:r>
              <a:rPr lang="en-AU" sz="1200" dirty="0" err="1"/>
              <a:t>Holzmarkt</a:t>
            </a:r>
            <a:r>
              <a:rPr lang="en-AU" sz="1200" dirty="0"/>
              <a:t>, Berlin</a:t>
            </a:r>
          </a:p>
          <a:p>
            <a:r>
              <a:rPr lang="en-AU" baseline="0" dirty="0"/>
              <a:t>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12BE9-E369-CF4E-9D81-DD4FDE6A63DF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108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9E630D-D64A-46DE-8C76-BC2AE565400E}"/>
              </a:ext>
            </a:extLst>
          </p:cNvPr>
          <p:cNvGrpSpPr/>
          <p:nvPr userDrawn="1"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3CBD5F-70E2-4ADE-80D0-2A9AE2379C8F}"/>
                </a:ext>
              </a:extLst>
            </p:cNvPr>
            <p:cNvSpPr/>
            <p:nvPr userDrawn="1"/>
          </p:nvSpPr>
          <p:spPr>
            <a:xfrm>
              <a:off x="-1" y="5652655"/>
              <a:ext cx="12192002" cy="12053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Google Shape;84;p13" descr="cover.jpg">
              <a:extLst>
                <a:ext uri="{FF2B5EF4-FFF2-40B4-BE49-F238E27FC236}">
                  <a16:creationId xmlns:a16="http://schemas.microsoft.com/office/drawing/2014/main" id="{7D84DA2C-238D-40EB-B424-E4B7C7AB5972}"/>
                </a:ext>
              </a:extLst>
            </p:cNvPr>
            <p:cNvPicPr preferRelativeResize="0"/>
            <p:nvPr userDrawn="1"/>
          </p:nvPicPr>
          <p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770" b="1"/>
            <a:stretch/>
          </p:blipFill>
          <p:spPr>
            <a:xfrm>
              <a:off x="-1" y="0"/>
              <a:ext cx="12192001" cy="63935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4E19E8-757A-4969-9027-0BD4063EE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127" y="4420562"/>
            <a:ext cx="9144000" cy="1028791"/>
          </a:xfrm>
        </p:spPr>
        <p:txBody>
          <a:bodyPr anchor="b"/>
          <a:lstStyle>
            <a:lvl1pPr algn="l">
              <a:defRPr sz="6000">
                <a:solidFill>
                  <a:srgbClr val="5959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CE5A0-2003-499B-9C7D-77787F208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503865"/>
            <a:ext cx="9144000" cy="45282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06072-2501-4FCA-8444-F03B3AB9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B6A6B-D40C-4CF1-8DC5-F04E6E80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E3992-744E-4166-94B6-0A69EE88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8" name="Google Shape;85;p13" descr="logo.png">
            <a:extLst>
              <a:ext uri="{FF2B5EF4-FFF2-40B4-BE49-F238E27FC236}">
                <a16:creationId xmlns:a16="http://schemas.microsoft.com/office/drawing/2014/main" id="{9A3C4E27-4DD7-4F9D-ADA1-9790C2201CFF}"/>
              </a:ext>
            </a:extLst>
          </p:cNvPr>
          <p:cNvPicPr preferRelativeResize="0"/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0" y="5292679"/>
            <a:ext cx="1283154" cy="1028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30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C92E-2F63-46FC-9B20-84B769D3C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719AE-4828-4B77-BF89-B4772F71E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73A3F-B5CC-49EF-A2A9-E3FACE5C1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0F366-1FAE-4949-9600-A5BEF3094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4AB1B-B3D0-464A-8CE6-4AE980AC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5FEC7-9F0C-48B1-962B-4F599D1A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33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665E-A7D8-4BB1-91BC-845C0CA35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FC960F-4A55-4098-85E1-3790A9535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2598-A804-41D5-A43C-5510F9E01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3E4C2-82C0-4688-BE05-30B84CE1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D78F0-4E92-4578-B582-665E238E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318C3-A3A7-41AE-962F-ADBA2CD9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2289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D6BA-2185-4A7E-8E7E-4C4DC3D7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787B0-1613-4125-9493-AAA54BA22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28143-FE9C-465C-9C7D-A47F43161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5C2F-F7DD-421C-BD32-8DEC5C8B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BAC45-E830-4864-8E70-A07814D03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262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4FEBB6-D454-4778-9DE1-790640122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8779B-264E-4417-8B3B-35E6E30C5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9D725-11F7-4C60-A771-330DF3288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5781-2F3C-42BE-B2CB-F9DBC711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AF47E-29C7-4097-9936-73D6F64F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737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B79B2-7692-4BC3-A764-C287EDCE9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6D27B-69BC-412B-A670-72D4571DC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F700-F159-47DD-9A95-CC48DE32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06D2D-8BA1-4E85-9319-327FEE4D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8C68F-510F-45F8-BFEF-F17C4FF8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255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7;p15" descr="backpage.jpg">
            <a:extLst>
              <a:ext uri="{FF2B5EF4-FFF2-40B4-BE49-F238E27FC236}">
                <a16:creationId xmlns:a16="http://schemas.microsoft.com/office/drawing/2014/main" id="{33C89547-8572-4483-8540-3DE243F680EF}"/>
              </a:ext>
            </a:extLst>
          </p:cNvPr>
          <p:cNvPicPr preferRelativeResize="0"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6350" y="3843715"/>
            <a:ext cx="12192000" cy="302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EB79B2-7692-4BC3-A764-C287EDCE9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6D27B-69BC-412B-A670-72D4571DC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F700-F159-47DD-9A95-CC48DE32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80346D-C4DD-46CA-8050-29DC9FE7F2DE}" type="datetimeFigureOut">
              <a:rPr lang="en-AU" smtClean="0"/>
              <a:pPr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06D2D-8BA1-4E85-9319-327FEE4D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8C68F-510F-45F8-BFEF-F17C4FF8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3678D5-7B13-4F02-A70B-E703AC08180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998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7;p15" descr="backpage.jpg">
            <a:extLst>
              <a:ext uri="{FF2B5EF4-FFF2-40B4-BE49-F238E27FC236}">
                <a16:creationId xmlns:a16="http://schemas.microsoft.com/office/drawing/2014/main" id="{D2BF28FF-B4A8-4FBB-91B5-B98121263E90}"/>
              </a:ext>
            </a:extLst>
          </p:cNvPr>
          <p:cNvPicPr preferRelativeResize="0"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6350" y="3843715"/>
            <a:ext cx="12192000" cy="302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8D5F7-609A-4864-9D39-2C31971F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7D13-7DC6-4C30-99C5-BB177BEB5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E5C7-7C30-43B6-85EF-956D7327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80346D-C4DD-46CA-8050-29DC9FE7F2DE}" type="datetimeFigureOut">
              <a:rPr lang="en-AU" smtClean="0"/>
              <a:pPr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BA92A-E18E-4910-9E3D-EEB8E9FE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17B7A-BE97-434B-8CAD-C90F43EA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3678D5-7B13-4F02-A70B-E703AC08180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490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7;p15" descr="backpage.jpg">
            <a:extLst>
              <a:ext uri="{FF2B5EF4-FFF2-40B4-BE49-F238E27FC236}">
                <a16:creationId xmlns:a16="http://schemas.microsoft.com/office/drawing/2014/main" id="{04B56F2E-7898-4AEF-BD8E-1E06A9A817EA}"/>
              </a:ext>
            </a:extLst>
          </p:cNvPr>
          <p:cNvPicPr preferRelativeResize="0"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57138"/>
            <a:ext cx="12192000" cy="32008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8D5F7-609A-4864-9D39-2C31971F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7D13-7DC6-4C30-99C5-BB177BEB5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E5C7-7C30-43B6-85EF-956D7327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BA92A-E18E-4910-9E3D-EEB8E9FE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17B7A-BE97-434B-8CAD-C90F43EA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940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27E0-B08B-4C87-9542-7230E1F2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49A60-1F25-46E1-958A-6BBA833B4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54B87-BAE0-43C6-8CDC-D3EA47AAE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93575-6D6F-4A17-8D9D-41C765C6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402D4-5538-4EB0-99FE-C49DAEBB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A981F-1889-4991-9943-CA0F4008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19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9FCD6-935E-471A-B3F3-3D2FE271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2E8D3-F9D7-48AB-9B16-A4D921A50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EB3A6-D79D-4435-9A96-23169243F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FA583-0847-4740-A98C-B50D874CC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517090-A787-4083-B826-7F85652B8D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7B514-2FC8-47E2-9FB7-15DBD43E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CF5F1B-D958-499A-B510-1E0BAFFC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2B7135-CB12-45C0-B4AB-FFFE2AC8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591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1D1F3-02FA-4C0F-B183-AEC4E294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D54B9-8D1A-4155-B340-1DBD2CA7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6D6EF-52EA-4FE3-AE97-3467E0E0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A4FA9-B207-45B9-9F9E-C1F492E5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610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7;p15" descr="backpage.jpg">
            <a:extLst>
              <a:ext uri="{FF2B5EF4-FFF2-40B4-BE49-F238E27FC236}">
                <a16:creationId xmlns:a16="http://schemas.microsoft.com/office/drawing/2014/main" id="{E50B393D-24F2-40FB-87ED-09616D303F7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207789-F312-4539-A345-A82B1533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B3A343-7D3D-47C4-ADAC-72E88B60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AE6EA-0837-4F42-83D0-C43F090F9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915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1;p14" descr="general.jpg">
            <a:extLst>
              <a:ext uri="{FF2B5EF4-FFF2-40B4-BE49-F238E27FC236}">
                <a16:creationId xmlns:a16="http://schemas.microsoft.com/office/drawing/2014/main" id="{BC72F28C-83A3-45FF-8B56-6643E70B87B6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2CADBC-303D-43C9-9804-656805BA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41A3B-E932-4AE8-BD6B-42DEED70A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CB9A8-DD96-46F1-841C-02D7CFD54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0B96E-1B50-4C81-A0B2-2FBAE4AED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AA930-91D5-40C3-9ACD-C42BC0197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8" name="Google Shape;92;p14" descr="logo.png">
            <a:extLst>
              <a:ext uri="{FF2B5EF4-FFF2-40B4-BE49-F238E27FC236}">
                <a16:creationId xmlns:a16="http://schemas.microsoft.com/office/drawing/2014/main" id="{CB0BAAE2-F63F-4668-8DC8-C9E0182B2090}"/>
              </a:ext>
            </a:extLst>
          </p:cNvPr>
          <p:cNvPicPr preferRelativeResize="0"/>
          <p:nvPr/>
        </p:nvPicPr>
        <p:blipFill rotWithShape="1">
          <a:blip r:embed="rId1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1032" y="136524"/>
            <a:ext cx="1022041" cy="819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12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B2B2EB-9BD4-4C6F-A82C-4E9EC0D8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1405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</a:rPr>
              <a:t>Disclaimer: </a:t>
            </a:r>
            <a:br>
              <a:rPr lang="en-AU" dirty="0">
                <a:solidFill>
                  <a:srgbClr val="FF0000"/>
                </a:solidFill>
              </a:rPr>
            </a:br>
            <a:br>
              <a:rPr lang="en-AU" dirty="0">
                <a:solidFill>
                  <a:srgbClr val="FF0000"/>
                </a:solidFill>
              </a:rPr>
            </a:br>
            <a:r>
              <a:rPr lang="en-AU" dirty="0">
                <a:solidFill>
                  <a:srgbClr val="FF0000"/>
                </a:solidFill>
              </a:rPr>
              <a:t>The following slides were intentionally left text based to allow you to personalise and contextualise with your own images. </a:t>
            </a:r>
          </a:p>
        </p:txBody>
      </p:sp>
    </p:spTree>
    <p:extLst>
      <p:ext uri="{BB962C8B-B14F-4D97-AF65-F5344CB8AC3E}">
        <p14:creationId xmlns:p14="http://schemas.microsoft.com/office/powerpoint/2010/main" val="2180387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Debrief and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Each student think about the following questions and write an answer (5 mins):</a:t>
            </a:r>
          </a:p>
          <a:p>
            <a:pPr lvl="1"/>
            <a:r>
              <a:rPr lang="en-AU" dirty="0"/>
              <a:t>How does your role/position impact your ability to effectuate outcomes and engender cooperation with other stakeholders? </a:t>
            </a:r>
            <a:endParaRPr lang="en-US" dirty="0"/>
          </a:p>
          <a:p>
            <a:pPr lvl="1"/>
            <a:r>
              <a:rPr lang="en-AU" dirty="0"/>
              <a:t>How important was it to understand the governance structure and process in order to develop an effective strategy? </a:t>
            </a:r>
            <a:endParaRPr lang="en-US" dirty="0"/>
          </a:p>
          <a:p>
            <a:pPr lvl="1"/>
            <a:r>
              <a:rPr lang="en-AU" dirty="0"/>
              <a:t>In developing your position, in what ways did you consider your relationships with end-users? </a:t>
            </a:r>
            <a:endParaRPr lang="en-US" dirty="0"/>
          </a:p>
          <a:p>
            <a:pPr lvl="1"/>
            <a:r>
              <a:rPr lang="en-AU" dirty="0"/>
              <a:t>On hearing other proposed strategies, how did your understanding of the governance structure of the case study change?</a:t>
            </a:r>
            <a:endParaRPr lang="en-US" dirty="0"/>
          </a:p>
          <a:p>
            <a:pPr marL="0" indent="0">
              <a:buNone/>
            </a:pPr>
            <a:r>
              <a:rPr lang="en-AU" dirty="0"/>
              <a:t>Discuss these with students and get different stakeholder students to provide examples  (10 min)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6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C4D39-17C2-4EFA-88AD-962484F6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2: POWER IN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FFEAE-28B4-4D92-9E59-47A7B9803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0716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Task 6 – mapping the governance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(in 30 min)</a:t>
            </a:r>
          </a:p>
          <a:p>
            <a:pPr marL="0" indent="0">
              <a:buNone/>
            </a:pPr>
            <a:r>
              <a:rPr lang="en-AU" dirty="0"/>
              <a:t>Get students to change groups into the same case studies based on their stakeholder category.</a:t>
            </a:r>
          </a:p>
          <a:p>
            <a:pPr marL="0" indent="0">
              <a:buNone/>
            </a:pPr>
            <a:r>
              <a:rPr lang="en-AU" dirty="0"/>
              <a:t>Get them to mind map all the stakeholders of that project, </a:t>
            </a:r>
          </a:p>
          <a:p>
            <a:pPr marL="0" indent="0">
              <a:buNone/>
            </a:pPr>
            <a:r>
              <a:rPr lang="en-AU" dirty="0"/>
              <a:t>Their relative power/agency</a:t>
            </a:r>
          </a:p>
          <a:p>
            <a:pPr marL="0" indent="0">
              <a:buNone/>
            </a:pPr>
            <a:r>
              <a:rPr lang="en-AU" dirty="0"/>
              <a:t>What tools, process, forms of authority are being used to coordinate the stakeholders </a:t>
            </a:r>
          </a:p>
        </p:txBody>
      </p:sp>
    </p:spTree>
    <p:extLst>
      <p:ext uri="{BB962C8B-B14F-4D97-AF65-F5344CB8AC3E}">
        <p14:creationId xmlns:p14="http://schemas.microsoft.com/office/powerpoint/2010/main" val="3755217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86FB3A-73DC-4FBB-82C6-5A0ABC7CDA32}"/>
              </a:ext>
            </a:extLst>
          </p:cNvPr>
          <p:cNvSpPr txBox="1"/>
          <p:nvPr/>
        </p:nvSpPr>
        <p:spPr>
          <a:xfrm>
            <a:off x="7127157" y="2111318"/>
            <a:ext cx="2930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Local Government/public sector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A12E8-BEBD-46C5-96DC-20BC73AC1C7D}"/>
              </a:ext>
            </a:extLst>
          </p:cNvPr>
          <p:cNvSpPr txBox="1"/>
          <p:nvPr/>
        </p:nvSpPr>
        <p:spPr>
          <a:xfrm>
            <a:off x="4688758" y="4534168"/>
            <a:ext cx="380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Private sector (developers/owners)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332216-5F6B-4A74-BAF6-12D5C5C681D2}"/>
              </a:ext>
            </a:extLst>
          </p:cNvPr>
          <p:cNvSpPr txBox="1"/>
          <p:nvPr/>
        </p:nvSpPr>
        <p:spPr>
          <a:xfrm>
            <a:off x="9039535" y="4534168"/>
            <a:ext cx="293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Communities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6539640-7015-4BE1-B5CD-A8B3FEA9EE82}"/>
              </a:ext>
            </a:extLst>
          </p:cNvPr>
          <p:cNvSpPr/>
          <p:nvPr/>
        </p:nvSpPr>
        <p:spPr>
          <a:xfrm>
            <a:off x="7225480" y="2565624"/>
            <a:ext cx="2094272" cy="1805407"/>
          </a:xfrm>
          <a:prstGeom prst="triangle">
            <a:avLst/>
          </a:prstGeom>
          <a:solidFill>
            <a:srgbClr val="F6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BE564-D7B1-46CA-92FF-256CB37AFF69}"/>
              </a:ext>
            </a:extLst>
          </p:cNvPr>
          <p:cNvSpPr txBox="1"/>
          <p:nvPr/>
        </p:nvSpPr>
        <p:spPr>
          <a:xfrm>
            <a:off x="9644215" y="1986458"/>
            <a:ext cx="3962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/>
              <a:t>Interests (in place and placemaking activity)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/>
              <a:t>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/>
              <a:t>Social capital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/>
              <a:t>Spheres of influence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/>
              <a:t>Power – and how it can be wielded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50D026-9EC7-4C81-BA82-5CC2C1692125}"/>
              </a:ext>
            </a:extLst>
          </p:cNvPr>
          <p:cNvSpPr txBox="1"/>
          <p:nvPr/>
        </p:nvSpPr>
        <p:spPr>
          <a:xfrm>
            <a:off x="9472150" y="4903500"/>
            <a:ext cx="3962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/>
              <a:t>Interests (in place and placemaking activity)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/>
              <a:t>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/>
              <a:t>Social capital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/>
              <a:t>Spheres of influence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/>
              <a:t>Power – and how it can be wielded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474D1B-295F-4067-BF83-7B6CA78F6520}"/>
              </a:ext>
            </a:extLst>
          </p:cNvPr>
          <p:cNvSpPr txBox="1"/>
          <p:nvPr/>
        </p:nvSpPr>
        <p:spPr>
          <a:xfrm>
            <a:off x="5421259" y="4889289"/>
            <a:ext cx="3962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/>
              <a:t>Interests (in place and placemaking activity)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/>
              <a:t>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/>
              <a:t>Social capital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/>
              <a:t>Spheres of influence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/>
              <a:t>Power – and how it can be wielded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B2544-94BF-4C2E-BC2F-A675157FB50E}"/>
              </a:ext>
            </a:extLst>
          </p:cNvPr>
          <p:cNvSpPr txBox="1"/>
          <p:nvPr/>
        </p:nvSpPr>
        <p:spPr>
          <a:xfrm>
            <a:off x="7839996" y="3579728"/>
            <a:ext cx="86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Place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2E606DF-7417-4133-BA19-DBE51E7F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0" y="296044"/>
            <a:ext cx="10515600" cy="1325563"/>
          </a:xfrm>
        </p:spPr>
        <p:txBody>
          <a:bodyPr/>
          <a:lstStyle/>
          <a:p>
            <a:r>
              <a:rPr lang="en-AU" dirty="0"/>
              <a:t>Relationships and place governance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91D773-2FC7-4911-8328-94C8BE717F46}"/>
              </a:ext>
            </a:extLst>
          </p:cNvPr>
          <p:cNvSpPr txBox="1"/>
          <p:nvPr/>
        </p:nvSpPr>
        <p:spPr>
          <a:xfrm>
            <a:off x="394979" y="1703801"/>
            <a:ext cx="4065331" cy="440120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AU" sz="2000" dirty="0"/>
              <a:t>30 min </a:t>
            </a:r>
          </a:p>
          <a:p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Get students to change groups into the same case studies based on their stakeholder category.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Get them to mind map all the stakeholders of that project (using triangle diagram)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What is their relative power/agency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What tools, process, forms of authority are being used to coordinate the stakeholders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5A14CA-F628-4C7C-85A3-C7BA5A0AB0DA}"/>
              </a:ext>
            </a:extLst>
          </p:cNvPr>
          <p:cNvSpPr txBox="1"/>
          <p:nvPr/>
        </p:nvSpPr>
        <p:spPr>
          <a:xfrm>
            <a:off x="6542137" y="3179619"/>
            <a:ext cx="1170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Think about edges between public/private realm</a:t>
            </a:r>
          </a:p>
        </p:txBody>
      </p:sp>
    </p:spTree>
    <p:extLst>
      <p:ext uri="{BB962C8B-B14F-4D97-AF65-F5344CB8AC3E}">
        <p14:creationId xmlns:p14="http://schemas.microsoft.com/office/powerpoint/2010/main" val="249023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Analysis of governance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/>
              <a:t>Think about the following considerations: </a:t>
            </a:r>
            <a:endParaRPr lang="en-US" sz="2400" dirty="0"/>
          </a:p>
          <a:p>
            <a:pPr lvl="0"/>
            <a:r>
              <a:rPr lang="en-AU" sz="2400" dirty="0"/>
              <a:t>What are the implications of competing stakeholder interests and agencies to governance structure – how do they constitute each other and determine governance tools, processes and shape outcomes? </a:t>
            </a:r>
            <a:endParaRPr lang="en-US" sz="2400" dirty="0"/>
          </a:p>
          <a:p>
            <a:pPr lvl="0"/>
            <a:r>
              <a:rPr lang="en-AU" sz="2400" dirty="0"/>
              <a:t>How can specific tools/mechanisms /tactics (linked to </a:t>
            </a:r>
            <a:r>
              <a:rPr lang="en-AU" sz="2400" b="1" dirty="0"/>
              <a:t>power, authority and stakeholders’ relations)</a:t>
            </a:r>
            <a:r>
              <a:rPr lang="en-AU" sz="2400" dirty="0"/>
              <a:t> shape a project’s design, development and management; define how resources are marshalled; and facilitate management across shifting political and economic conditions and evolving user expectations? </a:t>
            </a:r>
            <a:endParaRPr lang="en-US" sz="2400" dirty="0"/>
          </a:p>
          <a:p>
            <a:r>
              <a:rPr lang="en-AU" sz="2400" dirty="0"/>
              <a:t>How can a project establish a governance framework that better aligns expectations and processes with desired outcomes?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7983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09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0C26C-DBD2-4301-B3B8-E13BB8254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055" y="4488294"/>
            <a:ext cx="9144000" cy="1028791"/>
          </a:xfrm>
        </p:spPr>
        <p:txBody>
          <a:bodyPr>
            <a:normAutofit fontScale="90000"/>
          </a:bodyPr>
          <a:lstStyle/>
          <a:p>
            <a:r>
              <a:rPr lang="en-AU" dirty="0"/>
              <a:t>Governance Power and Empowerment - tutorial</a:t>
            </a:r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A74A74-4527-4D44-B413-CE2488F14D4D}"/>
              </a:ext>
            </a:extLst>
          </p:cNvPr>
          <p:cNvSpPr txBox="1">
            <a:spLocks/>
          </p:cNvSpPr>
          <p:nvPr/>
        </p:nvSpPr>
        <p:spPr>
          <a:xfrm>
            <a:off x="1116055" y="5720218"/>
            <a:ext cx="5627645" cy="6139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These </a:t>
            </a:r>
            <a:r>
              <a:rPr lang="en-AU" dirty="0"/>
              <a:t>slides are based on material prepared by Toland, A., </a:t>
            </a:r>
            <a:r>
              <a:rPr lang="en-AU" dirty="0" err="1"/>
              <a:t>Kinniburgh</a:t>
            </a:r>
            <a:r>
              <a:rPr lang="en-AU" dirty="0"/>
              <a:t>, J., Z. Horn &amp; J. Hopkins (2019) for the Place Agency program for placemaking pedagogy.  </a:t>
            </a:r>
          </a:p>
          <a:p>
            <a:endParaRPr lang="en-AU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D7F34-AC23-42A6-961F-48E9806C5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49" y="5002689"/>
            <a:ext cx="1602867" cy="155743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0A271AF2-A2DA-4745-8FE9-AC68461EF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Lato" panose="020B0604020202020204" charset="0"/>
                <a:ea typeface="Calibri" panose="020F0502020204030204" pitchFamily="34" charset="0"/>
                <a:cs typeface="Lato" panose="020B0604020202020204" charset="0"/>
              </a:rPr>
              <a:t>Toland, A., Kinniburgh, J., Z. Horn &amp; J. Hopkins</a:t>
            </a:r>
            <a:endParaRPr kumimoji="0" lang="en-AU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5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you (students) should have brought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2400" dirty="0"/>
              <a:t>You were asked to research the governance structures on the site. This should include</a:t>
            </a:r>
          </a:p>
          <a:p>
            <a:pPr marL="0" indent="0">
              <a:buNone/>
            </a:pPr>
            <a:endParaRPr lang="en-AU" sz="2400" dirty="0"/>
          </a:p>
          <a:p>
            <a:pPr>
              <a:buFontTx/>
              <a:buChar char="-"/>
            </a:pPr>
            <a:r>
              <a:rPr lang="en-AU" sz="2400" dirty="0"/>
              <a:t>Why did Santiago </a:t>
            </a:r>
            <a:r>
              <a:rPr lang="en-AU" sz="2400" dirty="0" err="1"/>
              <a:t>Cirujeda</a:t>
            </a:r>
            <a:r>
              <a:rPr lang="en-AU" sz="2400" dirty="0"/>
              <a:t> Guerrilla Architecture subvert government regulations to make change and what were the outcomes</a:t>
            </a:r>
          </a:p>
          <a:p>
            <a:pPr>
              <a:buFontTx/>
              <a:buChar char="-"/>
            </a:pPr>
            <a:r>
              <a:rPr lang="en-AU" sz="2400" dirty="0"/>
              <a:t>What were the reasons and benefits of the government streamlining approvals &amp; decision making in the Teddy Cruz case study</a:t>
            </a:r>
          </a:p>
          <a:p>
            <a:pPr>
              <a:buFontTx/>
              <a:buChar char="-"/>
            </a:pPr>
            <a:r>
              <a:rPr lang="en-AU" sz="2400" dirty="0"/>
              <a:t>What were the key lessons and benefits from operational governance driving community ownership of public asset the Sydney Opera House</a:t>
            </a:r>
          </a:p>
          <a:p>
            <a:pPr>
              <a:buFontTx/>
              <a:buChar char="-"/>
            </a:pPr>
            <a:r>
              <a:rPr lang="en-AU" sz="2400" dirty="0"/>
              <a:t>What were the key lessons and benefits from freeing government constraints: Duisburg-Nord</a:t>
            </a:r>
          </a:p>
          <a:p>
            <a:pPr>
              <a:buFontTx/>
              <a:buChar char="-"/>
            </a:pPr>
            <a:r>
              <a:rPr lang="en-AU" sz="2400" dirty="0"/>
              <a:t>What were the key lessons and benefits from the site specific governance structures defining ongoing operations and behaviour: </a:t>
            </a:r>
            <a:r>
              <a:rPr lang="en-AU" sz="2400" dirty="0" err="1"/>
              <a:t>Holzmarkt</a:t>
            </a:r>
            <a:r>
              <a:rPr lang="en-AU" sz="2400" dirty="0"/>
              <a:t>, Berlin</a:t>
            </a:r>
          </a:p>
          <a:p>
            <a:pPr>
              <a:buFontTx/>
              <a:buChar char="-"/>
            </a:pPr>
            <a:endParaRPr lang="en-AU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AU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799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C4D39-17C2-4EFA-88AD-962484F6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1: POWER IN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FFEAE-28B4-4D92-9E59-47A7B9803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758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Power in Practice Exercise: Stakeholder 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Purpose: </a:t>
            </a:r>
            <a:endParaRPr lang="en-US" dirty="0"/>
          </a:p>
          <a:p>
            <a:pPr lvl="0"/>
            <a:r>
              <a:rPr lang="en-AU" dirty="0"/>
              <a:t>To allow students to experience strategic negotiation to consider a complex placemaking governance structure; </a:t>
            </a:r>
            <a:endParaRPr lang="en-US" dirty="0"/>
          </a:p>
          <a:p>
            <a:pPr lvl="0"/>
            <a:r>
              <a:rPr lang="en-AU" dirty="0"/>
              <a:t>To understand that placemaking outcomes are driven by relative stakeholder interests and agencies; and </a:t>
            </a:r>
            <a:endParaRPr lang="en-US" dirty="0"/>
          </a:p>
          <a:p>
            <a:pPr lvl="0"/>
            <a:r>
              <a:rPr lang="en-AU" dirty="0"/>
              <a:t>To support reflective analysis of strategic placemaking processes including stakeholder behaviour and the consensus </a:t>
            </a:r>
            <a:r>
              <a:rPr lang="en-AU" dirty="0" err="1"/>
              <a:t>problematique</a:t>
            </a:r>
            <a:r>
              <a:rPr lang="en-AU" dirty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*Partially adapted from an exercise prepared by Paul </a:t>
            </a:r>
            <a:r>
              <a:rPr lang="en-AU" dirty="0" err="1"/>
              <a:t>Miesing</a:t>
            </a:r>
            <a:r>
              <a:rPr lang="en-AU" dirty="0"/>
              <a:t> and Edward J. </a:t>
            </a:r>
            <a:r>
              <a:rPr lang="en-AU" dirty="0" err="1"/>
              <a:t>Pavur</a:t>
            </a:r>
            <a:r>
              <a:rPr lang="en-AU" dirty="0"/>
              <a:t> (University at Albany, State University of New York, Albany, N.Y. and published in </a:t>
            </a:r>
            <a:r>
              <a:rPr lang="en-AU" i="1" dirty="0"/>
              <a:t>Journal of Strategic Management Education </a:t>
            </a:r>
            <a:r>
              <a:rPr lang="en-AU" dirty="0"/>
              <a:t>Volume 4 2008.)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4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you (students) should have brought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2400" dirty="0"/>
              <a:t>You were asked to research the governance structures on the site. This should include</a:t>
            </a:r>
          </a:p>
          <a:p>
            <a:pPr marL="0" indent="0">
              <a:buNone/>
            </a:pPr>
            <a:endParaRPr lang="en-AU" sz="2400" dirty="0"/>
          </a:p>
          <a:p>
            <a:pPr>
              <a:buFontTx/>
              <a:buChar char="-"/>
            </a:pPr>
            <a:r>
              <a:rPr lang="en-AU" sz="2400" dirty="0"/>
              <a:t>Why did Santiago </a:t>
            </a:r>
            <a:r>
              <a:rPr lang="en-AU" sz="2400" dirty="0" err="1"/>
              <a:t>Cirujeda</a:t>
            </a:r>
            <a:r>
              <a:rPr lang="en-AU" sz="2400" dirty="0"/>
              <a:t> Guerrilla Architecture subvert government regulations to make change and what were the outcomes</a:t>
            </a:r>
          </a:p>
          <a:p>
            <a:pPr>
              <a:buFontTx/>
              <a:buChar char="-"/>
            </a:pPr>
            <a:r>
              <a:rPr lang="en-AU" sz="2400" dirty="0"/>
              <a:t>What were the reasons and benefits of the government streamlining approvals &amp; decision making in the Teddy Cruz case study</a:t>
            </a:r>
          </a:p>
          <a:p>
            <a:pPr>
              <a:buFontTx/>
              <a:buChar char="-"/>
            </a:pPr>
            <a:r>
              <a:rPr lang="en-AU" sz="2400" dirty="0"/>
              <a:t>What were the key lessons and benefits from operational governance driving community ownership of public asset the Sydney Opera House</a:t>
            </a:r>
          </a:p>
          <a:p>
            <a:pPr>
              <a:buFontTx/>
              <a:buChar char="-"/>
            </a:pPr>
            <a:r>
              <a:rPr lang="en-AU" sz="2400" dirty="0"/>
              <a:t>What were the key lessons and benefits from freeing government constraints: Duisburg-Nord</a:t>
            </a:r>
          </a:p>
          <a:p>
            <a:pPr>
              <a:buFontTx/>
              <a:buChar char="-"/>
            </a:pPr>
            <a:r>
              <a:rPr lang="en-AU" sz="2400" dirty="0"/>
              <a:t>What were the key lessons and benefits from the site specific governance structures defining ongoing operations and behaviour: </a:t>
            </a:r>
            <a:r>
              <a:rPr lang="en-AU" sz="2400" dirty="0" err="1"/>
              <a:t>Holzmarkt</a:t>
            </a:r>
            <a:r>
              <a:rPr lang="en-AU" sz="2400" dirty="0"/>
              <a:t>, Berlin</a:t>
            </a:r>
          </a:p>
          <a:p>
            <a:pPr>
              <a:buFontTx/>
              <a:buChar char="-"/>
            </a:pPr>
            <a:endParaRPr lang="en-AU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AU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BC6451-8AEB-475A-8D66-55919F021E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646704"/>
              </p:ext>
            </p:extLst>
          </p:nvPr>
        </p:nvGraphicFramePr>
        <p:xfrm>
          <a:off x="534837" y="1825626"/>
          <a:ext cx="10877910" cy="4731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9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8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0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08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200" dirty="0">
                          <a:effectLst/>
                        </a:rPr>
                        <a:t>Stakeholders / group</a:t>
                      </a:r>
                      <a:endParaRPr lang="en-US" sz="1400" dirty="0">
                        <a:effectLst/>
                        <a:latin typeface="Lato"/>
                        <a:ea typeface="Lato"/>
                        <a:cs typeface="Lato"/>
                      </a:endParaRPr>
                    </a:p>
                  </a:txBody>
                  <a:tcPr marL="4793" marR="4793" marT="4793" marB="479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Powers, authorities and key relationships (or conversely, weaknesses and barriers)</a:t>
                      </a:r>
                      <a:endParaRPr lang="en-US" sz="1400">
                        <a:effectLst/>
                        <a:latin typeface="Lato"/>
                        <a:ea typeface="Lato"/>
                        <a:cs typeface="Lato"/>
                      </a:endParaRPr>
                    </a:p>
                  </a:txBody>
                  <a:tcPr marL="4793" marR="4793" marT="4793" marB="479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Key governance tools/mechanisms or tactics to date:</a:t>
                      </a:r>
                      <a:endParaRPr lang="en-US" sz="1400">
                        <a:effectLst/>
                        <a:latin typeface="Lato"/>
                        <a:ea typeface="Lato"/>
                        <a:cs typeface="Lato"/>
                      </a:endParaRPr>
                    </a:p>
                  </a:txBody>
                  <a:tcPr marL="4793" marR="4793" marT="4793" marB="479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 Sector X</a:t>
                      </a:r>
                      <a:endParaRPr lang="en-US" sz="1400">
                        <a:effectLst/>
                        <a:latin typeface="Lato"/>
                        <a:ea typeface="Lato"/>
                        <a:cs typeface="Lato"/>
                      </a:endParaRPr>
                    </a:p>
                  </a:txBody>
                  <a:tcPr marL="4793" marR="4793" marT="4793" marB="479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Lato"/>
                      </a:endParaRPr>
                    </a:p>
                  </a:txBody>
                  <a:tcPr marL="4793" marR="4793" marT="4793" marB="479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Lato"/>
                      </a:endParaRPr>
                    </a:p>
                  </a:txBody>
                  <a:tcPr marL="4793" marR="4793" marT="4793" marB="479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3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Students to fill out</a:t>
                      </a:r>
                      <a:endParaRPr lang="en-US" sz="1400">
                        <a:effectLst/>
                        <a:latin typeface="Lato"/>
                        <a:ea typeface="Lato"/>
                        <a:cs typeface="Lato"/>
                      </a:endParaRPr>
                    </a:p>
                  </a:txBody>
                  <a:tcPr marL="4793" marR="4793" marT="4793" marB="4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Students to fill out</a:t>
                      </a:r>
                      <a:endParaRPr lang="en-US" sz="1400">
                        <a:effectLst/>
                        <a:latin typeface="Lato"/>
                        <a:ea typeface="Lato"/>
                        <a:cs typeface="Lato"/>
                      </a:endParaRPr>
                    </a:p>
                  </a:txBody>
                  <a:tcPr marL="4793" marR="4793" marT="4793" marB="4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Students to fill out</a:t>
                      </a:r>
                      <a:endParaRPr lang="en-US" sz="1400">
                        <a:effectLst/>
                        <a:latin typeface="Lato"/>
                        <a:ea typeface="Lato"/>
                        <a:cs typeface="Lato"/>
                      </a:endParaRPr>
                    </a:p>
                  </a:txBody>
                  <a:tcPr marL="4793" marR="4793" marT="4793" marB="47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7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Students to fill out</a:t>
                      </a:r>
                      <a:endParaRPr lang="en-US" sz="1400">
                        <a:effectLst/>
                        <a:latin typeface="Lato"/>
                        <a:ea typeface="Lato"/>
                        <a:cs typeface="Lato"/>
                      </a:endParaRPr>
                    </a:p>
                  </a:txBody>
                  <a:tcPr marL="4793" marR="4793" marT="4793" marB="4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200" dirty="0">
                          <a:effectLst/>
                        </a:rPr>
                        <a:t>Students to fill out</a:t>
                      </a:r>
                      <a:endParaRPr lang="en-US" sz="1400" dirty="0">
                        <a:effectLst/>
                        <a:latin typeface="Lato"/>
                        <a:ea typeface="Lato"/>
                        <a:cs typeface="Lato"/>
                      </a:endParaRPr>
                    </a:p>
                  </a:txBody>
                  <a:tcPr marL="4793" marR="4793" marT="4793" marB="4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Students to fill out</a:t>
                      </a:r>
                      <a:endParaRPr lang="en-US" sz="1400">
                        <a:effectLst/>
                        <a:latin typeface="Lato"/>
                        <a:ea typeface="Lato"/>
                        <a:cs typeface="Lato"/>
                      </a:endParaRPr>
                    </a:p>
                  </a:txBody>
                  <a:tcPr marL="4793" marR="4793" marT="4793" marB="47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8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Students to fill out</a:t>
                      </a:r>
                      <a:endParaRPr lang="en-US" sz="1400">
                        <a:effectLst/>
                        <a:latin typeface="Lato"/>
                        <a:ea typeface="Lato"/>
                        <a:cs typeface="Lato"/>
                      </a:endParaRPr>
                    </a:p>
                  </a:txBody>
                  <a:tcPr marL="4793" marR="4793" marT="4793" marB="4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Students to fill out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Lato"/>
                        <a:ea typeface="Lato"/>
                        <a:cs typeface="Lato"/>
                      </a:endParaRPr>
                    </a:p>
                  </a:txBody>
                  <a:tcPr marL="4793" marR="4793" marT="4793" marB="4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Students to fill out</a:t>
                      </a:r>
                      <a:endParaRPr lang="en-US" sz="1400">
                        <a:effectLst/>
                        <a:latin typeface="Lato"/>
                        <a:ea typeface="Lato"/>
                        <a:cs typeface="Lato"/>
                      </a:endParaRPr>
                    </a:p>
                  </a:txBody>
                  <a:tcPr marL="4793" marR="4793" marT="4793" marB="479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2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Students to fill out</a:t>
                      </a:r>
                      <a:endParaRPr lang="en-US" sz="1400">
                        <a:effectLst/>
                        <a:latin typeface="Lato"/>
                        <a:ea typeface="Lato"/>
                        <a:cs typeface="Lato"/>
                      </a:endParaRPr>
                    </a:p>
                  </a:txBody>
                  <a:tcPr marL="4793" marR="4793" marT="4793" marB="4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Students to fill out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Lato"/>
                        <a:ea typeface="Lato"/>
                        <a:cs typeface="Lato"/>
                      </a:endParaRPr>
                    </a:p>
                  </a:txBody>
                  <a:tcPr marL="4793" marR="4793" marT="4793" marB="4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Students to fill out</a:t>
                      </a:r>
                      <a:endParaRPr lang="en-US" sz="1400">
                        <a:effectLst/>
                        <a:latin typeface="Lato"/>
                        <a:ea typeface="Lato"/>
                        <a:cs typeface="Lato"/>
                      </a:endParaRPr>
                    </a:p>
                  </a:txBody>
                  <a:tcPr marL="4793" marR="4793" marT="4793" marB="479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57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Students to fill out</a:t>
                      </a:r>
                      <a:endParaRPr lang="en-US" sz="1400">
                        <a:effectLst/>
                        <a:latin typeface="Lato"/>
                        <a:ea typeface="Lato"/>
                        <a:cs typeface="Lato"/>
                      </a:endParaRPr>
                    </a:p>
                  </a:txBody>
                  <a:tcPr marL="4793" marR="4793" marT="4793" marB="4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Students to fill out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Lato"/>
                        <a:ea typeface="Lato"/>
                        <a:cs typeface="Lato"/>
                      </a:endParaRPr>
                    </a:p>
                  </a:txBody>
                  <a:tcPr marL="4793" marR="4793" marT="4793" marB="479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AU" sz="1200" dirty="0">
                          <a:effectLst/>
                        </a:rPr>
                        <a:t>Students to fill out</a:t>
                      </a:r>
                      <a:endParaRPr lang="en-US" sz="1400" dirty="0">
                        <a:effectLst/>
                        <a:latin typeface="Lato"/>
                        <a:ea typeface="Lato"/>
                        <a:cs typeface="Lato"/>
                      </a:endParaRPr>
                    </a:p>
                  </a:txBody>
                  <a:tcPr marL="4793" marR="4793" marT="4793" marB="479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08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Task 2: Group Discussion – Research consolidation and role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Step 1 - Divide into the following groups (15 min)</a:t>
            </a:r>
          </a:p>
          <a:p>
            <a:pPr lvl="1"/>
            <a:r>
              <a:rPr lang="en-AU" dirty="0"/>
              <a:t>Civil Society stakeholders</a:t>
            </a:r>
            <a:endParaRPr lang="en-US" dirty="0"/>
          </a:p>
          <a:p>
            <a:pPr lvl="1"/>
            <a:r>
              <a:rPr lang="en-AU" dirty="0"/>
              <a:t>Public Sector stakeholders</a:t>
            </a:r>
            <a:endParaRPr lang="en-US" dirty="0"/>
          </a:p>
          <a:p>
            <a:pPr lvl="1"/>
            <a:r>
              <a:rPr lang="en-AU" dirty="0"/>
              <a:t>Private Sector stakeholders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Step 2 – discuss your research outcomes from task 1 in context of your group to fill out the table  (15 min)</a:t>
            </a:r>
          </a:p>
          <a:p>
            <a:pPr marL="457200" lvl="1" indent="0">
              <a:buNone/>
            </a:pPr>
            <a:r>
              <a:rPr lang="en-AU" dirty="0"/>
              <a:t>For your case study think about the stakeholder group and what would support them into being part of a placemaking initiative and whether the model in the case study helps them.</a:t>
            </a:r>
          </a:p>
        </p:txBody>
      </p:sp>
    </p:spTree>
    <p:extLst>
      <p:ext uri="{BB962C8B-B14F-4D97-AF65-F5344CB8AC3E}">
        <p14:creationId xmlns:p14="http://schemas.microsoft.com/office/powerpoint/2010/main" val="3700549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Role play – being your stakeholder  (30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Individually, propose a novel strategy, approach, tactic for place activation (From Hopkins 2020)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For your stakeholder group answer:</a:t>
            </a:r>
          </a:p>
          <a:p>
            <a:pPr lvl="0"/>
            <a:r>
              <a:rPr lang="en-AU" sz="2400" dirty="0"/>
              <a:t>What are my objectives? </a:t>
            </a:r>
            <a:endParaRPr lang="en-US" sz="2400" dirty="0"/>
          </a:p>
          <a:p>
            <a:pPr lvl="0"/>
            <a:r>
              <a:rPr lang="en-AU" sz="2400" dirty="0"/>
              <a:t>What am I willing to compromise on? </a:t>
            </a:r>
            <a:endParaRPr lang="en-US" sz="2400" dirty="0"/>
          </a:p>
          <a:p>
            <a:pPr lvl="0"/>
            <a:r>
              <a:rPr lang="en-AU" sz="2400" dirty="0"/>
              <a:t>Who are other stakeholders I can potentially ally with? </a:t>
            </a:r>
            <a:endParaRPr lang="en-US" sz="2400" dirty="0"/>
          </a:p>
          <a:p>
            <a:pPr lvl="0"/>
            <a:r>
              <a:rPr lang="en-AU" sz="2400" dirty="0"/>
              <a:t>Where do my own interests conflict with those of other stakeholders?</a:t>
            </a:r>
            <a:endParaRPr lang="en-US" sz="2400" dirty="0"/>
          </a:p>
          <a:p>
            <a:pPr lvl="0"/>
            <a:r>
              <a:rPr lang="en-AU" sz="2400" dirty="0"/>
              <a:t>What are my negotiating strengths and weaknesses in this scenario? </a:t>
            </a:r>
            <a:endParaRPr lang="en-US" sz="2400" dirty="0"/>
          </a:p>
          <a:p>
            <a:pPr lvl="0"/>
            <a:r>
              <a:rPr lang="en-AU" sz="2400" dirty="0"/>
              <a:t>What are the strategic tools, mechanisms or tactics can I use to effectuate the outcome I want?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5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Stakeholder discussion  ( 45 min)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Now pretend to be your stakeholder at a meeting an place your name card and role in front of you. </a:t>
            </a:r>
          </a:p>
          <a:p>
            <a:pPr lvl="1"/>
            <a:r>
              <a:rPr lang="en-AU" dirty="0"/>
              <a:t>Don’t share with anyone your answers to the six questions before. </a:t>
            </a:r>
          </a:p>
          <a:p>
            <a:pPr lvl="1"/>
            <a:r>
              <a:rPr lang="en-AU" dirty="0"/>
              <a:t>Be consistent with your role.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The issue being discussed at the meeting should be relevant to the case study you looked at.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Discuss as your stakeholder how to resolve the issue and what you think the governance of it should be. </a:t>
            </a:r>
          </a:p>
          <a:p>
            <a:pPr lvl="1"/>
            <a:r>
              <a:rPr lang="en-AU" dirty="0"/>
              <a:t>Make alliances or compromise as relevant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929798"/>
      </p:ext>
    </p:extLst>
  </p:cSld>
  <p:clrMapOvr>
    <a:masterClrMapping/>
  </p:clrMapOvr>
</p:sld>
</file>

<file path=ppt/theme/theme1.xml><?xml version="1.0" encoding="utf-8"?>
<a:theme xmlns:a="http://schemas.openxmlformats.org/drawingml/2006/main" name="PlaceAgency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ceAgencyTemplate" id="{AA440F56-B2C6-49B5-84DB-637CC3428D52}" vid="{74C72330-DB17-4512-89CF-AEBD2CC366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PlaceAgencyTemplate</Template>
  <TotalTime>1042</TotalTime>
  <Words>1303</Words>
  <Application>Microsoft Office PowerPoint</Application>
  <PresentationFormat>Widescreen</PresentationFormat>
  <Paragraphs>140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Lato</vt:lpstr>
      <vt:lpstr>PlaceAgencyTemplate</vt:lpstr>
      <vt:lpstr>Disclaimer:   The following slides were intentionally left text based to allow you to personalise and contextualise with your own images. </vt:lpstr>
      <vt:lpstr>Governance Power and Empowerment - tutorial</vt:lpstr>
      <vt:lpstr>What you (students) should have brought</vt:lpstr>
      <vt:lpstr>Activity 1: POWER IN PRACTICE</vt:lpstr>
      <vt:lpstr>Power in Practice Exercise: Stakeholder Strategies </vt:lpstr>
      <vt:lpstr>What you (students) should have brought</vt:lpstr>
      <vt:lpstr>Task 2: Group Discussion – Research consolidation and role assignment</vt:lpstr>
      <vt:lpstr>Role play – being your stakeholder  (30 min)</vt:lpstr>
      <vt:lpstr>Stakeholder discussion  ( 45 min)  </vt:lpstr>
      <vt:lpstr>Debrief and reflection</vt:lpstr>
      <vt:lpstr>Activity 2: POWER IN PRACTICE</vt:lpstr>
      <vt:lpstr>Task 6 – mapping the governance framework</vt:lpstr>
      <vt:lpstr>Relationships and place governance</vt:lpstr>
      <vt:lpstr>Analysis of governance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</dc:title>
  <dc:creator>Lara</dc:creator>
  <cp:lastModifiedBy>Cris Hernandez Santin</cp:lastModifiedBy>
  <cp:revision>56</cp:revision>
  <dcterms:created xsi:type="dcterms:W3CDTF">2018-10-08T07:29:11Z</dcterms:created>
  <dcterms:modified xsi:type="dcterms:W3CDTF">2019-11-10T21:47:42Z</dcterms:modified>
</cp:coreProperties>
</file>