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8" r:id="rId2"/>
    <p:sldId id="256" r:id="rId3"/>
    <p:sldId id="2654" r:id="rId4"/>
    <p:sldId id="259" r:id="rId5"/>
    <p:sldId id="258" r:id="rId6"/>
    <p:sldId id="386" r:id="rId7"/>
    <p:sldId id="2655" r:id="rId8"/>
    <p:sldId id="2691" r:id="rId9"/>
    <p:sldId id="2692" r:id="rId10"/>
    <p:sldId id="2693" r:id="rId11"/>
    <p:sldId id="2694" r:id="rId12"/>
    <p:sldId id="2695" r:id="rId13"/>
    <p:sldId id="2657" r:id="rId14"/>
    <p:sldId id="2656" r:id="rId15"/>
    <p:sldId id="2699" r:id="rId16"/>
    <p:sldId id="2696" r:id="rId17"/>
    <p:sldId id="2697" r:id="rId18"/>
    <p:sldId id="27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00"/>
    <a:srgbClr val="404E58"/>
    <a:srgbClr val="FFF4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43" autoAdjust="0"/>
  </p:normalViewPr>
  <p:slideViewPr>
    <p:cSldViewPr snapToGrid="0">
      <p:cViewPr varScale="1">
        <p:scale>
          <a:sx n="84" d="100"/>
          <a:sy n="84"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7C85D-4609-4C5E-AC71-A48BF9B111D9}" type="doc">
      <dgm:prSet loTypeId="urn:microsoft.com/office/officeart/2005/8/layout/matrix2" loCatId="matrix" qsTypeId="urn:microsoft.com/office/officeart/2005/8/quickstyle/simple1" qsCatId="simple" csTypeId="urn:microsoft.com/office/officeart/2005/8/colors/accent6_2" csCatId="accent6" phldr="1"/>
      <dgm:spPr/>
      <dgm:t>
        <a:bodyPr/>
        <a:lstStyle/>
        <a:p>
          <a:endParaRPr lang="en-AU"/>
        </a:p>
      </dgm:t>
    </dgm:pt>
    <dgm:pt modelId="{D192E1AD-5392-46A5-9EDB-6AF29A6661EC}">
      <dgm:prSet phldrT="[Text]"/>
      <dgm:spPr/>
      <dgm:t>
        <a:bodyPr/>
        <a:lstStyle/>
        <a:p>
          <a:r>
            <a:rPr lang="en-AU" dirty="0"/>
            <a:t>Public Projects </a:t>
          </a:r>
        </a:p>
      </dgm:t>
    </dgm:pt>
    <dgm:pt modelId="{158FA31A-8073-4401-B111-2FE7D8704D97}" type="parTrans" cxnId="{9D0B82F5-5EF9-46D6-891C-8C67036ECB0D}">
      <dgm:prSet/>
      <dgm:spPr/>
      <dgm:t>
        <a:bodyPr/>
        <a:lstStyle/>
        <a:p>
          <a:endParaRPr lang="en-AU"/>
        </a:p>
      </dgm:t>
    </dgm:pt>
    <dgm:pt modelId="{82D8B8A3-9106-4FFB-964E-7207C77D100B}" type="sibTrans" cxnId="{9D0B82F5-5EF9-46D6-891C-8C67036ECB0D}">
      <dgm:prSet/>
      <dgm:spPr/>
      <dgm:t>
        <a:bodyPr/>
        <a:lstStyle/>
        <a:p>
          <a:endParaRPr lang="en-AU"/>
        </a:p>
      </dgm:t>
    </dgm:pt>
    <dgm:pt modelId="{5075B27A-FF54-4CF0-8260-F6ED25B871F3}">
      <dgm:prSet phldrT="[Text]"/>
      <dgm:spPr/>
      <dgm:t>
        <a:bodyPr/>
        <a:lstStyle/>
        <a:p>
          <a:r>
            <a:rPr lang="en-AU" dirty="0"/>
            <a:t>Large-scale  Placemaking</a:t>
          </a:r>
        </a:p>
      </dgm:t>
    </dgm:pt>
    <dgm:pt modelId="{ACF73EA1-AD5C-4465-91F2-7956C73A4AD7}" type="parTrans" cxnId="{1D7A0D2F-62A2-4553-9349-F56E56D65F64}">
      <dgm:prSet/>
      <dgm:spPr/>
      <dgm:t>
        <a:bodyPr/>
        <a:lstStyle/>
        <a:p>
          <a:endParaRPr lang="en-AU"/>
        </a:p>
      </dgm:t>
    </dgm:pt>
    <dgm:pt modelId="{A51ADE61-E999-4E50-9999-E03812D46A2B}" type="sibTrans" cxnId="{1D7A0D2F-62A2-4553-9349-F56E56D65F64}">
      <dgm:prSet/>
      <dgm:spPr/>
      <dgm:t>
        <a:bodyPr/>
        <a:lstStyle/>
        <a:p>
          <a:endParaRPr lang="en-AU"/>
        </a:p>
      </dgm:t>
    </dgm:pt>
    <dgm:pt modelId="{93D07F36-B9A4-44C7-866F-F956FACA3CE7}">
      <dgm:prSet phldrT="[Text]"/>
      <dgm:spPr/>
      <dgm:t>
        <a:bodyPr/>
        <a:lstStyle/>
        <a:p>
          <a:r>
            <a:rPr lang="en-AU" dirty="0"/>
            <a:t>Small-scale Placemaking</a:t>
          </a:r>
        </a:p>
      </dgm:t>
    </dgm:pt>
    <dgm:pt modelId="{C68A6B8B-D2BC-4B23-B1E8-11966DFB2574}" type="parTrans" cxnId="{A2FBECD3-04B5-4769-8BFB-DC4FECFA96FA}">
      <dgm:prSet/>
      <dgm:spPr/>
      <dgm:t>
        <a:bodyPr/>
        <a:lstStyle/>
        <a:p>
          <a:endParaRPr lang="en-AU"/>
        </a:p>
      </dgm:t>
    </dgm:pt>
    <dgm:pt modelId="{B6FCB2F6-8311-473D-8178-7EA6A9629D11}" type="sibTrans" cxnId="{A2FBECD3-04B5-4769-8BFB-DC4FECFA96FA}">
      <dgm:prSet/>
      <dgm:spPr/>
      <dgm:t>
        <a:bodyPr/>
        <a:lstStyle/>
        <a:p>
          <a:endParaRPr lang="en-AU"/>
        </a:p>
      </dgm:t>
    </dgm:pt>
    <dgm:pt modelId="{E0AA4D68-94C2-4977-A4D8-3720688988E2}">
      <dgm:prSet phldrT="[Text]"/>
      <dgm:spPr/>
      <dgm:t>
        <a:bodyPr/>
        <a:lstStyle/>
        <a:p>
          <a:r>
            <a:rPr lang="en-AU" dirty="0"/>
            <a:t>Private Projects</a:t>
          </a:r>
        </a:p>
      </dgm:t>
    </dgm:pt>
    <dgm:pt modelId="{43E78E49-4D03-4DF8-833D-5AAB187F0F48}" type="parTrans" cxnId="{DDF35B4A-C448-450E-A2FC-0779C06F5E62}">
      <dgm:prSet/>
      <dgm:spPr/>
      <dgm:t>
        <a:bodyPr/>
        <a:lstStyle/>
        <a:p>
          <a:endParaRPr lang="en-AU"/>
        </a:p>
      </dgm:t>
    </dgm:pt>
    <dgm:pt modelId="{18ADAA80-BB75-469D-912C-068231D1D347}" type="sibTrans" cxnId="{DDF35B4A-C448-450E-A2FC-0779C06F5E62}">
      <dgm:prSet/>
      <dgm:spPr/>
      <dgm:t>
        <a:bodyPr/>
        <a:lstStyle/>
        <a:p>
          <a:endParaRPr lang="en-AU"/>
        </a:p>
      </dgm:t>
    </dgm:pt>
    <dgm:pt modelId="{475E72CF-F403-4D77-9DC9-DA5BED2FAAFF}" type="pres">
      <dgm:prSet presAssocID="{9AA7C85D-4609-4C5E-AC71-A48BF9B111D9}" presName="matrix" presStyleCnt="0">
        <dgm:presLayoutVars>
          <dgm:chMax val="1"/>
          <dgm:dir/>
          <dgm:resizeHandles val="exact"/>
        </dgm:presLayoutVars>
      </dgm:prSet>
      <dgm:spPr/>
    </dgm:pt>
    <dgm:pt modelId="{DBE45DDF-C526-456F-958D-710EAFFABB17}" type="pres">
      <dgm:prSet presAssocID="{9AA7C85D-4609-4C5E-AC71-A48BF9B111D9}" presName="axisShape" presStyleLbl="bgShp" presStyleIdx="0" presStyleCnt="1"/>
      <dgm:spPr/>
    </dgm:pt>
    <dgm:pt modelId="{3EB2106D-89AA-42C6-BE5B-BA25C6D72E68}" type="pres">
      <dgm:prSet presAssocID="{9AA7C85D-4609-4C5E-AC71-A48BF9B111D9}" presName="rect1" presStyleLbl="node1" presStyleIdx="0" presStyleCnt="4" custScaleY="19286" custLinFactNeighborX="58036" custLinFactNeighborY="-84077">
        <dgm:presLayoutVars>
          <dgm:chMax val="0"/>
          <dgm:chPref val="0"/>
          <dgm:bulletEnabled val="1"/>
        </dgm:presLayoutVars>
      </dgm:prSet>
      <dgm:spPr/>
    </dgm:pt>
    <dgm:pt modelId="{13B305EF-7FA4-40B3-9E4D-AD58FD3C0E27}" type="pres">
      <dgm:prSet presAssocID="{9AA7C85D-4609-4C5E-AC71-A48BF9B111D9}" presName="rect2" presStyleLbl="node1" presStyleIdx="1" presStyleCnt="4" custScaleY="19405" custLinFactNeighborX="87054" custLinFactNeighborY="40923">
        <dgm:presLayoutVars>
          <dgm:chMax val="0"/>
          <dgm:chPref val="0"/>
          <dgm:bulletEnabled val="1"/>
        </dgm:presLayoutVars>
      </dgm:prSet>
      <dgm:spPr/>
    </dgm:pt>
    <dgm:pt modelId="{DFA22704-201D-42F7-B0E0-6B9904FD75CD}" type="pres">
      <dgm:prSet presAssocID="{9AA7C85D-4609-4C5E-AC71-A48BF9B111D9}" presName="rect3" presStyleLbl="node1" presStyleIdx="2" presStyleCnt="4" custScaleY="17798" custLinFactNeighborX="-88542" custLinFactNeighborY="-74405">
        <dgm:presLayoutVars>
          <dgm:chMax val="0"/>
          <dgm:chPref val="0"/>
          <dgm:bulletEnabled val="1"/>
        </dgm:presLayoutVars>
      </dgm:prSet>
      <dgm:spPr/>
    </dgm:pt>
    <dgm:pt modelId="{8812E0A0-4DBB-4C1D-9A71-69CA4C12F935}" type="pres">
      <dgm:prSet presAssocID="{9AA7C85D-4609-4C5E-AC71-A48BF9B111D9}" presName="rect4" presStyleLbl="node1" presStyleIdx="3" presStyleCnt="4" custScaleY="17798" custLinFactNeighborX="-59524" custLinFactNeighborY="75149">
        <dgm:presLayoutVars>
          <dgm:chMax val="0"/>
          <dgm:chPref val="0"/>
          <dgm:bulletEnabled val="1"/>
        </dgm:presLayoutVars>
      </dgm:prSet>
      <dgm:spPr/>
    </dgm:pt>
  </dgm:ptLst>
  <dgm:cxnLst>
    <dgm:cxn modelId="{DF5A4F13-29DC-403A-90FC-883703D93FD0}" type="presOf" srcId="{93D07F36-B9A4-44C7-866F-F956FACA3CE7}" destId="{DFA22704-201D-42F7-B0E0-6B9904FD75CD}" srcOrd="0" destOrd="0" presId="urn:microsoft.com/office/officeart/2005/8/layout/matrix2"/>
    <dgm:cxn modelId="{1D7A0D2F-62A2-4553-9349-F56E56D65F64}" srcId="{9AA7C85D-4609-4C5E-AC71-A48BF9B111D9}" destId="{5075B27A-FF54-4CF0-8260-F6ED25B871F3}" srcOrd="1" destOrd="0" parTransId="{ACF73EA1-AD5C-4465-91F2-7956C73A4AD7}" sibTransId="{A51ADE61-E999-4E50-9999-E03812D46A2B}"/>
    <dgm:cxn modelId="{9F9EC63F-4893-4539-9731-D7B494EC0CA2}" type="presOf" srcId="{D192E1AD-5392-46A5-9EDB-6AF29A6661EC}" destId="{3EB2106D-89AA-42C6-BE5B-BA25C6D72E68}" srcOrd="0" destOrd="0" presId="urn:microsoft.com/office/officeart/2005/8/layout/matrix2"/>
    <dgm:cxn modelId="{32C18543-978A-47D4-9902-1CBDC883CC99}" type="presOf" srcId="{9AA7C85D-4609-4C5E-AC71-A48BF9B111D9}" destId="{475E72CF-F403-4D77-9DC9-DA5BED2FAAFF}" srcOrd="0" destOrd="0" presId="urn:microsoft.com/office/officeart/2005/8/layout/matrix2"/>
    <dgm:cxn modelId="{DDF35B4A-C448-450E-A2FC-0779C06F5E62}" srcId="{9AA7C85D-4609-4C5E-AC71-A48BF9B111D9}" destId="{E0AA4D68-94C2-4977-A4D8-3720688988E2}" srcOrd="3" destOrd="0" parTransId="{43E78E49-4D03-4DF8-833D-5AAB187F0F48}" sibTransId="{18ADAA80-BB75-469D-912C-068231D1D347}"/>
    <dgm:cxn modelId="{F2C7645A-C0F9-488C-8622-FFFF89A4131A}" type="presOf" srcId="{E0AA4D68-94C2-4977-A4D8-3720688988E2}" destId="{8812E0A0-4DBB-4C1D-9A71-69CA4C12F935}" srcOrd="0" destOrd="0" presId="urn:microsoft.com/office/officeart/2005/8/layout/matrix2"/>
    <dgm:cxn modelId="{791F5781-6A32-4705-B59A-D10AF4B30B1F}" type="presOf" srcId="{5075B27A-FF54-4CF0-8260-F6ED25B871F3}" destId="{13B305EF-7FA4-40B3-9E4D-AD58FD3C0E27}" srcOrd="0" destOrd="0" presId="urn:microsoft.com/office/officeart/2005/8/layout/matrix2"/>
    <dgm:cxn modelId="{A2FBECD3-04B5-4769-8BFB-DC4FECFA96FA}" srcId="{9AA7C85D-4609-4C5E-AC71-A48BF9B111D9}" destId="{93D07F36-B9A4-44C7-866F-F956FACA3CE7}" srcOrd="2" destOrd="0" parTransId="{C68A6B8B-D2BC-4B23-B1E8-11966DFB2574}" sibTransId="{B6FCB2F6-8311-473D-8178-7EA6A9629D11}"/>
    <dgm:cxn modelId="{9D0B82F5-5EF9-46D6-891C-8C67036ECB0D}" srcId="{9AA7C85D-4609-4C5E-AC71-A48BF9B111D9}" destId="{D192E1AD-5392-46A5-9EDB-6AF29A6661EC}" srcOrd="0" destOrd="0" parTransId="{158FA31A-8073-4401-B111-2FE7D8704D97}" sibTransId="{82D8B8A3-9106-4FFB-964E-7207C77D100B}"/>
    <dgm:cxn modelId="{A37B4D72-9E6C-4CE7-8D09-A8E4C7471B67}" type="presParOf" srcId="{475E72CF-F403-4D77-9DC9-DA5BED2FAAFF}" destId="{DBE45DDF-C526-456F-958D-710EAFFABB17}" srcOrd="0" destOrd="0" presId="urn:microsoft.com/office/officeart/2005/8/layout/matrix2"/>
    <dgm:cxn modelId="{D8E6485C-C62E-44F4-8A4B-A9A137C3A6DA}" type="presParOf" srcId="{475E72CF-F403-4D77-9DC9-DA5BED2FAAFF}" destId="{3EB2106D-89AA-42C6-BE5B-BA25C6D72E68}" srcOrd="1" destOrd="0" presId="urn:microsoft.com/office/officeart/2005/8/layout/matrix2"/>
    <dgm:cxn modelId="{CC5A06BE-04C9-400D-B1B4-8ADF487A47E3}" type="presParOf" srcId="{475E72CF-F403-4D77-9DC9-DA5BED2FAAFF}" destId="{13B305EF-7FA4-40B3-9E4D-AD58FD3C0E27}" srcOrd="2" destOrd="0" presId="urn:microsoft.com/office/officeart/2005/8/layout/matrix2"/>
    <dgm:cxn modelId="{EB11D5BC-B7C8-4825-BD4A-6951AE6190E0}" type="presParOf" srcId="{475E72CF-F403-4D77-9DC9-DA5BED2FAAFF}" destId="{DFA22704-201D-42F7-B0E0-6B9904FD75CD}" srcOrd="3" destOrd="0" presId="urn:microsoft.com/office/officeart/2005/8/layout/matrix2"/>
    <dgm:cxn modelId="{A10E8812-D3E3-424F-8E3D-197FB243BC89}" type="presParOf" srcId="{475E72CF-F403-4D77-9DC9-DA5BED2FAAFF}" destId="{8812E0A0-4DBB-4C1D-9A71-69CA4C12F935}"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45DDF-C526-456F-958D-710EAFFABB17}">
      <dsp:nvSpPr>
        <dsp:cNvPr id="0" name=""/>
        <dsp:cNvSpPr/>
      </dsp:nvSpPr>
      <dsp:spPr>
        <a:xfrm>
          <a:off x="533241" y="0"/>
          <a:ext cx="4351338" cy="4351338"/>
        </a:xfrm>
        <a:prstGeom prst="quadArrow">
          <a:avLst>
            <a:gd name="adj1" fmla="val 2000"/>
            <a:gd name="adj2" fmla="val 4000"/>
            <a:gd name="adj3" fmla="val 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2106D-89AA-42C6-BE5B-BA25C6D72E68}">
      <dsp:nvSpPr>
        <dsp:cNvPr id="0" name=""/>
        <dsp:cNvSpPr/>
      </dsp:nvSpPr>
      <dsp:spPr>
        <a:xfrm>
          <a:off x="1826214" y="0"/>
          <a:ext cx="1740535" cy="335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Public Projects </a:t>
          </a:r>
        </a:p>
      </dsp:txBody>
      <dsp:txXfrm>
        <a:off x="1842600" y="16386"/>
        <a:ext cx="1707763" cy="302907"/>
      </dsp:txXfrm>
    </dsp:sp>
    <dsp:sp modelId="{13B305EF-7FA4-40B3-9E4D-AD58FD3C0E27}">
      <dsp:nvSpPr>
        <dsp:cNvPr id="0" name=""/>
        <dsp:cNvSpPr/>
      </dsp:nvSpPr>
      <dsp:spPr>
        <a:xfrm>
          <a:off x="3677284" y="1696508"/>
          <a:ext cx="1740535" cy="33775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Large-scale  Placemaking</a:t>
          </a:r>
        </a:p>
      </dsp:txBody>
      <dsp:txXfrm>
        <a:off x="3693772" y="1712996"/>
        <a:ext cx="1707559" cy="304774"/>
      </dsp:txXfrm>
    </dsp:sp>
    <dsp:sp modelId="{DFA22704-201D-42F7-B0E0-6B9904FD75CD}">
      <dsp:nvSpPr>
        <dsp:cNvPr id="0" name=""/>
        <dsp:cNvSpPr/>
      </dsp:nvSpPr>
      <dsp:spPr>
        <a:xfrm>
          <a:off x="0" y="174829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a:t>Small-scale Placemaking</a:t>
          </a:r>
        </a:p>
      </dsp:txBody>
      <dsp:txXfrm>
        <a:off x="15122" y="1763419"/>
        <a:ext cx="1710291" cy="279536"/>
      </dsp:txXfrm>
    </dsp:sp>
    <dsp:sp modelId="{8812E0A0-4DBB-4C1D-9A71-69CA4C12F935}">
      <dsp:nvSpPr>
        <dsp:cNvPr id="0" name=""/>
        <dsp:cNvSpPr/>
      </dsp:nvSpPr>
      <dsp:spPr>
        <a:xfrm>
          <a:off x="1825170" y="4041557"/>
          <a:ext cx="1740535" cy="3097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kern="1200" dirty="0"/>
            <a:t>Private Projects</a:t>
          </a:r>
        </a:p>
      </dsp:txBody>
      <dsp:txXfrm>
        <a:off x="1840292" y="4056679"/>
        <a:ext cx="1710291" cy="27953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4424B-CFB9-4CB6-B2A2-CCDA522E5889}" type="datetimeFigureOut">
              <a:rPr lang="en-AU" smtClean="0"/>
              <a:t>4/11/2019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F6D3D-4873-4ECC-8F91-8A3908254138}" type="slidenum">
              <a:rPr lang="en-AU" smtClean="0"/>
              <a:t>‹#›</a:t>
            </a:fld>
            <a:endParaRPr lang="en-AU" dirty="0"/>
          </a:p>
        </p:txBody>
      </p:sp>
    </p:spTree>
    <p:extLst>
      <p:ext uri="{BB962C8B-B14F-4D97-AF65-F5344CB8AC3E}">
        <p14:creationId xmlns:p14="http://schemas.microsoft.com/office/powerpoint/2010/main" val="26415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Governance: the arrangements that manage and deliver places with the ideal being governance systems that allow for deep engagement and co-creation processes with the people who live and experience the place (the dweller). The power dynamics are explained in more detailed in the ‘systems in place agency’ module </a:t>
            </a:r>
          </a:p>
          <a:p>
            <a:pPr lvl="0"/>
            <a:r>
              <a:rPr lang="en-AU" sz="1200" kern="1200" dirty="0">
                <a:solidFill>
                  <a:schemeClr val="tx1"/>
                </a:solidFill>
                <a:effectLst/>
                <a:latin typeface="+mn-lt"/>
                <a:ea typeface="+mn-ea"/>
                <a:cs typeface="+mn-cs"/>
              </a:rPr>
              <a:t>Stakeholders: creating a clear map of who is involved in the project, their interests and values assigned to place and roles in delivering said place </a:t>
            </a:r>
          </a:p>
          <a:p>
            <a:pPr lvl="0"/>
            <a:r>
              <a:rPr lang="en-AU" sz="1200" kern="1200" dirty="0">
                <a:solidFill>
                  <a:schemeClr val="tx1"/>
                </a:solidFill>
                <a:effectLst/>
                <a:latin typeface="+mn-lt"/>
                <a:ea typeface="+mn-ea"/>
                <a:cs typeface="+mn-cs"/>
              </a:rPr>
              <a:t>Resources: Strategies employed to fund and find the resources for the project. Please note here that it is important to consider the hours of volunteers in the project as when they are community-led, placemaking projects often lack funding but enjoy the passion of active citizens enacting change in their places. Long -lasting and robust projects rarely come from a position of having small funding. </a:t>
            </a:r>
          </a:p>
          <a:p>
            <a:pPr lvl="0"/>
            <a:r>
              <a:rPr lang="en-AU" sz="1200" kern="1200" dirty="0">
                <a:solidFill>
                  <a:schemeClr val="tx1"/>
                </a:solidFill>
                <a:effectLst/>
                <a:latin typeface="+mn-lt"/>
                <a:ea typeface="+mn-ea"/>
                <a:cs typeface="+mn-cs"/>
              </a:rPr>
              <a:t>Timeline: there are two ways to understanding the timeline. In the most literal sense, it is the time it takes between the initial idea and the project competition as well as the things that happen through that time that may challenge or support the project realisation. In the second sense, we refer to the importance of the temporal-framing of the place and how, under the iterative making and remaking of places, it is important to maintain an ongoing timeline mapping out how the constellations of place experiences and meanings change through time. </a:t>
            </a:r>
          </a:p>
          <a:p>
            <a:pPr lvl="0"/>
            <a:r>
              <a:rPr lang="en-AU" sz="1200" kern="1200" dirty="0">
                <a:solidFill>
                  <a:schemeClr val="tx1"/>
                </a:solidFill>
                <a:effectLst/>
                <a:latin typeface="+mn-lt"/>
                <a:ea typeface="+mn-ea"/>
                <a:cs typeface="+mn-cs"/>
              </a:rPr>
              <a:t>Maintenance: The maintenance of the place is an important point to consider in the implementation framework. It includes elements such as, what will the programming or curation of place will be (place-keeping strategy), the resources needed to up-keep the initiative functioning well, and how the place will continue to remain relevant and responsive to the temporal-framing of place and its history. </a:t>
            </a:r>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2</a:t>
            </a:fld>
            <a:endParaRPr lang="en-AU" dirty="0"/>
          </a:p>
        </p:txBody>
      </p:sp>
    </p:spTree>
    <p:extLst>
      <p:ext uri="{BB962C8B-B14F-4D97-AF65-F5344CB8AC3E}">
        <p14:creationId xmlns:p14="http://schemas.microsoft.com/office/powerpoint/2010/main" val="10956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dirty="0"/>
              <a:t>Small scale: These are project acting at a street level. artist-led placemaking, laneways, etc. They are generally small projects that require a smaller number of people and are more flexible. Examples of this include the Chris Trotter art installation in Brisbane. </a:t>
            </a:r>
            <a:endParaRPr lang="en-AU" dirty="0"/>
          </a:p>
          <a:p>
            <a:pPr marL="171450" lvl="0" indent="-171450">
              <a:buFont typeface="Arial" panose="020B0604020202020204" pitchFamily="34" charset="0"/>
              <a:buChar char="•"/>
            </a:pPr>
            <a:r>
              <a:rPr lang="en-GB" dirty="0"/>
              <a:t>Medium scale: It can include whole street activations (i.e. pop-up park, parklet day), markets or shopping centres. Examples of this include Time Square (NY), Point Cook pop-up park and the SCIP Program</a:t>
            </a:r>
            <a:endParaRPr lang="en-AU" dirty="0"/>
          </a:p>
          <a:p>
            <a:pPr marL="171450" lvl="0" indent="-171450">
              <a:buFont typeface="Arial" panose="020B0604020202020204" pitchFamily="34" charset="0"/>
              <a:buChar char="•"/>
            </a:pPr>
            <a:r>
              <a:rPr lang="en-AU" dirty="0"/>
              <a:t>Large scale place making: projects acting at a whole of community scale and large-scale infrastructure including planned communities. These include greenfield and brownfield developments. In general terms, they are projects of a high level of complexity, long timeframes, major investments and multiple stakeholders. Examples of this include the </a:t>
            </a:r>
            <a:r>
              <a:rPr lang="en-GB" dirty="0"/>
              <a:t>Gold coast light rail (QLD), Brisbane metro, and </a:t>
            </a:r>
            <a:r>
              <a:rPr lang="en-AU" dirty="0"/>
              <a:t>Brolga Lakes. </a:t>
            </a:r>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13</a:t>
            </a:fld>
            <a:endParaRPr lang="en-AU" dirty="0"/>
          </a:p>
        </p:txBody>
      </p:sp>
    </p:spTree>
    <p:extLst>
      <p:ext uri="{BB962C8B-B14F-4D97-AF65-F5344CB8AC3E}">
        <p14:creationId xmlns:p14="http://schemas.microsoft.com/office/powerpoint/2010/main" val="47526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effectLst/>
              </a:rPr>
              <a:t>Inviting people to take action and actively shape their environments means that we have to be ready to deliver projects that are realistic and working within the constraints faced by the system you are embedded in. Every project is different and it will face different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effectLst/>
            </a:endParaRPr>
          </a:p>
          <a:p>
            <a:pPr marL="0" indent="0">
              <a:buNone/>
            </a:pPr>
            <a:r>
              <a:rPr lang="en-US" dirty="0"/>
              <a:t>This module focuses on the Implementation of Place-Making. Students will be exposed to examples of place‐making interventions/projects happening at different scales.</a:t>
            </a:r>
          </a:p>
          <a:p>
            <a:pPr marL="0" indent="0">
              <a:buNone/>
            </a:pPr>
            <a:r>
              <a:rPr lang="en-US" dirty="0"/>
              <a:t>The concepts of scale, timeline, resources and power are seen as key elements of implementation. Students will learn about those concepts through examples of place making projects implemented at different scales.</a:t>
            </a:r>
          </a:p>
          <a:p>
            <a:pPr marL="0" indent="0">
              <a:buNone/>
            </a:pPr>
            <a:r>
              <a:rPr lang="en-US" dirty="0"/>
              <a:t>The expertise of “place-makers” (through videos) is used as a learning tool for students to understand the challenges associated to the implementation of a placemaking projects.  Implementation can only be taught through the analysis of case studies, thus the very practical approach for this module.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712A2C5-ACBB-4BB1-BD07-2F36325C3EEE}" type="slidenum">
              <a:rPr lang="en-AU" smtClean="0"/>
              <a:t>3</a:t>
            </a:fld>
            <a:endParaRPr lang="en-AU" dirty="0"/>
          </a:p>
        </p:txBody>
      </p:sp>
    </p:spTree>
    <p:extLst>
      <p:ext uri="{BB962C8B-B14F-4D97-AF65-F5344CB8AC3E}">
        <p14:creationId xmlns:p14="http://schemas.microsoft.com/office/powerpoint/2010/main" val="230557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6</a:t>
            </a:fld>
            <a:endParaRPr lang="en-AU" dirty="0"/>
          </a:p>
        </p:txBody>
      </p:sp>
    </p:spTree>
    <p:extLst>
      <p:ext uri="{BB962C8B-B14F-4D97-AF65-F5344CB8AC3E}">
        <p14:creationId xmlns:p14="http://schemas.microsoft.com/office/powerpoint/2010/main" val="134984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r>
              <a:rPr lang="en-AU" dirty="0"/>
              <a:t>In previous modules we have talked about what a place is and what success feels and looks like. </a:t>
            </a:r>
          </a:p>
          <a:p>
            <a:endParaRPr lang="en-AU" dirty="0"/>
          </a:p>
          <a:p>
            <a:r>
              <a:rPr lang="en-AU" dirty="0"/>
              <a:t>In particular, there are three definitions to remember at this stage: </a:t>
            </a:r>
          </a:p>
          <a:p>
            <a:endParaRPr lang="en-AU" dirty="0"/>
          </a:p>
          <a:p>
            <a:pPr marL="171450" indent="-171450" algn="l">
              <a:buFont typeface="Arial" panose="020B0604020202020204" pitchFamily="34" charset="0"/>
              <a:buChar char="•"/>
            </a:pPr>
            <a:r>
              <a:rPr lang="en-AU" dirty="0"/>
              <a:t>Placemaking:  </a:t>
            </a:r>
            <a:r>
              <a:rPr lang="en-AU" sz="1200" dirty="0"/>
              <a:t>process to increase the capacity and capability of the people to invest a place with meaning</a:t>
            </a:r>
            <a:r>
              <a:rPr lang="en-US" sz="1200" dirty="0"/>
              <a:t> (Place Agency, 2017). To achieve places where </a:t>
            </a:r>
            <a:endParaRPr lang="en-AU" sz="1200" dirty="0"/>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endParaRPr lang="en-AU" dirty="0"/>
          </a:p>
          <a:p>
            <a:pPr marL="171450" indent="-171450">
              <a:buFont typeface="Arial" panose="020B0604020202020204" pitchFamily="34" charset="0"/>
              <a:buChar char="•"/>
            </a:pPr>
            <a:r>
              <a:rPr lang="en-AU" dirty="0"/>
              <a:t>Place-wash: saying it is good when it isn’t </a:t>
            </a:r>
          </a:p>
          <a:p>
            <a:pPr lvl="1"/>
            <a:r>
              <a:rPr lang="en-AU" dirty="0"/>
              <a:t>Used primarily for advertising  </a:t>
            </a:r>
          </a:p>
          <a:p>
            <a:pPr marL="171450" indent="-171450" algn="l">
              <a:buFont typeface="Arial" panose="020B0604020202020204" pitchFamily="34" charset="0"/>
              <a:buChar char="•"/>
            </a:pPr>
            <a:endParaRPr lang="en-AU" dirty="0"/>
          </a:p>
          <a:p>
            <a:pPr marL="171450" indent="-171450" algn="l">
              <a:buFont typeface="Arial" panose="020B0604020202020204" pitchFamily="34" charset="0"/>
              <a:buChar char="•"/>
            </a:pPr>
            <a:r>
              <a:rPr lang="en-AU" dirty="0"/>
              <a:t>Place-masking: – saying you have done placemaking when you haven’t –    </a:t>
            </a:r>
            <a:r>
              <a:rPr lang="en-US" dirty="0"/>
              <a:t>(Fincher et al., 2016)</a:t>
            </a:r>
            <a:endParaRPr lang="en-AU" dirty="0"/>
          </a:p>
          <a:p>
            <a:pPr lvl="1"/>
            <a:r>
              <a:rPr lang="en-US" dirty="0"/>
              <a:t>social equity is not identified as a priority for the project </a:t>
            </a:r>
          </a:p>
          <a:p>
            <a:pPr lvl="1"/>
            <a:r>
              <a:rPr lang="en-US" dirty="0"/>
              <a:t>Catering for future ‘ideal’ residents, not existing one</a:t>
            </a:r>
          </a:p>
          <a:p>
            <a:pPr lvl="1"/>
            <a:r>
              <a:rPr lang="en-US" dirty="0"/>
              <a:t>prioritize economic development while socio-spatial equity becomes secondary (or even irrelevant) in the process, resulting in gentrified neighborhoods</a:t>
            </a:r>
          </a:p>
          <a:p>
            <a:pPr lvl="1"/>
            <a:r>
              <a:rPr lang="en-AU" dirty="0"/>
              <a:t>Gentrification: the process of renovating a district so that it conforms to middle-class taste, pushing out the non-conforming. It closes down opportunities for those in economically vulnerable positions.  </a:t>
            </a:r>
          </a:p>
          <a:p>
            <a:pPr lvl="1"/>
            <a:endParaRPr lang="en-AU" dirty="0"/>
          </a:p>
          <a:p>
            <a:endParaRPr lang="en-AU" dirty="0"/>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EEEF6D3D-4873-4ECC-8F91-8A3908254138}" type="slidenum">
              <a:rPr lang="en-AU" smtClean="0"/>
              <a:t>7</a:t>
            </a:fld>
            <a:endParaRPr lang="en-AU" dirty="0"/>
          </a:p>
        </p:txBody>
      </p:sp>
    </p:spTree>
    <p:extLst>
      <p:ext uri="{BB962C8B-B14F-4D97-AF65-F5344CB8AC3E}">
        <p14:creationId xmlns:p14="http://schemas.microsoft.com/office/powerpoint/2010/main" val="327872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Governance: the arrangements that manage and deliver places with the ideal being governance systems that allow for deep engagement and co-creation processes with the people who live and experience the place (the dweller). More challenging projects often have complex power dynamics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power dynamics are explained in more detailed in the ‘systems in place agency’ module however, critical to this is understanding who the decision-makers are and how open or willing they are to include other people in the process. </a:t>
            </a:r>
          </a:p>
          <a:p>
            <a:endParaRPr lang="en-US" dirty="0"/>
          </a:p>
        </p:txBody>
      </p:sp>
      <p:sp>
        <p:nvSpPr>
          <p:cNvPr id="4" name="Slide Number Placeholder 3"/>
          <p:cNvSpPr>
            <a:spLocks noGrp="1"/>
          </p:cNvSpPr>
          <p:nvPr>
            <p:ph type="sldNum" sz="quarter" idx="5"/>
          </p:nvPr>
        </p:nvSpPr>
        <p:spPr/>
        <p:txBody>
          <a:bodyPr/>
          <a:lstStyle/>
          <a:p>
            <a:fld id="{FB3401A3-8F89-4DD7-8542-5D0C06F14E61}" type="slidenum">
              <a:rPr lang="en-GB" smtClean="0"/>
              <a:t>8</a:t>
            </a:fld>
            <a:endParaRPr lang="en-GB" dirty="0"/>
          </a:p>
        </p:txBody>
      </p:sp>
    </p:spTree>
    <p:extLst>
      <p:ext uri="{BB962C8B-B14F-4D97-AF65-F5344CB8AC3E}">
        <p14:creationId xmlns:p14="http://schemas.microsoft.com/office/powerpoint/2010/main" val="5262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Stakeholders: creating a clear map of who is involved in the project, their interests and values assigned to place and roles in delivering said place. Most effective project include the voices of the dweller through co-designing processes where the results respond directly to the values of the place.  </a:t>
            </a:r>
          </a:p>
          <a:p>
            <a:endParaRPr lang="en-US" dirty="0"/>
          </a:p>
        </p:txBody>
      </p:sp>
      <p:sp>
        <p:nvSpPr>
          <p:cNvPr id="4" name="Slide Number Placeholder 3"/>
          <p:cNvSpPr>
            <a:spLocks noGrp="1"/>
          </p:cNvSpPr>
          <p:nvPr>
            <p:ph type="sldNum" sz="quarter" idx="5"/>
          </p:nvPr>
        </p:nvSpPr>
        <p:spPr/>
        <p:txBody>
          <a:bodyPr/>
          <a:lstStyle/>
          <a:p>
            <a:fld id="{FB3401A3-8F89-4DD7-8542-5D0C06F14E61}" type="slidenum">
              <a:rPr lang="en-GB" smtClean="0"/>
              <a:t>9</a:t>
            </a:fld>
            <a:endParaRPr lang="en-GB" dirty="0"/>
          </a:p>
        </p:txBody>
      </p:sp>
    </p:spTree>
    <p:extLst>
      <p:ext uri="{BB962C8B-B14F-4D97-AF65-F5344CB8AC3E}">
        <p14:creationId xmlns:p14="http://schemas.microsoft.com/office/powerpoint/2010/main" val="606114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Timeline: there are two ways to understanding the timeline. In the most literal sense, it is the time it takes between the initial idea and the project competition as well as the things that happen through that time that may challenge or support the project realisation. In the second sense, we refer to the importance of the temporal-framing of the place and how, under the iterative making and remaking of places, it is important to maintain an ongoing timeline mapping out how the constellations of place experiences and meanings change through time. </a:t>
            </a:r>
          </a:p>
          <a:p>
            <a:endParaRPr lang="en-US" dirty="0"/>
          </a:p>
        </p:txBody>
      </p:sp>
      <p:sp>
        <p:nvSpPr>
          <p:cNvPr id="4" name="Slide Number Placeholder 3"/>
          <p:cNvSpPr>
            <a:spLocks noGrp="1"/>
          </p:cNvSpPr>
          <p:nvPr>
            <p:ph type="sldNum" sz="quarter" idx="5"/>
          </p:nvPr>
        </p:nvSpPr>
        <p:spPr/>
        <p:txBody>
          <a:bodyPr/>
          <a:lstStyle/>
          <a:p>
            <a:fld id="{FB3401A3-8F89-4DD7-8542-5D0C06F14E61}" type="slidenum">
              <a:rPr lang="en-GB" smtClean="0"/>
              <a:t>10</a:t>
            </a:fld>
            <a:endParaRPr lang="en-GB" dirty="0"/>
          </a:p>
        </p:txBody>
      </p:sp>
    </p:spTree>
    <p:extLst>
      <p:ext uri="{BB962C8B-B14F-4D97-AF65-F5344CB8AC3E}">
        <p14:creationId xmlns:p14="http://schemas.microsoft.com/office/powerpoint/2010/main" val="131501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Resources: Strategies employed to fund and find the resources for the project. Please note here that it is important to consider the hours of volunteers in the project as when they are community-led, placemaking projects often lack funding but enjoy the passion of active citizens enacting change in their places. Long -lasting and robust projects rarely come from a position of having small funding. </a:t>
            </a:r>
          </a:p>
          <a:p>
            <a:endParaRPr lang="en-US" dirty="0"/>
          </a:p>
        </p:txBody>
      </p:sp>
      <p:sp>
        <p:nvSpPr>
          <p:cNvPr id="4" name="Slide Number Placeholder 3"/>
          <p:cNvSpPr>
            <a:spLocks noGrp="1"/>
          </p:cNvSpPr>
          <p:nvPr>
            <p:ph type="sldNum" sz="quarter" idx="5"/>
          </p:nvPr>
        </p:nvSpPr>
        <p:spPr/>
        <p:txBody>
          <a:bodyPr/>
          <a:lstStyle/>
          <a:p>
            <a:fld id="{FB3401A3-8F89-4DD7-8542-5D0C06F14E61}" type="slidenum">
              <a:rPr lang="en-GB" smtClean="0"/>
              <a:t>11</a:t>
            </a:fld>
            <a:endParaRPr lang="en-GB" dirty="0"/>
          </a:p>
        </p:txBody>
      </p:sp>
    </p:spTree>
    <p:extLst>
      <p:ext uri="{BB962C8B-B14F-4D97-AF65-F5344CB8AC3E}">
        <p14:creationId xmlns:p14="http://schemas.microsoft.com/office/powerpoint/2010/main" val="356887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mn-lt"/>
                <a:ea typeface="+mn-ea"/>
                <a:cs typeface="+mn-cs"/>
              </a:rPr>
              <a:t>Maintenance: The maintenance of the place is an important point to consider in the implementation framework. It includes elements such as, what will the programming or curation of place will be (place-keeping strategy), the resources needed to up-keep the initiative functioning well, and how the place will continue to remain relevant and responsive to the temporal-framing of place and its history. </a:t>
            </a:r>
          </a:p>
          <a:p>
            <a:endParaRPr lang="en-US" dirty="0"/>
          </a:p>
        </p:txBody>
      </p:sp>
      <p:sp>
        <p:nvSpPr>
          <p:cNvPr id="4" name="Slide Number Placeholder 3"/>
          <p:cNvSpPr>
            <a:spLocks noGrp="1"/>
          </p:cNvSpPr>
          <p:nvPr>
            <p:ph type="sldNum" sz="quarter" idx="5"/>
          </p:nvPr>
        </p:nvSpPr>
        <p:spPr/>
        <p:txBody>
          <a:bodyPr/>
          <a:lstStyle/>
          <a:p>
            <a:fld id="{FB3401A3-8F89-4DD7-8542-5D0C06F14E61}" type="slidenum">
              <a:rPr lang="en-GB" smtClean="0"/>
              <a:t>12</a:t>
            </a:fld>
            <a:endParaRPr lang="en-GB" dirty="0"/>
          </a:p>
        </p:txBody>
      </p:sp>
    </p:spTree>
    <p:extLst>
      <p:ext uri="{BB962C8B-B14F-4D97-AF65-F5344CB8AC3E}">
        <p14:creationId xmlns:p14="http://schemas.microsoft.com/office/powerpoint/2010/main" val="1105987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7403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63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1228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1626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2873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255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4/11/2019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33099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4/11/2019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94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7994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191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99591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37610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58915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6521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2519-AE95-4BC9-BCCC-A6D5773FCC65}"/>
              </a:ext>
            </a:extLst>
          </p:cNvPr>
          <p:cNvSpPr>
            <a:spLocks noGrp="1"/>
          </p:cNvSpPr>
          <p:nvPr>
            <p:ph type="title"/>
          </p:nvPr>
        </p:nvSpPr>
        <p:spPr>
          <a:xfrm>
            <a:off x="677334" y="625642"/>
            <a:ext cx="3749061" cy="673769"/>
          </a:xfrm>
        </p:spPr>
        <p:txBody>
          <a:bodyPr anchor="ctr">
            <a:noAutofit/>
          </a:bodyPr>
          <a:lstStyle/>
          <a:p>
            <a:r>
              <a:rPr lang="en-AU" b="1" dirty="0">
                <a:solidFill>
                  <a:srgbClr val="46326A"/>
                </a:solidFill>
              </a:rPr>
              <a:t>Timeline</a:t>
            </a:r>
            <a:endParaRPr lang="en-AU" dirty="0">
              <a:solidFill>
                <a:srgbClr val="46326A"/>
              </a:solidFill>
            </a:endParaRPr>
          </a:p>
        </p:txBody>
      </p:sp>
      <p:sp>
        <p:nvSpPr>
          <p:cNvPr id="3" name="Content Placeholder 2">
            <a:extLst>
              <a:ext uri="{FF2B5EF4-FFF2-40B4-BE49-F238E27FC236}">
                <a16:creationId xmlns:a16="http://schemas.microsoft.com/office/drawing/2014/main" id="{8C84493C-403F-47BB-9964-31197DA6BB7B}"/>
              </a:ext>
            </a:extLst>
          </p:cNvPr>
          <p:cNvSpPr>
            <a:spLocks noGrp="1"/>
          </p:cNvSpPr>
          <p:nvPr>
            <p:ph idx="1"/>
          </p:nvPr>
        </p:nvSpPr>
        <p:spPr>
          <a:xfrm>
            <a:off x="677334" y="1660358"/>
            <a:ext cx="4135298" cy="4784701"/>
          </a:xfrm>
        </p:spPr>
        <p:txBody>
          <a:bodyPr>
            <a:normAutofit fontScale="92500" lnSpcReduction="10000"/>
          </a:bodyPr>
          <a:lstStyle/>
          <a:p>
            <a:pPr marL="0" indent="0">
              <a:buNone/>
            </a:pPr>
            <a:r>
              <a:rPr lang="en-AU" sz="2000" dirty="0"/>
              <a:t>When does this place/meaning exist?</a:t>
            </a:r>
          </a:p>
          <a:p>
            <a:pPr marL="0" indent="0">
              <a:buNone/>
            </a:pPr>
            <a:endParaRPr lang="en-AU" sz="2000" dirty="0"/>
          </a:p>
          <a:p>
            <a:pPr marL="0" indent="0" algn="ctr">
              <a:buNone/>
            </a:pPr>
            <a:r>
              <a:rPr lang="en-US" sz="2000" dirty="0">
                <a:solidFill>
                  <a:schemeClr val="accent6"/>
                </a:solidFill>
              </a:rPr>
              <a:t>“Iterative, the process is often not linear and straightforward. It can be incremental, sequential, cyclical, parallel, or holistic” </a:t>
            </a:r>
            <a:br>
              <a:rPr lang="en-US" sz="2000" dirty="0">
                <a:solidFill>
                  <a:schemeClr val="accent6"/>
                </a:solidFill>
              </a:rPr>
            </a:br>
            <a:r>
              <a:rPr lang="en-US" sz="2000" dirty="0">
                <a:solidFill>
                  <a:schemeClr val="accent6"/>
                </a:solidFill>
              </a:rPr>
              <a:t>(Mateo-Babiano &amp; Lee 2020).</a:t>
            </a:r>
            <a:endParaRPr lang="en-AU" sz="2000" dirty="0">
              <a:solidFill>
                <a:schemeClr val="accent6"/>
              </a:solidFill>
            </a:endParaRPr>
          </a:p>
          <a:p>
            <a:pPr marL="0" indent="0">
              <a:buNone/>
            </a:pPr>
            <a:r>
              <a:rPr lang="en-AU" sz="2000" dirty="0"/>
              <a:t>Two key ways of understanding the timeline: </a:t>
            </a:r>
          </a:p>
          <a:p>
            <a:r>
              <a:rPr lang="en-AU" sz="2000" dirty="0"/>
              <a:t>The project from start to finish and encompassing the different iterations. </a:t>
            </a:r>
          </a:p>
          <a:p>
            <a:r>
              <a:rPr lang="en-AU" sz="2000" dirty="0"/>
              <a:t>Temporal framing: </a:t>
            </a:r>
            <a:r>
              <a:rPr lang="en-US" sz="2000" dirty="0"/>
              <a:t>ongoing timeline mapping out how the constellations of place experiences and meanings change through time</a:t>
            </a:r>
            <a:r>
              <a:rPr lang="en-AU" sz="2000" dirty="0"/>
              <a:t> (Zhang 2018)</a:t>
            </a:r>
          </a:p>
        </p:txBody>
      </p:sp>
      <p:sp>
        <p:nvSpPr>
          <p:cNvPr id="4" name="Rectangle 3">
            <a:extLst>
              <a:ext uri="{FF2B5EF4-FFF2-40B4-BE49-F238E27FC236}">
                <a16:creationId xmlns:a16="http://schemas.microsoft.com/office/drawing/2014/main" id="{99239062-4D62-4733-BAA6-A77C8817F5A1}"/>
              </a:ext>
            </a:extLst>
          </p:cNvPr>
          <p:cNvSpPr/>
          <p:nvPr/>
        </p:nvSpPr>
        <p:spPr>
          <a:xfrm>
            <a:off x="5337810" y="1299411"/>
            <a:ext cx="6854190" cy="478470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6" name="TextBox 15">
            <a:extLst>
              <a:ext uri="{FF2B5EF4-FFF2-40B4-BE49-F238E27FC236}">
                <a16:creationId xmlns:a16="http://schemas.microsoft.com/office/drawing/2014/main" id="{143324C2-5426-4128-A235-78AB9F00403E}"/>
              </a:ext>
            </a:extLst>
          </p:cNvPr>
          <p:cNvSpPr txBox="1"/>
          <p:nvPr/>
        </p:nvSpPr>
        <p:spPr>
          <a:xfrm>
            <a:off x="1006537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284224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2519-AE95-4BC9-BCCC-A6D5773FCC65}"/>
              </a:ext>
            </a:extLst>
          </p:cNvPr>
          <p:cNvSpPr>
            <a:spLocks noGrp="1"/>
          </p:cNvSpPr>
          <p:nvPr>
            <p:ph type="title"/>
          </p:nvPr>
        </p:nvSpPr>
        <p:spPr>
          <a:xfrm>
            <a:off x="677334" y="625642"/>
            <a:ext cx="3749061" cy="673769"/>
          </a:xfrm>
        </p:spPr>
        <p:txBody>
          <a:bodyPr anchor="ctr">
            <a:noAutofit/>
          </a:bodyPr>
          <a:lstStyle/>
          <a:p>
            <a:r>
              <a:rPr lang="en-AU" b="1" dirty="0">
                <a:solidFill>
                  <a:srgbClr val="46326A"/>
                </a:solidFill>
              </a:rPr>
              <a:t>Resources</a:t>
            </a:r>
            <a:endParaRPr lang="en-AU" dirty="0">
              <a:solidFill>
                <a:srgbClr val="46326A"/>
              </a:solidFill>
            </a:endParaRPr>
          </a:p>
        </p:txBody>
      </p:sp>
      <p:sp>
        <p:nvSpPr>
          <p:cNvPr id="3" name="Content Placeholder 2">
            <a:extLst>
              <a:ext uri="{FF2B5EF4-FFF2-40B4-BE49-F238E27FC236}">
                <a16:creationId xmlns:a16="http://schemas.microsoft.com/office/drawing/2014/main" id="{8C84493C-403F-47BB-9964-31197DA6BB7B}"/>
              </a:ext>
            </a:extLst>
          </p:cNvPr>
          <p:cNvSpPr>
            <a:spLocks noGrp="1"/>
          </p:cNvSpPr>
          <p:nvPr>
            <p:ph idx="1"/>
          </p:nvPr>
        </p:nvSpPr>
        <p:spPr>
          <a:xfrm>
            <a:off x="677334" y="1660358"/>
            <a:ext cx="4135298" cy="4784701"/>
          </a:xfrm>
        </p:spPr>
        <p:txBody>
          <a:bodyPr>
            <a:normAutofit/>
          </a:bodyPr>
          <a:lstStyle/>
          <a:p>
            <a:pPr marL="0" indent="0">
              <a:buNone/>
            </a:pPr>
            <a:r>
              <a:rPr lang="en-AU" sz="2000" dirty="0"/>
              <a:t>Including monetary and voluntary, what resources and opportunities are available? </a:t>
            </a:r>
          </a:p>
          <a:p>
            <a:pPr marL="0" indent="0" algn="ctr">
              <a:buNone/>
            </a:pPr>
            <a:r>
              <a:rPr lang="en-US" sz="2000" dirty="0">
                <a:solidFill>
                  <a:schemeClr val="accent6"/>
                </a:solidFill>
              </a:rPr>
              <a:t>“Great public spaces do not have to be design-heavy, multi-million dollar projects situated in city centers. In fact, sometimes the most exciting spaces are low-key, low-cost, and in the most unexpected locations” (PPS, 2016).</a:t>
            </a:r>
            <a:endParaRPr lang="en-AU" sz="2000" dirty="0">
              <a:solidFill>
                <a:schemeClr val="accent6"/>
              </a:solidFill>
            </a:endParaRPr>
          </a:p>
          <a:p>
            <a:pPr marL="0" indent="0">
              <a:buNone/>
            </a:pPr>
            <a:r>
              <a:rPr lang="en-AU" sz="2000" dirty="0"/>
              <a:t>Long-lasting and robust projects generally have substantial funding. The Lighter, Quicker, Cheaper approach is most effectively used as temporary activations while the longer-projects take flight. </a:t>
            </a:r>
          </a:p>
        </p:txBody>
      </p:sp>
      <p:sp>
        <p:nvSpPr>
          <p:cNvPr id="4" name="Rectangle 3">
            <a:extLst>
              <a:ext uri="{FF2B5EF4-FFF2-40B4-BE49-F238E27FC236}">
                <a16:creationId xmlns:a16="http://schemas.microsoft.com/office/drawing/2014/main" id="{99239062-4D62-4733-BAA6-A77C8817F5A1}"/>
              </a:ext>
            </a:extLst>
          </p:cNvPr>
          <p:cNvSpPr/>
          <p:nvPr/>
        </p:nvSpPr>
        <p:spPr>
          <a:xfrm>
            <a:off x="5337810" y="1299411"/>
            <a:ext cx="6854190" cy="478470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6" name="TextBox 15">
            <a:extLst>
              <a:ext uri="{FF2B5EF4-FFF2-40B4-BE49-F238E27FC236}">
                <a16:creationId xmlns:a16="http://schemas.microsoft.com/office/drawing/2014/main" id="{143324C2-5426-4128-A235-78AB9F00403E}"/>
              </a:ext>
            </a:extLst>
          </p:cNvPr>
          <p:cNvSpPr txBox="1"/>
          <p:nvPr/>
        </p:nvSpPr>
        <p:spPr>
          <a:xfrm>
            <a:off x="1006537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5335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2519-AE95-4BC9-BCCC-A6D5773FCC65}"/>
              </a:ext>
            </a:extLst>
          </p:cNvPr>
          <p:cNvSpPr>
            <a:spLocks noGrp="1"/>
          </p:cNvSpPr>
          <p:nvPr>
            <p:ph type="title"/>
          </p:nvPr>
        </p:nvSpPr>
        <p:spPr>
          <a:xfrm>
            <a:off x="677334" y="625642"/>
            <a:ext cx="3749061" cy="673769"/>
          </a:xfrm>
        </p:spPr>
        <p:txBody>
          <a:bodyPr anchor="ctr">
            <a:noAutofit/>
          </a:bodyPr>
          <a:lstStyle/>
          <a:p>
            <a:r>
              <a:rPr lang="en-AU" b="1" dirty="0">
                <a:solidFill>
                  <a:srgbClr val="46326A"/>
                </a:solidFill>
              </a:rPr>
              <a:t>Maintenance</a:t>
            </a:r>
            <a:endParaRPr lang="en-AU" dirty="0">
              <a:solidFill>
                <a:srgbClr val="46326A"/>
              </a:solidFill>
            </a:endParaRPr>
          </a:p>
        </p:txBody>
      </p:sp>
      <p:sp>
        <p:nvSpPr>
          <p:cNvPr id="3" name="Content Placeholder 2">
            <a:extLst>
              <a:ext uri="{FF2B5EF4-FFF2-40B4-BE49-F238E27FC236}">
                <a16:creationId xmlns:a16="http://schemas.microsoft.com/office/drawing/2014/main" id="{8C84493C-403F-47BB-9964-31197DA6BB7B}"/>
              </a:ext>
            </a:extLst>
          </p:cNvPr>
          <p:cNvSpPr>
            <a:spLocks noGrp="1"/>
          </p:cNvSpPr>
          <p:nvPr>
            <p:ph idx="1"/>
          </p:nvPr>
        </p:nvSpPr>
        <p:spPr>
          <a:xfrm>
            <a:off x="677334" y="1660358"/>
            <a:ext cx="4135298" cy="4784701"/>
          </a:xfrm>
        </p:spPr>
        <p:txBody>
          <a:bodyPr>
            <a:normAutofit/>
          </a:bodyPr>
          <a:lstStyle/>
          <a:p>
            <a:pPr marL="0" indent="0">
              <a:buNone/>
            </a:pPr>
            <a:r>
              <a:rPr lang="en-AU" sz="2000" dirty="0"/>
              <a:t>How are places kept relevant?</a:t>
            </a:r>
          </a:p>
          <a:p>
            <a:pPr marL="0" indent="0">
              <a:buNone/>
            </a:pPr>
            <a:endParaRPr lang="en-AU" sz="2000" dirty="0"/>
          </a:p>
          <a:p>
            <a:pPr marL="0" indent="0" algn="ctr">
              <a:buNone/>
            </a:pPr>
            <a:r>
              <a:rPr lang="en-US" sz="2000" dirty="0">
                <a:solidFill>
                  <a:schemeClr val="accent6"/>
                </a:solidFill>
              </a:rPr>
              <a:t>“Place-keeping relates to what happens after high-quality places have been created. It means maintaining and enhancing the qualities and benefits of places through long-term management.” (Dempsey &amp; Burton 2012).</a:t>
            </a:r>
            <a:endParaRPr lang="en-AU" sz="2000" dirty="0">
              <a:solidFill>
                <a:schemeClr val="accent6"/>
              </a:solidFill>
            </a:endParaRPr>
          </a:p>
          <a:p>
            <a:pPr marL="0" indent="0">
              <a:buNone/>
            </a:pPr>
            <a:endParaRPr lang="en-AU" sz="2000" dirty="0"/>
          </a:p>
          <a:p>
            <a:pPr marL="0" indent="0">
              <a:buNone/>
            </a:pPr>
            <a:r>
              <a:rPr lang="en-AU" sz="2000" dirty="0"/>
              <a:t>Thinking about the systems in place and resources needed to keep a place relevant and responsive to its changing nature.</a:t>
            </a:r>
          </a:p>
        </p:txBody>
      </p:sp>
      <p:sp>
        <p:nvSpPr>
          <p:cNvPr id="4" name="Rectangle 3">
            <a:extLst>
              <a:ext uri="{FF2B5EF4-FFF2-40B4-BE49-F238E27FC236}">
                <a16:creationId xmlns:a16="http://schemas.microsoft.com/office/drawing/2014/main" id="{99239062-4D62-4733-BAA6-A77C8817F5A1}"/>
              </a:ext>
            </a:extLst>
          </p:cNvPr>
          <p:cNvSpPr/>
          <p:nvPr/>
        </p:nvSpPr>
        <p:spPr>
          <a:xfrm>
            <a:off x="5337810" y="1299411"/>
            <a:ext cx="6854190" cy="478470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6" name="TextBox 15">
            <a:extLst>
              <a:ext uri="{FF2B5EF4-FFF2-40B4-BE49-F238E27FC236}">
                <a16:creationId xmlns:a16="http://schemas.microsoft.com/office/drawing/2014/main" id="{143324C2-5426-4128-A235-78AB9F00403E}"/>
              </a:ext>
            </a:extLst>
          </p:cNvPr>
          <p:cNvSpPr txBox="1"/>
          <p:nvPr/>
        </p:nvSpPr>
        <p:spPr>
          <a:xfrm>
            <a:off x="1006537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394106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909AA-5488-44B7-9C1D-058FBF65F741}"/>
              </a:ext>
            </a:extLst>
          </p:cNvPr>
          <p:cNvSpPr>
            <a:spLocks noGrp="1"/>
          </p:cNvSpPr>
          <p:nvPr>
            <p:ph type="title"/>
          </p:nvPr>
        </p:nvSpPr>
        <p:spPr/>
        <p:txBody>
          <a:bodyPr/>
          <a:lstStyle/>
          <a:p>
            <a:r>
              <a:rPr lang="en-AU" dirty="0"/>
              <a:t>Placemaking at different scales</a:t>
            </a:r>
          </a:p>
        </p:txBody>
      </p:sp>
      <p:sp>
        <p:nvSpPr>
          <p:cNvPr id="6" name="Content Placeholder 5">
            <a:extLst>
              <a:ext uri="{FF2B5EF4-FFF2-40B4-BE49-F238E27FC236}">
                <a16:creationId xmlns:a16="http://schemas.microsoft.com/office/drawing/2014/main" id="{52158520-80DF-4FA0-8477-934454BD8412}"/>
              </a:ext>
            </a:extLst>
          </p:cNvPr>
          <p:cNvSpPr>
            <a:spLocks noGrp="1"/>
          </p:cNvSpPr>
          <p:nvPr>
            <p:ph sz="half" idx="1"/>
          </p:nvPr>
        </p:nvSpPr>
        <p:spPr/>
        <p:txBody>
          <a:bodyPr>
            <a:normAutofit fontScale="85000" lnSpcReduction="20000"/>
          </a:bodyPr>
          <a:lstStyle/>
          <a:p>
            <a:pPr lvl="0"/>
            <a:r>
              <a:rPr lang="en-GB" dirty="0"/>
              <a:t>Small scale: These are project acting at a street level. They are generally small projects that require a smaller number of people and are more flexible. </a:t>
            </a:r>
          </a:p>
          <a:p>
            <a:pPr lvl="0"/>
            <a:r>
              <a:rPr lang="en-GB" dirty="0"/>
              <a:t>Medium scale: It can include whole street activations, markets or shopping centres. </a:t>
            </a:r>
          </a:p>
          <a:p>
            <a:pPr lvl="0"/>
            <a:r>
              <a:rPr lang="en-AU" dirty="0"/>
              <a:t>Large scale place making: projects acting at a whole of community scale and large-scale infrastructure including planned communities. Complex projects, long timeframes, and multiple stakeholders involved. </a:t>
            </a:r>
          </a:p>
        </p:txBody>
      </p:sp>
      <p:graphicFrame>
        <p:nvGraphicFramePr>
          <p:cNvPr id="4" name="Diagram 3">
            <a:extLst>
              <a:ext uri="{FF2B5EF4-FFF2-40B4-BE49-F238E27FC236}">
                <a16:creationId xmlns:a16="http://schemas.microsoft.com/office/drawing/2014/main" id="{DC27A157-230C-4C77-B2ED-3828022D55AC}"/>
              </a:ext>
            </a:extLst>
          </p:cNvPr>
          <p:cNvGraphicFramePr/>
          <p:nvPr>
            <p:extLst>
              <p:ext uri="{D42A27DB-BD31-4B8C-83A1-F6EECF244321}">
                <p14:modId xmlns:p14="http://schemas.microsoft.com/office/powerpoint/2010/main" val="3902807730"/>
              </p:ext>
            </p:extLst>
          </p:nvPr>
        </p:nvGraphicFramePr>
        <p:xfrm>
          <a:off x="6263640" y="1825626"/>
          <a:ext cx="54178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83DDF2E-85DA-4F00-991C-B5BDE86A04E2}"/>
              </a:ext>
            </a:extLst>
          </p:cNvPr>
          <p:cNvSpPr txBox="1"/>
          <p:nvPr/>
        </p:nvSpPr>
        <p:spPr>
          <a:xfrm>
            <a:off x="8161020" y="3806190"/>
            <a:ext cx="567784" cy="369332"/>
          </a:xfrm>
          <a:prstGeom prst="rect">
            <a:avLst/>
          </a:prstGeom>
          <a:noFill/>
        </p:spPr>
        <p:txBody>
          <a:bodyPr wrap="none" rtlCol="0">
            <a:spAutoFit/>
          </a:bodyPr>
          <a:lstStyle/>
          <a:p>
            <a:r>
              <a:rPr lang="en-AU" dirty="0"/>
              <a:t>SIZE</a:t>
            </a:r>
          </a:p>
        </p:txBody>
      </p:sp>
      <p:sp>
        <p:nvSpPr>
          <p:cNvPr id="9" name="TextBox 8">
            <a:extLst>
              <a:ext uri="{FF2B5EF4-FFF2-40B4-BE49-F238E27FC236}">
                <a16:creationId xmlns:a16="http://schemas.microsoft.com/office/drawing/2014/main" id="{1A8D8E18-BCAF-4D20-8A9D-153D7717BF4E}"/>
              </a:ext>
            </a:extLst>
          </p:cNvPr>
          <p:cNvSpPr txBox="1"/>
          <p:nvPr/>
        </p:nvSpPr>
        <p:spPr>
          <a:xfrm rot="16200000">
            <a:off x="7990005" y="3714750"/>
            <a:ext cx="1965090" cy="369332"/>
          </a:xfrm>
          <a:prstGeom prst="rect">
            <a:avLst/>
          </a:prstGeom>
          <a:noFill/>
        </p:spPr>
        <p:txBody>
          <a:bodyPr wrap="none" rtlCol="0">
            <a:spAutoFit/>
          </a:bodyPr>
          <a:lstStyle/>
          <a:p>
            <a:r>
              <a:rPr lang="en-AU" dirty="0"/>
              <a:t>POWER DYNAMICS</a:t>
            </a:r>
          </a:p>
        </p:txBody>
      </p:sp>
    </p:spTree>
    <p:extLst>
      <p:ext uri="{BB962C8B-B14F-4D97-AF65-F5344CB8AC3E}">
        <p14:creationId xmlns:p14="http://schemas.microsoft.com/office/powerpoint/2010/main" val="2244161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AF997-D440-4C43-86CB-AC554A4CAC86}"/>
              </a:ext>
            </a:extLst>
          </p:cNvPr>
          <p:cNvSpPr>
            <a:spLocks noGrp="1"/>
          </p:cNvSpPr>
          <p:nvPr>
            <p:ph type="title"/>
          </p:nvPr>
        </p:nvSpPr>
        <p:spPr/>
        <p:txBody>
          <a:bodyPr/>
          <a:lstStyle/>
          <a:p>
            <a:r>
              <a:rPr lang="en-AU" dirty="0"/>
              <a:t>Case studies: </a:t>
            </a:r>
            <a:br>
              <a:rPr lang="en-AU" dirty="0"/>
            </a:br>
            <a:r>
              <a:rPr lang="en-AU" dirty="0"/>
              <a:t>The implementation framework in action</a:t>
            </a:r>
          </a:p>
        </p:txBody>
      </p:sp>
      <p:sp>
        <p:nvSpPr>
          <p:cNvPr id="5" name="Text Placeholder 4">
            <a:extLst>
              <a:ext uri="{FF2B5EF4-FFF2-40B4-BE49-F238E27FC236}">
                <a16:creationId xmlns:a16="http://schemas.microsoft.com/office/drawing/2014/main" id="{E0F8850B-38FA-44EA-A273-32403E1701B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2307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case studies are explained in the book chapter </a:t>
            </a:r>
            <a:br>
              <a:rPr lang="en-AU" dirty="0">
                <a:solidFill>
                  <a:srgbClr val="FF0000"/>
                </a:solidFill>
              </a:rPr>
            </a:br>
            <a:r>
              <a:rPr lang="en-AU" sz="2700" dirty="0">
                <a:solidFill>
                  <a:srgbClr val="FF0000"/>
                </a:solidFill>
              </a:rPr>
              <a:t>Darchen, S. et al. (2020), Project implementation, In D. Hes and C. Hernandez‐Santin (Eds) </a:t>
            </a:r>
            <a:r>
              <a:rPr lang="en-AU" sz="2700" i="1" dirty="0">
                <a:solidFill>
                  <a:srgbClr val="FF0000"/>
                </a:solidFill>
              </a:rPr>
              <a:t>Placemaking fundamentals for the built environment</a:t>
            </a:r>
            <a:r>
              <a:rPr lang="en-AU" sz="2700" dirty="0">
                <a:solidFill>
                  <a:srgbClr val="FF0000"/>
                </a:solidFill>
              </a:rPr>
              <a:t>. Palgrave Macmillan</a:t>
            </a:r>
            <a:br>
              <a:rPr lang="en-AU" dirty="0"/>
            </a:br>
            <a:br>
              <a:rPr lang="en-AU" dirty="0">
                <a:solidFill>
                  <a:srgbClr val="FF0000"/>
                </a:solidFill>
              </a:rPr>
            </a:br>
            <a:r>
              <a:rPr lang="en-AU" dirty="0">
                <a:solidFill>
                  <a:srgbClr val="FF0000"/>
                </a:solidFill>
              </a:rPr>
              <a:t>we have placed them here to use as basis but encourage you to find case studies specific to your area. </a:t>
            </a:r>
          </a:p>
        </p:txBody>
      </p:sp>
    </p:spTree>
    <p:extLst>
      <p:ext uri="{BB962C8B-B14F-4D97-AF65-F5344CB8AC3E}">
        <p14:creationId xmlns:p14="http://schemas.microsoft.com/office/powerpoint/2010/main" val="314897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FB75-233F-4600-A824-9EC351405F01}"/>
              </a:ext>
            </a:extLst>
          </p:cNvPr>
          <p:cNvSpPr>
            <a:spLocks noGrp="1"/>
          </p:cNvSpPr>
          <p:nvPr>
            <p:ph type="title"/>
          </p:nvPr>
        </p:nvSpPr>
        <p:spPr/>
        <p:txBody>
          <a:bodyPr>
            <a:normAutofit/>
          </a:bodyPr>
          <a:lstStyle/>
          <a:p>
            <a:r>
              <a:rPr lang="en-AU" dirty="0"/>
              <a:t>Small Placemaking Project </a:t>
            </a:r>
            <a:br>
              <a:rPr lang="en-AU" dirty="0"/>
            </a:br>
            <a:r>
              <a:rPr lang="en-AU" sz="3100" dirty="0"/>
              <a:t>Public art by Chris Trotter, George Street, Brisbane, Queensland</a:t>
            </a:r>
            <a:endParaRPr lang="en-AU" dirty="0"/>
          </a:p>
        </p:txBody>
      </p:sp>
      <p:pic>
        <p:nvPicPr>
          <p:cNvPr id="6" name="Content Placeholder 5">
            <a:extLst>
              <a:ext uri="{FF2B5EF4-FFF2-40B4-BE49-F238E27FC236}">
                <a16:creationId xmlns:a16="http://schemas.microsoft.com/office/drawing/2014/main" id="{5C0BEA9D-8586-4143-A16A-5FC91ED3C6A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51710"/>
            <a:ext cx="5962442" cy="3093979"/>
          </a:xfrm>
        </p:spPr>
      </p:pic>
      <p:sp>
        <p:nvSpPr>
          <p:cNvPr id="12" name="TextBox 11">
            <a:extLst>
              <a:ext uri="{FF2B5EF4-FFF2-40B4-BE49-F238E27FC236}">
                <a16:creationId xmlns:a16="http://schemas.microsoft.com/office/drawing/2014/main" id="{80A73B72-96C5-469C-9DF2-BB3084834B0A}"/>
              </a:ext>
            </a:extLst>
          </p:cNvPr>
          <p:cNvSpPr txBox="1"/>
          <p:nvPr/>
        </p:nvSpPr>
        <p:spPr>
          <a:xfrm>
            <a:off x="6065708" y="5589051"/>
            <a:ext cx="6126292"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City Roos, Brisbane. Project by Chris Trotter. Photos by Neil Sipe</a:t>
            </a:r>
          </a:p>
        </p:txBody>
      </p:sp>
      <p:sp>
        <p:nvSpPr>
          <p:cNvPr id="14" name="Content Placeholder 13">
            <a:extLst>
              <a:ext uri="{FF2B5EF4-FFF2-40B4-BE49-F238E27FC236}">
                <a16:creationId xmlns:a16="http://schemas.microsoft.com/office/drawing/2014/main" id="{8E947234-9700-4EF3-BACA-206427D0E8A9}"/>
              </a:ext>
            </a:extLst>
          </p:cNvPr>
          <p:cNvSpPr>
            <a:spLocks noGrp="1"/>
          </p:cNvSpPr>
          <p:nvPr>
            <p:ph sz="half" idx="1"/>
          </p:nvPr>
        </p:nvSpPr>
        <p:spPr/>
        <p:txBody>
          <a:bodyPr>
            <a:normAutofit fontScale="92500" lnSpcReduction="10000"/>
          </a:bodyPr>
          <a:lstStyle/>
          <a:p>
            <a:pPr marL="0" indent="0" algn="ctr">
              <a:buNone/>
            </a:pPr>
            <a:r>
              <a:rPr lang="en-US" dirty="0"/>
              <a:t>“regarded for their playfulness and appeal … motivation as bringing wildlife to the city in a shared space to signify the importance of sharing the environment, even in fast-paced urban locations” (Darchen et al. 2020)</a:t>
            </a:r>
          </a:p>
          <a:p>
            <a:pPr lvl="1"/>
            <a:r>
              <a:rPr lang="en-AU" dirty="0"/>
              <a:t>Resources: fully funded by City of Brisbane through competitive tender </a:t>
            </a:r>
          </a:p>
          <a:p>
            <a:pPr lvl="1"/>
            <a:r>
              <a:rPr lang="en-AU" dirty="0"/>
              <a:t>Timeline: 9 months from concept to installation. Streets were closed </a:t>
            </a:r>
          </a:p>
          <a:p>
            <a:pPr lvl="1"/>
            <a:r>
              <a:rPr lang="en-AU" dirty="0"/>
              <a:t>Maintenance: clear responsibilities lie with City of Brisbane. </a:t>
            </a:r>
          </a:p>
          <a:p>
            <a:endParaRPr lang="en-AU" dirty="0"/>
          </a:p>
        </p:txBody>
      </p:sp>
    </p:spTree>
    <p:extLst>
      <p:ext uri="{BB962C8B-B14F-4D97-AF65-F5344CB8AC3E}">
        <p14:creationId xmlns:p14="http://schemas.microsoft.com/office/powerpoint/2010/main" val="2124038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FB75-233F-4600-A824-9EC351405F01}"/>
              </a:ext>
            </a:extLst>
          </p:cNvPr>
          <p:cNvSpPr>
            <a:spLocks noGrp="1"/>
          </p:cNvSpPr>
          <p:nvPr>
            <p:ph type="title"/>
          </p:nvPr>
        </p:nvSpPr>
        <p:spPr>
          <a:xfrm>
            <a:off x="838200" y="365125"/>
            <a:ext cx="10820400" cy="1325563"/>
          </a:xfrm>
        </p:spPr>
        <p:txBody>
          <a:bodyPr>
            <a:normAutofit/>
          </a:bodyPr>
          <a:lstStyle/>
          <a:p>
            <a:r>
              <a:rPr lang="en-AU" dirty="0"/>
              <a:t>Medium-scale Placemaking Project</a:t>
            </a:r>
            <a:br>
              <a:rPr lang="en-AU" dirty="0"/>
            </a:br>
            <a:r>
              <a:rPr lang="en-AU" sz="3100" dirty="0"/>
              <a:t>Centre Improvement Program (CIP), Gold Coast, Queensland.</a:t>
            </a:r>
            <a:endParaRPr lang="en-AU" dirty="0"/>
          </a:p>
        </p:txBody>
      </p:sp>
      <p:sp>
        <p:nvSpPr>
          <p:cNvPr id="5" name="Content Placeholder 4">
            <a:extLst>
              <a:ext uri="{FF2B5EF4-FFF2-40B4-BE49-F238E27FC236}">
                <a16:creationId xmlns:a16="http://schemas.microsoft.com/office/drawing/2014/main" id="{57AA613A-98AE-4269-8403-B277BDA8EB3F}"/>
              </a:ext>
            </a:extLst>
          </p:cNvPr>
          <p:cNvSpPr>
            <a:spLocks noGrp="1"/>
          </p:cNvSpPr>
          <p:nvPr>
            <p:ph sz="half" idx="1"/>
          </p:nvPr>
        </p:nvSpPr>
        <p:spPr>
          <a:xfrm>
            <a:off x="838200" y="1825625"/>
            <a:ext cx="5048250" cy="4351338"/>
          </a:xfrm>
        </p:spPr>
        <p:txBody>
          <a:bodyPr>
            <a:normAutofit fontScale="77500" lnSpcReduction="20000"/>
          </a:bodyPr>
          <a:lstStyle/>
          <a:p>
            <a:pPr marL="0" indent="0">
              <a:buNone/>
            </a:pPr>
            <a:r>
              <a:rPr lang="en-AU" dirty="0"/>
              <a:t>Revitalisation project of multiple main streets in Gold Coast. Significant economic benefit beyond the main street (13times higher than investment). Specific strategies varied at each street. </a:t>
            </a:r>
          </a:p>
          <a:p>
            <a:pPr lvl="1"/>
            <a:r>
              <a:rPr lang="en-AU" dirty="0"/>
              <a:t>Governance and stakeholders: Actions primarily to improve benefit for local business owners. Local government consults local owners to gather design ideas. Program led by seven professionals.</a:t>
            </a:r>
          </a:p>
          <a:p>
            <a:pPr lvl="1"/>
            <a:r>
              <a:rPr lang="en-AU" dirty="0"/>
              <a:t>Resources: 50-50% by local government and business owners. </a:t>
            </a:r>
          </a:p>
          <a:p>
            <a:pPr lvl="1"/>
            <a:r>
              <a:rPr lang="en-AU" dirty="0"/>
              <a:t>Timeline: Program running for 10 years. Individual street projects take about 6-8 months. </a:t>
            </a:r>
          </a:p>
          <a:p>
            <a:pPr lvl="1"/>
            <a:r>
              <a:rPr lang="en-AU" dirty="0"/>
              <a:t>Maintenance: Shared maintenance. </a:t>
            </a:r>
          </a:p>
          <a:p>
            <a:pPr marL="0" indent="0">
              <a:buNone/>
            </a:pPr>
            <a:endParaRPr lang="en-AU" dirty="0"/>
          </a:p>
        </p:txBody>
      </p:sp>
      <p:sp>
        <p:nvSpPr>
          <p:cNvPr id="10" name="Content Placeholder 9">
            <a:extLst>
              <a:ext uri="{FF2B5EF4-FFF2-40B4-BE49-F238E27FC236}">
                <a16:creationId xmlns:a16="http://schemas.microsoft.com/office/drawing/2014/main" id="{8985AA28-D3EC-4CCB-9036-B5C547CE1D11}"/>
              </a:ext>
            </a:extLst>
          </p:cNvPr>
          <p:cNvSpPr>
            <a:spLocks noGrp="1"/>
          </p:cNvSpPr>
          <p:nvPr>
            <p:ph sz="half" idx="2"/>
          </p:nvPr>
        </p:nvSpPr>
        <p:spPr/>
        <p:txBody>
          <a:bodyPr>
            <a:normAutofit fontScale="77500" lnSpcReduction="20000"/>
          </a:bodyPr>
          <a:lstStyle/>
          <a:p>
            <a:endParaRPr lang="en-AU" dirty="0"/>
          </a:p>
        </p:txBody>
      </p:sp>
      <p:sp>
        <p:nvSpPr>
          <p:cNvPr id="13" name="Rectangle 12">
            <a:extLst>
              <a:ext uri="{FF2B5EF4-FFF2-40B4-BE49-F238E27FC236}">
                <a16:creationId xmlns:a16="http://schemas.microsoft.com/office/drawing/2014/main" id="{49D2C790-D976-4BED-AD72-61B7529B42B2}"/>
              </a:ext>
            </a:extLst>
          </p:cNvPr>
          <p:cNvSpPr/>
          <p:nvPr/>
        </p:nvSpPr>
        <p:spPr>
          <a:xfrm>
            <a:off x="6172200" y="1825624"/>
            <a:ext cx="5181600" cy="435133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4" name="TextBox 13">
            <a:extLst>
              <a:ext uri="{FF2B5EF4-FFF2-40B4-BE49-F238E27FC236}">
                <a16:creationId xmlns:a16="http://schemas.microsoft.com/office/drawing/2014/main" id="{1AE8398D-5239-4362-9722-A4351E21D210}"/>
              </a:ext>
            </a:extLst>
          </p:cNvPr>
          <p:cNvSpPr txBox="1"/>
          <p:nvPr/>
        </p:nvSpPr>
        <p:spPr>
          <a:xfrm>
            <a:off x="9509760" y="5755399"/>
            <a:ext cx="2146735" cy="369332"/>
          </a:xfrm>
          <a:prstGeom prst="rect">
            <a:avLst/>
          </a:prstGeom>
          <a:noFill/>
        </p:spPr>
        <p:txBody>
          <a:bodyPr wrap="squar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2017321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F2ED0182-8A7D-4D1C-B46A-AEA3E294213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7900" y="0"/>
            <a:ext cx="4874100" cy="6917088"/>
          </a:xfrm>
        </p:spPr>
      </p:pic>
      <p:sp>
        <p:nvSpPr>
          <p:cNvPr id="2" name="Title 1">
            <a:extLst>
              <a:ext uri="{FF2B5EF4-FFF2-40B4-BE49-F238E27FC236}">
                <a16:creationId xmlns:a16="http://schemas.microsoft.com/office/drawing/2014/main" id="{0BDEFB75-233F-4600-A824-9EC351405F01}"/>
              </a:ext>
            </a:extLst>
          </p:cNvPr>
          <p:cNvSpPr>
            <a:spLocks noGrp="1"/>
          </p:cNvSpPr>
          <p:nvPr>
            <p:ph type="title"/>
          </p:nvPr>
        </p:nvSpPr>
        <p:spPr>
          <a:xfrm>
            <a:off x="838200" y="365125"/>
            <a:ext cx="10820400" cy="1325563"/>
          </a:xfrm>
        </p:spPr>
        <p:txBody>
          <a:bodyPr>
            <a:normAutofit fontScale="90000"/>
          </a:bodyPr>
          <a:lstStyle/>
          <a:p>
            <a:r>
              <a:rPr lang="en-AU" dirty="0"/>
              <a:t>Large Placemaking Project</a:t>
            </a:r>
            <a:br>
              <a:rPr lang="en-AU" dirty="0"/>
            </a:br>
            <a:r>
              <a:rPr lang="en-AU" sz="3100" dirty="0"/>
              <a:t>Brolga Lakes sustainable community, John Mongard Landscape Architects and Eco Urban.</a:t>
            </a:r>
            <a:endParaRPr lang="en-AU" dirty="0"/>
          </a:p>
        </p:txBody>
      </p:sp>
      <p:sp>
        <p:nvSpPr>
          <p:cNvPr id="12" name="TextBox 11">
            <a:extLst>
              <a:ext uri="{FF2B5EF4-FFF2-40B4-BE49-F238E27FC236}">
                <a16:creationId xmlns:a16="http://schemas.microsoft.com/office/drawing/2014/main" id="{80A73B72-96C5-469C-9DF2-BB3084834B0A}"/>
              </a:ext>
            </a:extLst>
          </p:cNvPr>
          <p:cNvSpPr txBox="1"/>
          <p:nvPr/>
        </p:nvSpPr>
        <p:spPr>
          <a:xfrm>
            <a:off x="7526877" y="6454054"/>
            <a:ext cx="4665123" cy="369332"/>
          </a:xfrm>
          <a:prstGeom prst="rect">
            <a:avLst/>
          </a:prstGeom>
          <a:noFill/>
        </p:spPr>
        <p:txBody>
          <a:bodyPr wrap="none" rtlCol="0">
            <a:spAutoFit/>
          </a:bodyPr>
          <a:lstStyle/>
          <a:p>
            <a:r>
              <a:rPr lang="en-AU" dirty="0">
                <a:ln w="0"/>
                <a:solidFill>
                  <a:schemeClr val="bg1"/>
                </a:solidFill>
                <a:effectLst>
                  <a:outerShdw blurRad="38100" dist="19050" dir="2700000" algn="tl" rotWithShape="0">
                    <a:schemeClr val="dk1">
                      <a:alpha val="40000"/>
                    </a:schemeClr>
                  </a:outerShdw>
                </a:effectLst>
              </a:rPr>
              <a:t>Brolga Lakes Wetland Photo by Eco Urban 2018 </a:t>
            </a:r>
          </a:p>
        </p:txBody>
      </p:sp>
      <p:sp>
        <p:nvSpPr>
          <p:cNvPr id="5" name="Content Placeholder 4">
            <a:extLst>
              <a:ext uri="{FF2B5EF4-FFF2-40B4-BE49-F238E27FC236}">
                <a16:creationId xmlns:a16="http://schemas.microsoft.com/office/drawing/2014/main" id="{57AA613A-98AE-4269-8403-B277BDA8EB3F}"/>
              </a:ext>
            </a:extLst>
          </p:cNvPr>
          <p:cNvSpPr>
            <a:spLocks noGrp="1"/>
          </p:cNvSpPr>
          <p:nvPr>
            <p:ph sz="half" idx="1"/>
          </p:nvPr>
        </p:nvSpPr>
        <p:spPr>
          <a:xfrm>
            <a:off x="838200" y="2055813"/>
            <a:ext cx="6294120" cy="4121150"/>
          </a:xfrm>
        </p:spPr>
        <p:txBody>
          <a:bodyPr>
            <a:normAutofit fontScale="85000" lnSpcReduction="20000"/>
          </a:bodyPr>
          <a:lstStyle/>
          <a:p>
            <a:pPr marL="0" indent="0">
              <a:buNone/>
            </a:pPr>
            <a:r>
              <a:rPr lang="en-AU" dirty="0"/>
              <a:t>Sustainable Development for 1,000 residents in future low-density residential neighbourhood. </a:t>
            </a:r>
          </a:p>
          <a:p>
            <a:pPr marL="0" indent="0">
              <a:buNone/>
            </a:pPr>
            <a:r>
              <a:rPr lang="en-AU" dirty="0"/>
              <a:t>71ha rehabilitated for wildlife</a:t>
            </a:r>
          </a:p>
          <a:p>
            <a:pPr lvl="1"/>
            <a:r>
              <a:rPr lang="en-AU" dirty="0"/>
              <a:t>Governance: Thinktank studio as a forum for future ideas. Developed through community title ownership to allow community governance over communal areas. </a:t>
            </a:r>
          </a:p>
          <a:p>
            <a:pPr lvl="1"/>
            <a:r>
              <a:rPr lang="en-AU" dirty="0"/>
              <a:t>Stakeholders: A research hub in collaboration with University of Queensland mapping out values of people buying property in the area. </a:t>
            </a:r>
          </a:p>
          <a:p>
            <a:pPr lvl="1"/>
            <a:r>
              <a:rPr lang="en-AU" dirty="0"/>
              <a:t>Resources: Private. </a:t>
            </a:r>
          </a:p>
          <a:p>
            <a:pPr lvl="1"/>
            <a:r>
              <a:rPr lang="en-AU" dirty="0"/>
              <a:t>Timeline: 7 years and counting. 2 years of placemaking focused urban design. </a:t>
            </a:r>
          </a:p>
          <a:p>
            <a:pPr lvl="1"/>
            <a:r>
              <a:rPr lang="en-AU" dirty="0"/>
              <a:t>Maintenance: Responsibilities will lie with community buying into the site and Birdlife Australia. </a:t>
            </a:r>
          </a:p>
          <a:p>
            <a:pPr marL="0" indent="0">
              <a:buNone/>
            </a:pPr>
            <a:endParaRPr lang="en-AU" dirty="0"/>
          </a:p>
        </p:txBody>
      </p:sp>
    </p:spTree>
    <p:extLst>
      <p:ext uri="{BB962C8B-B14F-4D97-AF65-F5344CB8AC3E}">
        <p14:creationId xmlns:p14="http://schemas.microsoft.com/office/powerpoint/2010/main" val="7556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p:txBody>
          <a:bodyPr>
            <a:normAutofit/>
          </a:bodyPr>
          <a:lstStyle/>
          <a:p>
            <a:r>
              <a:rPr lang="en-AU" dirty="0"/>
              <a:t>Project implementation</a:t>
            </a:r>
          </a:p>
        </p:txBody>
      </p:sp>
      <p:sp>
        <p:nvSpPr>
          <p:cNvPr id="3" name="Subtitle 2">
            <a:extLst>
              <a:ext uri="{FF2B5EF4-FFF2-40B4-BE49-F238E27FC236}">
                <a16:creationId xmlns:a16="http://schemas.microsoft.com/office/drawing/2014/main" id="{45A74A74-4527-4D44-B413-CE2488F14D4D}"/>
              </a:ext>
            </a:extLst>
          </p:cNvPr>
          <p:cNvSpPr>
            <a:spLocks noGrp="1"/>
          </p:cNvSpPr>
          <p:nvPr>
            <p:ph type="subTitle" idx="1"/>
          </p:nvPr>
        </p:nvSpPr>
        <p:spPr>
          <a:xfrm>
            <a:off x="838200" y="5503865"/>
            <a:ext cx="7540690" cy="1028790"/>
          </a:xfrm>
        </p:spPr>
        <p:txBody>
          <a:bodyPr>
            <a:normAutofit/>
          </a:bodyPr>
          <a:lstStyle/>
          <a:p>
            <a:r>
              <a:rPr lang="en-AU" dirty="0"/>
              <a:t>These slides are based on material prepared by </a:t>
            </a:r>
            <a:r>
              <a:rPr lang="de-DE" dirty="0"/>
              <a:t>Darchen, S. Johnson, L. Sipe, N. &amp; W. Rowe (2019)</a:t>
            </a:r>
            <a:r>
              <a:rPr lang="en-AU" dirty="0"/>
              <a:t>, The University of Queensland for the Place Agency program for placemaking pedagogy.  </a:t>
            </a:r>
          </a:p>
          <a:p>
            <a:endParaRPr lang="en-AU" dirty="0"/>
          </a:p>
          <a:p>
            <a:endParaRPr lang="en-AU" dirty="0"/>
          </a:p>
        </p:txBody>
      </p:sp>
      <p:pic>
        <p:nvPicPr>
          <p:cNvPr id="5" name="Picture 4">
            <a:extLst>
              <a:ext uri="{FF2B5EF4-FFF2-40B4-BE49-F238E27FC236}">
                <a16:creationId xmlns:a16="http://schemas.microsoft.com/office/drawing/2014/main" id="{20281D6F-9008-4451-8200-3D58393F7DF5}"/>
              </a:ext>
            </a:extLst>
          </p:cNvPr>
          <p:cNvPicPr/>
          <p:nvPr/>
        </p:nvPicPr>
        <p:blipFill>
          <a:blip r:embed="rId3">
            <a:extLst>
              <a:ext uri="{28A0092B-C50C-407E-A947-70E740481C1C}">
                <a14:useLocalDpi xmlns:a14="http://schemas.microsoft.com/office/drawing/2010/main" val="0"/>
              </a:ext>
            </a:extLst>
          </a:blip>
          <a:stretch>
            <a:fillRect/>
          </a:stretch>
        </p:blipFill>
        <p:spPr>
          <a:xfrm>
            <a:off x="8906652" y="5232697"/>
            <a:ext cx="1478319" cy="1478319"/>
          </a:xfrm>
          <a:prstGeom prst="rect">
            <a:avLst/>
          </a:prstGeom>
        </p:spPr>
      </p:pic>
      <p:sp>
        <p:nvSpPr>
          <p:cNvPr id="6" name="Rectangle 1">
            <a:extLst>
              <a:ext uri="{FF2B5EF4-FFF2-40B4-BE49-F238E27FC236}">
                <a16:creationId xmlns:a16="http://schemas.microsoft.com/office/drawing/2014/main" id="{9D9918BE-FACE-4466-816C-80EB8754F71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rgbClr val="FFFFFF"/>
                </a:solidFill>
                <a:effectLst/>
                <a:latin typeface="Lato"/>
                <a:ea typeface="Calibri" panose="020F0502020204030204" pitchFamily="34" charset="0"/>
                <a:cs typeface="Times New Roman" panose="02020603050405020304" pitchFamily="18" charset="0"/>
              </a:rPr>
              <a:t>Darchen, S. Johnson, L. Sipe, N. &amp; W. Rowe</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2052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0141627-079E-40A6-B9F8-61640B43F997}"/>
              </a:ext>
            </a:extLst>
          </p:cNvPr>
          <p:cNvSpPr/>
          <p:nvPr/>
        </p:nvSpPr>
        <p:spPr>
          <a:xfrm>
            <a:off x="636529" y="0"/>
            <a:ext cx="3248025" cy="2713472"/>
          </a:xfrm>
          <a:prstGeom prst="rect">
            <a:avLst/>
          </a:prstGeom>
          <a:solidFill>
            <a:srgbClr val="40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a:extLst>
              <a:ext uri="{FF2B5EF4-FFF2-40B4-BE49-F238E27FC236}">
                <a16:creationId xmlns:a16="http://schemas.microsoft.com/office/drawing/2014/main" id="{C86EC6B5-B9D5-4C63-9E10-82BE9A51ED1D}"/>
              </a:ext>
            </a:extLst>
          </p:cNvPr>
          <p:cNvSpPr>
            <a:spLocks noGrp="1"/>
          </p:cNvSpPr>
          <p:nvPr>
            <p:ph type="title"/>
          </p:nvPr>
        </p:nvSpPr>
        <p:spPr>
          <a:xfrm>
            <a:off x="838199" y="171162"/>
            <a:ext cx="3048001" cy="2371148"/>
          </a:xfrm>
          <a:prstGeom prst="ellipse">
            <a:avLst/>
          </a:prstGeom>
        </p:spPr>
        <p:txBody>
          <a:bodyPr vert="horz" lIns="91440" tIns="45720" rIns="91440" bIns="45720" rtlCol="0" anchor="ctr">
            <a:noAutofit/>
          </a:bodyPr>
          <a:lstStyle/>
          <a:p>
            <a:r>
              <a:rPr lang="en-US" sz="2400" b="1" i="1" kern="1200" dirty="0">
                <a:solidFill>
                  <a:srgbClr val="FFFFFF"/>
                </a:solidFill>
                <a:latin typeface="+mj-lt"/>
                <a:ea typeface="+mj-ea"/>
                <a:cs typeface="+mj-cs"/>
              </a:rPr>
              <a:t>Context: </a:t>
            </a:r>
            <a:br>
              <a:rPr lang="en-US" sz="2400" b="1" i="1" kern="1200" dirty="0">
                <a:solidFill>
                  <a:srgbClr val="FFFFFF"/>
                </a:solidFill>
                <a:latin typeface="+mj-lt"/>
                <a:ea typeface="+mj-ea"/>
                <a:cs typeface="+mj-cs"/>
              </a:rPr>
            </a:br>
            <a:r>
              <a:rPr lang="en-US" sz="2400" b="1" i="1" dirty="0">
                <a:solidFill>
                  <a:srgbClr val="FFFFFF"/>
                </a:solidFill>
              </a:rPr>
              <a:t>Why talking about project  implementation in placemaking?</a:t>
            </a:r>
            <a:endParaRPr lang="en-US" sz="2400" b="1" i="1"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1F550EC-BBD4-CE44-B6E0-181C0FED1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426" y="1513591"/>
            <a:ext cx="7574480" cy="5049654"/>
          </a:xfrm>
          <a:prstGeom prst="rect">
            <a:avLst/>
          </a:prstGeom>
        </p:spPr>
      </p:pic>
      <p:sp>
        <p:nvSpPr>
          <p:cNvPr id="2" name="TextBox 1">
            <a:extLst>
              <a:ext uri="{FF2B5EF4-FFF2-40B4-BE49-F238E27FC236}">
                <a16:creationId xmlns:a16="http://schemas.microsoft.com/office/drawing/2014/main" id="{C6B1F9AD-970F-4FBB-8F70-B6179B53B62B}"/>
              </a:ext>
            </a:extLst>
          </p:cNvPr>
          <p:cNvSpPr txBox="1"/>
          <p:nvPr/>
        </p:nvSpPr>
        <p:spPr>
          <a:xfrm>
            <a:off x="336884" y="6124074"/>
            <a:ext cx="184731" cy="369332"/>
          </a:xfrm>
          <a:prstGeom prst="rect">
            <a:avLst/>
          </a:prstGeom>
          <a:noFill/>
        </p:spPr>
        <p:txBody>
          <a:bodyPr wrap="none" rtlCol="0">
            <a:spAutoFit/>
          </a:bodyPr>
          <a:lstStyle/>
          <a:p>
            <a:endParaRPr lang="en-AU" dirty="0"/>
          </a:p>
        </p:txBody>
      </p:sp>
      <p:sp>
        <p:nvSpPr>
          <p:cNvPr id="9" name="TextBox 8">
            <a:extLst>
              <a:ext uri="{FF2B5EF4-FFF2-40B4-BE49-F238E27FC236}">
                <a16:creationId xmlns:a16="http://schemas.microsoft.com/office/drawing/2014/main" id="{470CF93E-9CF3-4E1F-8DCB-2CC169E9896F}"/>
              </a:ext>
            </a:extLst>
          </p:cNvPr>
          <p:cNvSpPr txBox="1"/>
          <p:nvPr/>
        </p:nvSpPr>
        <p:spPr>
          <a:xfrm>
            <a:off x="9774731" y="6193913"/>
            <a:ext cx="2059731" cy="369332"/>
          </a:xfrm>
          <a:prstGeom prst="rect">
            <a:avLst/>
          </a:prstGeom>
          <a:noFill/>
        </p:spPr>
        <p:txBody>
          <a:bodyPr wrap="none" rtlCol="0">
            <a:spAutoFit/>
          </a:bodyPr>
          <a:lstStyle/>
          <a:p>
            <a:r>
              <a:rPr lang="en-AU" b="1" dirty="0"/>
              <a:t>PlaceAgency, 2018. </a:t>
            </a:r>
          </a:p>
        </p:txBody>
      </p:sp>
      <p:sp>
        <p:nvSpPr>
          <p:cNvPr id="5" name="Rectangle 4">
            <a:extLst>
              <a:ext uri="{FF2B5EF4-FFF2-40B4-BE49-F238E27FC236}">
                <a16:creationId xmlns:a16="http://schemas.microsoft.com/office/drawing/2014/main" id="{4C05FFBC-EBDF-456E-8B2D-5842FBBAD41F}"/>
              </a:ext>
            </a:extLst>
          </p:cNvPr>
          <p:cNvSpPr/>
          <p:nvPr/>
        </p:nvSpPr>
        <p:spPr>
          <a:xfrm>
            <a:off x="636529" y="2649354"/>
            <a:ext cx="3248025" cy="4208646"/>
          </a:xfrm>
          <a:prstGeom prst="rect">
            <a:avLst/>
          </a:prstGeom>
          <a:solidFill>
            <a:srgbClr val="FFD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88"/>
              </a:spcBef>
              <a:spcAft>
                <a:spcPts val="488"/>
              </a:spcAft>
            </a:pPr>
            <a:r>
              <a:rPr lang="en-AU" sz="1950" b="1" dirty="0">
                <a:solidFill>
                  <a:schemeClr val="tx1"/>
                </a:solidFill>
              </a:rPr>
              <a:t>Making Projects  Real</a:t>
            </a:r>
          </a:p>
          <a:p>
            <a:pPr marL="285750" indent="-285750">
              <a:spcBef>
                <a:spcPts val="488"/>
              </a:spcBef>
              <a:spcAft>
                <a:spcPts val="488"/>
              </a:spcAft>
              <a:buFont typeface="Arial" panose="020B0604020202020204" pitchFamily="34" charset="0"/>
              <a:buChar char="•"/>
            </a:pPr>
            <a:r>
              <a:rPr lang="en-US" dirty="0">
                <a:solidFill>
                  <a:schemeClr val="tx1"/>
                </a:solidFill>
              </a:rPr>
              <a:t>Placemaking looks different at each scale</a:t>
            </a:r>
          </a:p>
          <a:p>
            <a:pPr marL="285750" indent="-285750">
              <a:spcBef>
                <a:spcPts val="488"/>
              </a:spcBef>
              <a:spcAft>
                <a:spcPts val="488"/>
              </a:spcAft>
              <a:buFont typeface="Arial" panose="020B0604020202020204" pitchFamily="34" charset="0"/>
              <a:buChar char="•"/>
            </a:pPr>
            <a:r>
              <a:rPr lang="en-US" dirty="0">
                <a:solidFill>
                  <a:schemeClr val="tx1"/>
                </a:solidFill>
              </a:rPr>
              <a:t>scale, timeline, risks resources and power are seen as key elements of implementation</a:t>
            </a:r>
          </a:p>
          <a:p>
            <a:pPr marL="285750" indent="-285750">
              <a:spcBef>
                <a:spcPts val="488"/>
              </a:spcBef>
              <a:spcAft>
                <a:spcPts val="488"/>
              </a:spcAft>
              <a:buFont typeface="Arial" panose="020B0604020202020204" pitchFamily="34" charset="0"/>
              <a:buChar char="•"/>
            </a:pPr>
            <a:r>
              <a:rPr lang="en-US" dirty="0">
                <a:solidFill>
                  <a:schemeClr val="tx1"/>
                </a:solidFill>
              </a:rPr>
              <a:t>Addressing challenges for implementation. </a:t>
            </a:r>
            <a:endParaRPr lang="en-AU" dirty="0">
              <a:solidFill>
                <a:schemeClr val="tx1"/>
              </a:solidFill>
            </a:endParaRPr>
          </a:p>
          <a:p>
            <a:pPr algn="ctr"/>
            <a:endParaRPr lang="en-AU" dirty="0"/>
          </a:p>
        </p:txBody>
      </p:sp>
    </p:spTree>
    <p:extLst>
      <p:ext uri="{BB962C8B-B14F-4D97-AF65-F5344CB8AC3E}">
        <p14:creationId xmlns:p14="http://schemas.microsoft.com/office/powerpoint/2010/main" val="369454761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Learning outcomes</a:t>
            </a:r>
            <a:br>
              <a:rPr lang="en-GB" b="1" dirty="0"/>
            </a:br>
            <a:endParaRPr lang="en-GB" dirty="0"/>
          </a:p>
        </p:txBody>
      </p:sp>
      <p:sp>
        <p:nvSpPr>
          <p:cNvPr id="3" name="Content Placeholder 2"/>
          <p:cNvSpPr>
            <a:spLocks noGrp="1"/>
          </p:cNvSpPr>
          <p:nvPr>
            <p:ph idx="1"/>
          </p:nvPr>
        </p:nvSpPr>
        <p:spPr>
          <a:xfrm>
            <a:off x="853440" y="1825625"/>
            <a:ext cx="10515600" cy="4351338"/>
          </a:xfrm>
        </p:spPr>
        <p:txBody>
          <a:bodyPr>
            <a:normAutofit/>
          </a:bodyPr>
          <a:lstStyle/>
          <a:p>
            <a:r>
              <a:rPr lang="en-AU" dirty="0"/>
              <a:t>Understand key concepts associated to the implementation of place making (timeframe, risks, etc.)</a:t>
            </a:r>
            <a:endParaRPr lang="en-GB" dirty="0"/>
          </a:p>
          <a:p>
            <a:pPr lvl="0"/>
            <a:r>
              <a:rPr lang="en-AU" dirty="0"/>
              <a:t>Explain key ideas or concepts (timeframe, scale, risks) about the implementation  of place </a:t>
            </a:r>
          </a:p>
          <a:p>
            <a:pPr lvl="0"/>
            <a:r>
              <a:rPr lang="en-AU" dirty="0"/>
              <a:t>Use information in a new way to demonstrate enhanced understanding of the implementation of place making – build a business case and engage stakeholders</a:t>
            </a:r>
            <a:endParaRPr lang="en-GB" dirty="0"/>
          </a:p>
        </p:txBody>
      </p:sp>
    </p:spTree>
    <p:extLst>
      <p:ext uri="{BB962C8B-B14F-4D97-AF65-F5344CB8AC3E}">
        <p14:creationId xmlns:p14="http://schemas.microsoft.com/office/powerpoint/2010/main" val="256956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Outline of this Lecture</a:t>
            </a:r>
            <a:br>
              <a:rPr lang="en-GB" b="1" dirty="0"/>
            </a:br>
            <a:endParaRPr lang="en-GB" dirty="0"/>
          </a:p>
        </p:txBody>
      </p:sp>
      <p:sp>
        <p:nvSpPr>
          <p:cNvPr id="6" name="Content Placeholder 5">
            <a:extLst>
              <a:ext uri="{FF2B5EF4-FFF2-40B4-BE49-F238E27FC236}">
                <a16:creationId xmlns:a16="http://schemas.microsoft.com/office/drawing/2014/main" id="{03E8A359-81F6-4F55-A593-DEF742F7E0C1}"/>
              </a:ext>
            </a:extLst>
          </p:cNvPr>
          <p:cNvSpPr>
            <a:spLocks noGrp="1"/>
          </p:cNvSpPr>
          <p:nvPr>
            <p:ph idx="1"/>
          </p:nvPr>
        </p:nvSpPr>
        <p:spPr>
          <a:solidFill>
            <a:srgbClr val="FFF4C2"/>
          </a:solidFill>
        </p:spPr>
        <p:txBody>
          <a:bodyPr/>
          <a:lstStyle/>
          <a:p>
            <a:pPr>
              <a:spcBef>
                <a:spcPts val="600"/>
              </a:spcBef>
              <a:spcAft>
                <a:spcPts val="600"/>
              </a:spcAft>
            </a:pPr>
            <a:r>
              <a:rPr lang="en-US" dirty="0"/>
              <a:t>Placemaking at different scales</a:t>
            </a:r>
          </a:p>
          <a:p>
            <a:pPr>
              <a:spcBef>
                <a:spcPts val="600"/>
              </a:spcBef>
              <a:spcAft>
                <a:spcPts val="600"/>
              </a:spcAft>
            </a:pPr>
            <a:r>
              <a:rPr lang="en-US" dirty="0"/>
              <a:t>A project implementation framework for placemaking</a:t>
            </a:r>
          </a:p>
          <a:p>
            <a:pPr>
              <a:spcBef>
                <a:spcPts val="600"/>
              </a:spcBef>
              <a:spcAft>
                <a:spcPts val="600"/>
              </a:spcAft>
            </a:pPr>
            <a:r>
              <a:rPr lang="en-US" dirty="0"/>
              <a:t>Case studies of the implementation framework in action </a:t>
            </a:r>
          </a:p>
          <a:p>
            <a:pPr lvl="1"/>
            <a:endParaRPr lang="en-AU" dirty="0"/>
          </a:p>
        </p:txBody>
      </p:sp>
    </p:spTree>
    <p:extLst>
      <p:ext uri="{BB962C8B-B14F-4D97-AF65-F5344CB8AC3E}">
        <p14:creationId xmlns:p14="http://schemas.microsoft.com/office/powerpoint/2010/main" val="428575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9F447-19BE-4AD8-B44B-E4CE39798BB9}"/>
              </a:ext>
            </a:extLst>
          </p:cNvPr>
          <p:cNvSpPr>
            <a:spLocks noGrp="1"/>
          </p:cNvSpPr>
          <p:nvPr>
            <p:ph type="title"/>
          </p:nvPr>
        </p:nvSpPr>
        <p:spPr>
          <a:xfrm>
            <a:off x="831850" y="1709738"/>
            <a:ext cx="11029224" cy="2852737"/>
          </a:xfrm>
        </p:spPr>
        <p:txBody>
          <a:bodyPr/>
          <a:lstStyle/>
          <a:p>
            <a:r>
              <a:rPr lang="en-AU" sz="5400" b="1" dirty="0"/>
              <a:t>A project Implementation Framework</a:t>
            </a:r>
            <a:endParaRPr lang="en-AU" b="1" dirty="0"/>
          </a:p>
        </p:txBody>
      </p:sp>
      <p:sp>
        <p:nvSpPr>
          <p:cNvPr id="3" name="Text Placeholder 2">
            <a:extLst>
              <a:ext uri="{FF2B5EF4-FFF2-40B4-BE49-F238E27FC236}">
                <a16:creationId xmlns:a16="http://schemas.microsoft.com/office/drawing/2014/main" id="{D11335DB-E72A-4A0C-95A2-1E158612D918}"/>
              </a:ext>
            </a:extLst>
          </p:cNvPr>
          <p:cNvSpPr>
            <a:spLocks noGrp="1"/>
          </p:cNvSpPr>
          <p:nvPr>
            <p:ph type="body" idx="1"/>
          </p:nvPr>
        </p:nvSpPr>
        <p:spPr/>
        <p:txBody>
          <a:bodyPr/>
          <a:lstStyle/>
          <a:p>
            <a:r>
              <a:rPr lang="en-AU" dirty="0"/>
              <a:t>Governance, Stakeholders, Resources, Timeline and Maintenance</a:t>
            </a:r>
          </a:p>
          <a:p>
            <a:r>
              <a:rPr lang="en-AU" dirty="0"/>
              <a:t>(Relevant for the Process / Product / Program)</a:t>
            </a:r>
          </a:p>
        </p:txBody>
      </p:sp>
    </p:spTree>
    <p:extLst>
      <p:ext uri="{BB962C8B-B14F-4D97-AF65-F5344CB8AC3E}">
        <p14:creationId xmlns:p14="http://schemas.microsoft.com/office/powerpoint/2010/main" val="383912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9379-F360-4B3D-B039-4A3FF836AB8D}"/>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734F2812-CAA3-4E38-BF5F-EFA929C6F125}"/>
              </a:ext>
            </a:extLst>
          </p:cNvPr>
          <p:cNvSpPr>
            <a:spLocks noGrp="1"/>
          </p:cNvSpPr>
          <p:nvPr>
            <p:ph idx="1"/>
          </p:nvPr>
        </p:nvSpPr>
        <p:spPr>
          <a:xfrm>
            <a:off x="838200" y="1825625"/>
            <a:ext cx="5257800" cy="4351338"/>
          </a:xfrm>
        </p:spPr>
        <p:txBody>
          <a:bodyPr>
            <a:normAutofit fontScale="85000" lnSpcReduction="20000"/>
          </a:bodyPr>
          <a:lstStyle/>
          <a:p>
            <a:r>
              <a:rPr lang="en-AU" dirty="0"/>
              <a:t>A good implementation framework is the difference between a placemaking project (resulting in meaningful places for all), or a ‘fake’ project (where you have used as branding or have not placed social equity as a priority).</a:t>
            </a:r>
          </a:p>
          <a:p>
            <a:r>
              <a:rPr lang="en-AU" dirty="0"/>
              <a:t>There is not a single way to get projects off the ground. But implementation strategies consider:</a:t>
            </a:r>
          </a:p>
          <a:p>
            <a:pPr lvl="1"/>
            <a:r>
              <a:rPr lang="en-US" dirty="0"/>
              <a:t>Governance</a:t>
            </a:r>
          </a:p>
          <a:p>
            <a:pPr lvl="1"/>
            <a:r>
              <a:rPr lang="en-US" dirty="0"/>
              <a:t>Stakeholders </a:t>
            </a:r>
          </a:p>
          <a:p>
            <a:pPr lvl="1"/>
            <a:r>
              <a:rPr lang="en-US" dirty="0"/>
              <a:t>Resources</a:t>
            </a:r>
          </a:p>
          <a:p>
            <a:pPr lvl="1"/>
            <a:r>
              <a:rPr lang="en-US" dirty="0"/>
              <a:t>Timeline </a:t>
            </a:r>
          </a:p>
          <a:p>
            <a:pPr lvl="1"/>
            <a:r>
              <a:rPr lang="en-US" dirty="0"/>
              <a:t>Maintenance</a:t>
            </a:r>
          </a:p>
          <a:p>
            <a:endParaRPr lang="en-AU" dirty="0"/>
          </a:p>
        </p:txBody>
      </p:sp>
      <p:sp>
        <p:nvSpPr>
          <p:cNvPr id="4" name="Rectangle 3">
            <a:extLst>
              <a:ext uri="{FF2B5EF4-FFF2-40B4-BE49-F238E27FC236}">
                <a16:creationId xmlns:a16="http://schemas.microsoft.com/office/drawing/2014/main" id="{0B76134B-BC96-432A-A519-5AFE368B3590}"/>
              </a:ext>
            </a:extLst>
          </p:cNvPr>
          <p:cNvSpPr/>
          <p:nvPr/>
        </p:nvSpPr>
        <p:spPr>
          <a:xfrm>
            <a:off x="6019800" y="1954529"/>
            <a:ext cx="5334000" cy="412958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5" name="TextBox 4">
            <a:extLst>
              <a:ext uri="{FF2B5EF4-FFF2-40B4-BE49-F238E27FC236}">
                <a16:creationId xmlns:a16="http://schemas.microsoft.com/office/drawing/2014/main" id="{75048E44-53B2-46A9-8BC4-62A9BA58608B}"/>
              </a:ext>
            </a:extLst>
          </p:cNvPr>
          <p:cNvSpPr txBox="1"/>
          <p:nvPr/>
        </p:nvSpPr>
        <p:spPr>
          <a:xfrm>
            <a:off x="942529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75891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2519-AE95-4BC9-BCCC-A6D5773FCC65}"/>
              </a:ext>
            </a:extLst>
          </p:cNvPr>
          <p:cNvSpPr>
            <a:spLocks noGrp="1"/>
          </p:cNvSpPr>
          <p:nvPr>
            <p:ph type="title"/>
          </p:nvPr>
        </p:nvSpPr>
        <p:spPr>
          <a:xfrm>
            <a:off x="677334" y="625642"/>
            <a:ext cx="3749061" cy="673769"/>
          </a:xfrm>
        </p:spPr>
        <p:txBody>
          <a:bodyPr anchor="ctr">
            <a:noAutofit/>
          </a:bodyPr>
          <a:lstStyle/>
          <a:p>
            <a:r>
              <a:rPr lang="en-AU" b="1" dirty="0">
                <a:solidFill>
                  <a:srgbClr val="46326A"/>
                </a:solidFill>
              </a:rPr>
              <a:t>Governance</a:t>
            </a:r>
            <a:endParaRPr lang="en-AU" dirty="0">
              <a:solidFill>
                <a:srgbClr val="46326A"/>
              </a:solidFill>
            </a:endParaRPr>
          </a:p>
        </p:txBody>
      </p:sp>
      <p:sp>
        <p:nvSpPr>
          <p:cNvPr id="3" name="Content Placeholder 2">
            <a:extLst>
              <a:ext uri="{FF2B5EF4-FFF2-40B4-BE49-F238E27FC236}">
                <a16:creationId xmlns:a16="http://schemas.microsoft.com/office/drawing/2014/main" id="{8C84493C-403F-47BB-9964-31197DA6BB7B}"/>
              </a:ext>
            </a:extLst>
          </p:cNvPr>
          <p:cNvSpPr>
            <a:spLocks noGrp="1"/>
          </p:cNvSpPr>
          <p:nvPr>
            <p:ph idx="1"/>
          </p:nvPr>
        </p:nvSpPr>
        <p:spPr>
          <a:xfrm>
            <a:off x="677334" y="1660358"/>
            <a:ext cx="4135298" cy="4784701"/>
          </a:xfrm>
        </p:spPr>
        <p:txBody>
          <a:bodyPr>
            <a:normAutofit lnSpcReduction="10000"/>
          </a:bodyPr>
          <a:lstStyle/>
          <a:p>
            <a:pPr marL="0" indent="0">
              <a:buNone/>
            </a:pPr>
            <a:r>
              <a:rPr lang="en-AU" sz="2000" dirty="0"/>
              <a:t>How are decisions made?</a:t>
            </a:r>
          </a:p>
          <a:p>
            <a:pPr marL="0" indent="0">
              <a:buNone/>
            </a:pPr>
            <a:endParaRPr lang="en-AU" sz="2000" dirty="0"/>
          </a:p>
          <a:p>
            <a:pPr marL="0" indent="0" algn="ctr">
              <a:buNone/>
            </a:pPr>
            <a:r>
              <a:rPr lang="en-US" sz="2000" dirty="0">
                <a:solidFill>
                  <a:schemeClr val="accent6"/>
                </a:solidFill>
              </a:rPr>
              <a:t>“Governance is considered here as site-specific and mutable, with the actions (and systems) of governance determined by the actors involved. Governance is process-led, active and usually sustained beyond (and outside) political terms of office” (Hopkins 2020).</a:t>
            </a:r>
            <a:endParaRPr lang="en-AU" sz="2000" dirty="0">
              <a:solidFill>
                <a:schemeClr val="accent6"/>
              </a:solidFill>
            </a:endParaRPr>
          </a:p>
          <a:p>
            <a:pPr marL="0" indent="0">
              <a:buNone/>
            </a:pPr>
            <a:r>
              <a:rPr lang="en-AU" sz="2000" dirty="0"/>
              <a:t>Flexible governance systems that allow the dweller to be a co-creator work best. Depending on the regulatory system in place, a placemaking project can take different forms.</a:t>
            </a:r>
          </a:p>
        </p:txBody>
      </p:sp>
      <p:sp>
        <p:nvSpPr>
          <p:cNvPr id="4" name="Rectangle 3">
            <a:extLst>
              <a:ext uri="{FF2B5EF4-FFF2-40B4-BE49-F238E27FC236}">
                <a16:creationId xmlns:a16="http://schemas.microsoft.com/office/drawing/2014/main" id="{99239062-4D62-4733-BAA6-A77C8817F5A1}"/>
              </a:ext>
            </a:extLst>
          </p:cNvPr>
          <p:cNvSpPr/>
          <p:nvPr/>
        </p:nvSpPr>
        <p:spPr>
          <a:xfrm>
            <a:off x="5337810" y="1299411"/>
            <a:ext cx="6854190" cy="478470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Suggested space for an image</a:t>
            </a:r>
          </a:p>
        </p:txBody>
      </p:sp>
      <p:sp>
        <p:nvSpPr>
          <p:cNvPr id="16" name="TextBox 15">
            <a:extLst>
              <a:ext uri="{FF2B5EF4-FFF2-40B4-BE49-F238E27FC236}">
                <a16:creationId xmlns:a16="http://schemas.microsoft.com/office/drawing/2014/main" id="{143324C2-5426-4128-A235-78AB9F00403E}"/>
              </a:ext>
            </a:extLst>
          </p:cNvPr>
          <p:cNvSpPr txBox="1"/>
          <p:nvPr/>
        </p:nvSpPr>
        <p:spPr>
          <a:xfrm>
            <a:off x="10065379" y="5714781"/>
            <a:ext cx="1812804" cy="369332"/>
          </a:xfrm>
          <a:prstGeom prst="rect">
            <a:avLst/>
          </a:prstGeom>
          <a:noFill/>
        </p:spPr>
        <p:txBody>
          <a:bodyPr wrap="none" rtlCol="0">
            <a:spAutoFit/>
          </a:bodyPr>
          <a:lstStyle/>
          <a:p>
            <a:r>
              <a:rPr lang="en-AU" dirty="0">
                <a:ln w="0"/>
                <a:effectLst>
                  <a:outerShdw blurRad="38100" dist="19050" dir="2700000" algn="tl" rotWithShape="0">
                    <a:schemeClr val="dk1">
                      <a:alpha val="40000"/>
                    </a:schemeClr>
                  </a:outerShdw>
                </a:effectLst>
              </a:rPr>
              <a:t>Credits for image</a:t>
            </a:r>
          </a:p>
        </p:txBody>
      </p:sp>
    </p:spTree>
    <p:extLst>
      <p:ext uri="{BB962C8B-B14F-4D97-AF65-F5344CB8AC3E}">
        <p14:creationId xmlns:p14="http://schemas.microsoft.com/office/powerpoint/2010/main" val="312544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2519-AE95-4BC9-BCCC-A6D5773FCC65}"/>
              </a:ext>
            </a:extLst>
          </p:cNvPr>
          <p:cNvSpPr>
            <a:spLocks noGrp="1"/>
          </p:cNvSpPr>
          <p:nvPr>
            <p:ph type="title"/>
          </p:nvPr>
        </p:nvSpPr>
        <p:spPr>
          <a:xfrm>
            <a:off x="677334" y="625642"/>
            <a:ext cx="3749061" cy="673769"/>
          </a:xfrm>
        </p:spPr>
        <p:txBody>
          <a:bodyPr anchor="ctr">
            <a:noAutofit/>
          </a:bodyPr>
          <a:lstStyle/>
          <a:p>
            <a:r>
              <a:rPr lang="en-AU" b="1" dirty="0">
                <a:solidFill>
                  <a:srgbClr val="46326A"/>
                </a:solidFill>
              </a:rPr>
              <a:t>Stakeholders</a:t>
            </a:r>
            <a:endParaRPr lang="en-AU" dirty="0">
              <a:solidFill>
                <a:srgbClr val="46326A"/>
              </a:solidFill>
            </a:endParaRPr>
          </a:p>
        </p:txBody>
      </p:sp>
      <p:sp>
        <p:nvSpPr>
          <p:cNvPr id="3" name="Content Placeholder 2">
            <a:extLst>
              <a:ext uri="{FF2B5EF4-FFF2-40B4-BE49-F238E27FC236}">
                <a16:creationId xmlns:a16="http://schemas.microsoft.com/office/drawing/2014/main" id="{8C84493C-403F-47BB-9964-31197DA6BB7B}"/>
              </a:ext>
            </a:extLst>
          </p:cNvPr>
          <p:cNvSpPr>
            <a:spLocks noGrp="1"/>
          </p:cNvSpPr>
          <p:nvPr>
            <p:ph idx="1"/>
          </p:nvPr>
        </p:nvSpPr>
        <p:spPr>
          <a:xfrm>
            <a:off x="677334" y="1660358"/>
            <a:ext cx="4135298" cy="4784701"/>
          </a:xfrm>
        </p:spPr>
        <p:txBody>
          <a:bodyPr>
            <a:normAutofit/>
          </a:bodyPr>
          <a:lstStyle/>
          <a:p>
            <a:pPr marL="0" indent="0">
              <a:buNone/>
            </a:pPr>
            <a:r>
              <a:rPr lang="en-AU" sz="2000" dirty="0"/>
              <a:t>How is involved, how and what are their interests?</a:t>
            </a:r>
          </a:p>
          <a:p>
            <a:pPr marL="0" indent="0">
              <a:buNone/>
            </a:pPr>
            <a:endParaRPr lang="en-US" sz="2000" dirty="0"/>
          </a:p>
          <a:p>
            <a:pPr marL="0" indent="0">
              <a:buNone/>
            </a:pPr>
            <a:r>
              <a:rPr lang="en-US" sz="2000" dirty="0"/>
              <a:t>Most effective project:</a:t>
            </a:r>
          </a:p>
          <a:p>
            <a:r>
              <a:rPr lang="en-US" sz="2000" dirty="0"/>
              <a:t>Include the voices of the dweller </a:t>
            </a:r>
          </a:p>
          <a:p>
            <a:r>
              <a:rPr lang="en-US" sz="2000" dirty="0"/>
              <a:t>Respond to the values of the place.</a:t>
            </a:r>
          </a:p>
          <a:p>
            <a:r>
              <a:rPr lang="en-US" sz="2000" dirty="0"/>
              <a:t>Understand the different interests and values paced to the project</a:t>
            </a:r>
          </a:p>
          <a:p>
            <a:r>
              <a:rPr lang="en-US" sz="2000" dirty="0"/>
              <a:t>Knows hot to communicate with different stakeholders based on their interests.  </a:t>
            </a:r>
            <a:endParaRPr lang="en-AU" sz="2000" dirty="0"/>
          </a:p>
        </p:txBody>
      </p:sp>
      <p:graphicFrame>
        <p:nvGraphicFramePr>
          <p:cNvPr id="6" name="Table 5">
            <a:extLst>
              <a:ext uri="{FF2B5EF4-FFF2-40B4-BE49-F238E27FC236}">
                <a16:creationId xmlns:a16="http://schemas.microsoft.com/office/drawing/2014/main" id="{202ED884-7EF1-4898-A22E-461195FF66D6}"/>
              </a:ext>
            </a:extLst>
          </p:cNvPr>
          <p:cNvGraphicFramePr>
            <a:graphicFrameLocks noGrp="1"/>
          </p:cNvGraphicFramePr>
          <p:nvPr>
            <p:extLst>
              <p:ext uri="{D42A27DB-BD31-4B8C-83A1-F6EECF244321}">
                <p14:modId xmlns:p14="http://schemas.microsoft.com/office/powerpoint/2010/main" val="991914541"/>
              </p:ext>
            </p:extLst>
          </p:nvPr>
        </p:nvGraphicFramePr>
        <p:xfrm>
          <a:off x="5132070" y="1134578"/>
          <a:ext cx="6560820" cy="5502794"/>
        </p:xfrm>
        <a:graphic>
          <a:graphicData uri="http://schemas.openxmlformats.org/drawingml/2006/table">
            <a:tbl>
              <a:tblPr firstRow="1" bandRow="1">
                <a:tableStyleId>{21E4AEA4-8DFA-4A89-87EB-49C32662AFE0}</a:tableStyleId>
              </a:tblPr>
              <a:tblGrid>
                <a:gridCol w="2034540">
                  <a:extLst>
                    <a:ext uri="{9D8B030D-6E8A-4147-A177-3AD203B41FA5}">
                      <a16:colId xmlns:a16="http://schemas.microsoft.com/office/drawing/2014/main" val="771151138"/>
                    </a:ext>
                  </a:extLst>
                </a:gridCol>
                <a:gridCol w="4526280">
                  <a:extLst>
                    <a:ext uri="{9D8B030D-6E8A-4147-A177-3AD203B41FA5}">
                      <a16:colId xmlns:a16="http://schemas.microsoft.com/office/drawing/2014/main" val="933058727"/>
                    </a:ext>
                  </a:extLst>
                </a:gridCol>
              </a:tblGrid>
              <a:tr h="556837">
                <a:tc>
                  <a:txBody>
                    <a:bodyPr/>
                    <a:lstStyle/>
                    <a:p>
                      <a:r>
                        <a:rPr lang="en-AU" dirty="0"/>
                        <a:t>Stakeholder type</a:t>
                      </a:r>
                    </a:p>
                  </a:txBody>
                  <a:tcPr/>
                </a:tc>
                <a:tc>
                  <a:txBody>
                    <a:bodyPr/>
                    <a:lstStyle/>
                    <a:p>
                      <a:r>
                        <a:rPr lang="en-AU" dirty="0"/>
                        <a:t>Examples of their interests in place</a:t>
                      </a:r>
                    </a:p>
                  </a:txBody>
                  <a:tcPr/>
                </a:tc>
                <a:extLst>
                  <a:ext uri="{0D108BD9-81ED-4DB2-BD59-A6C34878D82A}">
                    <a16:rowId xmlns:a16="http://schemas.microsoft.com/office/drawing/2014/main" val="2780864476"/>
                  </a:ext>
                </a:extLst>
              </a:tr>
              <a:tr h="556837">
                <a:tc>
                  <a:txBody>
                    <a:bodyPr/>
                    <a:lstStyle/>
                    <a:p>
                      <a:r>
                        <a:rPr lang="en-AU" dirty="0"/>
                        <a:t>State Government</a:t>
                      </a:r>
                    </a:p>
                  </a:txBody>
                  <a:tcPr/>
                </a:tc>
                <a:tc>
                  <a:txBody>
                    <a:bodyPr/>
                    <a:lstStyle/>
                    <a:p>
                      <a:r>
                        <a:rPr lang="en-AU" dirty="0"/>
                        <a:t>Provide design guidelines, identify places of interest for development / preservation, etc. </a:t>
                      </a:r>
                    </a:p>
                  </a:txBody>
                  <a:tcPr/>
                </a:tc>
                <a:extLst>
                  <a:ext uri="{0D108BD9-81ED-4DB2-BD59-A6C34878D82A}">
                    <a16:rowId xmlns:a16="http://schemas.microsoft.com/office/drawing/2014/main" val="484228398"/>
                  </a:ext>
                </a:extLst>
              </a:tr>
              <a:tr h="556837">
                <a:tc>
                  <a:txBody>
                    <a:bodyPr/>
                    <a:lstStyle/>
                    <a:p>
                      <a:r>
                        <a:rPr lang="en-AU" dirty="0"/>
                        <a:t>Local Government</a:t>
                      </a:r>
                    </a:p>
                  </a:txBody>
                  <a:tcPr/>
                </a:tc>
                <a:tc>
                  <a:txBody>
                    <a:bodyPr/>
                    <a:lstStyle/>
                    <a:p>
                      <a:r>
                        <a:rPr lang="en-AU" dirty="0"/>
                        <a:t>Duty to care for public, enforce planning regulations etc. High number of responsibility with low budget. Looking to harness active citizenship. </a:t>
                      </a:r>
                    </a:p>
                  </a:txBody>
                  <a:tcPr/>
                </a:tc>
                <a:extLst>
                  <a:ext uri="{0D108BD9-81ED-4DB2-BD59-A6C34878D82A}">
                    <a16:rowId xmlns:a16="http://schemas.microsoft.com/office/drawing/2014/main" val="3846651867"/>
                  </a:ext>
                </a:extLst>
              </a:tr>
              <a:tr h="556837">
                <a:tc>
                  <a:txBody>
                    <a:bodyPr/>
                    <a:lstStyle/>
                    <a:p>
                      <a:r>
                        <a:rPr lang="en-AU" dirty="0"/>
                        <a:t>Developers</a:t>
                      </a:r>
                    </a:p>
                  </a:txBody>
                  <a:tcPr/>
                </a:tc>
                <a:tc>
                  <a:txBody>
                    <a:bodyPr/>
                    <a:lstStyle/>
                    <a:p>
                      <a:r>
                        <a:rPr lang="en-AU" dirty="0"/>
                        <a:t>Interest in attracting business, branding, attracting investment. </a:t>
                      </a:r>
                    </a:p>
                  </a:txBody>
                  <a:tcPr/>
                </a:tc>
                <a:extLst>
                  <a:ext uri="{0D108BD9-81ED-4DB2-BD59-A6C34878D82A}">
                    <a16:rowId xmlns:a16="http://schemas.microsoft.com/office/drawing/2014/main" val="1407635279"/>
                  </a:ext>
                </a:extLst>
              </a:tr>
              <a:tr h="556837">
                <a:tc>
                  <a:txBody>
                    <a:bodyPr/>
                    <a:lstStyle/>
                    <a:p>
                      <a:r>
                        <a:rPr lang="en-AU" dirty="0"/>
                        <a:t>Designers</a:t>
                      </a:r>
                    </a:p>
                  </a:txBody>
                  <a:tcPr/>
                </a:tc>
                <a:tc>
                  <a:txBody>
                    <a:bodyPr/>
                    <a:lstStyle/>
                    <a:p>
                      <a:r>
                        <a:rPr lang="en-AU" dirty="0"/>
                        <a:t>Create ideas, spatial mapping, implementation of projects to achieve place. </a:t>
                      </a:r>
                    </a:p>
                  </a:txBody>
                  <a:tcPr/>
                </a:tc>
                <a:extLst>
                  <a:ext uri="{0D108BD9-81ED-4DB2-BD59-A6C34878D82A}">
                    <a16:rowId xmlns:a16="http://schemas.microsoft.com/office/drawing/2014/main" val="1402534274"/>
                  </a:ext>
                </a:extLst>
              </a:tr>
              <a:tr h="556837">
                <a:tc>
                  <a:txBody>
                    <a:bodyPr/>
                    <a:lstStyle/>
                    <a:p>
                      <a:r>
                        <a:rPr lang="en-AU" dirty="0"/>
                        <a:t>Business owners</a:t>
                      </a:r>
                    </a:p>
                  </a:txBody>
                  <a:tcPr/>
                </a:tc>
                <a:tc>
                  <a:txBody>
                    <a:bodyPr/>
                    <a:lstStyle/>
                    <a:p>
                      <a:r>
                        <a:rPr lang="en-AU" dirty="0"/>
                        <a:t>Enhance the profile of the area and attract business (Active local economy)</a:t>
                      </a:r>
                    </a:p>
                  </a:txBody>
                  <a:tcPr/>
                </a:tc>
                <a:extLst>
                  <a:ext uri="{0D108BD9-81ED-4DB2-BD59-A6C34878D82A}">
                    <a16:rowId xmlns:a16="http://schemas.microsoft.com/office/drawing/2014/main" val="1872530074"/>
                  </a:ext>
                </a:extLst>
              </a:tr>
              <a:tr h="556837">
                <a:tc>
                  <a:txBody>
                    <a:bodyPr/>
                    <a:lstStyle/>
                    <a:p>
                      <a:r>
                        <a:rPr lang="en-AU" dirty="0"/>
                        <a:t>Residents</a:t>
                      </a:r>
                    </a:p>
                  </a:txBody>
                  <a:tcPr/>
                </a:tc>
                <a:tc>
                  <a:txBody>
                    <a:bodyPr/>
                    <a:lstStyle/>
                    <a:p>
                      <a:r>
                        <a:rPr lang="en-AU" dirty="0"/>
                        <a:t>Desire to experience high-quality places, that evoke memories, meaning and culture. </a:t>
                      </a:r>
                    </a:p>
                  </a:txBody>
                  <a:tcPr/>
                </a:tc>
                <a:extLst>
                  <a:ext uri="{0D108BD9-81ED-4DB2-BD59-A6C34878D82A}">
                    <a16:rowId xmlns:a16="http://schemas.microsoft.com/office/drawing/2014/main" val="2716557381"/>
                  </a:ext>
                </a:extLst>
              </a:tr>
              <a:tr h="556837">
                <a:tc>
                  <a:txBody>
                    <a:bodyPr/>
                    <a:lstStyle/>
                    <a:p>
                      <a:r>
                        <a:rPr lang="en-AU" dirty="0"/>
                        <a:t>Visitors</a:t>
                      </a:r>
                    </a:p>
                  </a:txBody>
                  <a:tcPr/>
                </a:tc>
                <a:tc>
                  <a:txBody>
                    <a:bodyPr/>
                    <a:lstStyle/>
                    <a:p>
                      <a:r>
                        <a:rPr lang="en-AU" dirty="0"/>
                        <a:t>Have an authentic experience of place</a:t>
                      </a:r>
                    </a:p>
                  </a:txBody>
                  <a:tcPr/>
                </a:tc>
                <a:extLst>
                  <a:ext uri="{0D108BD9-81ED-4DB2-BD59-A6C34878D82A}">
                    <a16:rowId xmlns:a16="http://schemas.microsoft.com/office/drawing/2014/main" val="3700482866"/>
                  </a:ext>
                </a:extLst>
              </a:tr>
            </a:tbl>
          </a:graphicData>
        </a:graphic>
      </p:graphicFrame>
    </p:spTree>
    <p:extLst>
      <p:ext uri="{BB962C8B-B14F-4D97-AF65-F5344CB8AC3E}">
        <p14:creationId xmlns:p14="http://schemas.microsoft.com/office/powerpoint/2010/main" val="22368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AgencyTemplate" id="{AA440F56-B2C6-49B5-84DB-637CC3428D52}" vid="{74C72330-DB17-4512-89CF-AEBD2CC36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TotalTime>
  <Words>2250</Words>
  <Application>Microsoft Office PowerPoint</Application>
  <PresentationFormat>Widescreen</PresentationFormat>
  <Paragraphs>173</Paragraphs>
  <Slides>18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Lato</vt:lpstr>
      <vt:lpstr>Office Theme</vt:lpstr>
      <vt:lpstr>Disclaimer:   The following slides were intentionally left text based to allow you to personalise and contextualise with your own images. </vt:lpstr>
      <vt:lpstr>Project implementation</vt:lpstr>
      <vt:lpstr>Context:  Why talking about project  implementation in placemaking?</vt:lpstr>
      <vt:lpstr>Learning outcomes </vt:lpstr>
      <vt:lpstr>Outline of this Lecture </vt:lpstr>
      <vt:lpstr>A project Implementation Framework</vt:lpstr>
      <vt:lpstr>PowerPoint Presentation</vt:lpstr>
      <vt:lpstr>Governance</vt:lpstr>
      <vt:lpstr>Stakeholders</vt:lpstr>
      <vt:lpstr>Timeline</vt:lpstr>
      <vt:lpstr>Resources</vt:lpstr>
      <vt:lpstr>Maintenance</vt:lpstr>
      <vt:lpstr>Placemaking at different scales</vt:lpstr>
      <vt:lpstr>Case studies:  The implementation framework in action</vt:lpstr>
      <vt:lpstr>Disclaimer:   The following case studies are explained in the book chapter  Darchen, S. et al. (2020), Project implementation, In D. Hes and C. Hernandez‐Santin (Eds) Placemaking fundamentals for the built environment. Palgrave Macmillan  we have placed them here to use as basis but encourage you to find case studies specific to your area. </vt:lpstr>
      <vt:lpstr>Small Placemaking Project  Public art by Chris Trotter, George Street, Brisbane, Queensland</vt:lpstr>
      <vt:lpstr>Medium-scale Placemaking Project Centre Improvement Program (CIP), Gold Coast, Queensland.</vt:lpstr>
      <vt:lpstr>Large Placemaking Project Brolga Lakes sustainable community, John Mongard Landscape Architects and Eco Urban.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implementation</dc:title>
  <dc:creator>Cris Hernandez Santin</dc:creator>
  <cp:lastModifiedBy>Dominique Hes</cp:lastModifiedBy>
  <cp:revision>18</cp:revision>
  <dcterms:created xsi:type="dcterms:W3CDTF">2019-10-02T02:37:13Z</dcterms:created>
  <dcterms:modified xsi:type="dcterms:W3CDTF">2019-11-04T05:46:17Z</dcterms:modified>
</cp:coreProperties>
</file>