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8" r:id="rId2"/>
    <p:sldId id="256" r:id="rId3"/>
    <p:sldId id="386" r:id="rId4"/>
    <p:sldId id="2655" r:id="rId5"/>
    <p:sldId id="2702" r:id="rId6"/>
    <p:sldId id="2703" r:id="rId7"/>
    <p:sldId id="2704" r:id="rId8"/>
    <p:sldId id="2701" r:id="rId9"/>
    <p:sldId id="2707" r:id="rId10"/>
    <p:sldId id="2705" r:id="rId11"/>
    <p:sldId id="2706" r:id="rId12"/>
    <p:sldId id="27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00"/>
    <a:srgbClr val="404E58"/>
    <a:srgbClr val="FFF4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443" autoAdjust="0"/>
  </p:normalViewPr>
  <p:slideViewPr>
    <p:cSldViewPr snapToGrid="0">
      <p:cViewPr varScale="1">
        <p:scale>
          <a:sx n="51" d="100"/>
          <a:sy n="51" d="100"/>
        </p:scale>
        <p:origin x="9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7C85D-4609-4C5E-AC71-A48BF9B111D9}" type="doc">
      <dgm:prSet loTypeId="urn:microsoft.com/office/officeart/2005/8/layout/matrix2" loCatId="matrix" qsTypeId="urn:microsoft.com/office/officeart/2005/8/quickstyle/simple1" qsCatId="simple" csTypeId="urn:microsoft.com/office/officeart/2005/8/colors/accent6_2" csCatId="accent6" phldr="1"/>
      <dgm:spPr/>
      <dgm:t>
        <a:bodyPr/>
        <a:lstStyle/>
        <a:p>
          <a:endParaRPr lang="en-AU"/>
        </a:p>
      </dgm:t>
    </dgm:pt>
    <dgm:pt modelId="{D192E1AD-5392-46A5-9EDB-6AF29A6661EC}">
      <dgm:prSet phldrT="[Text]"/>
      <dgm:spPr/>
      <dgm:t>
        <a:bodyPr/>
        <a:lstStyle/>
        <a:p>
          <a:r>
            <a:rPr lang="en-AU" dirty="0"/>
            <a:t>Public Projects </a:t>
          </a:r>
        </a:p>
      </dgm:t>
    </dgm:pt>
    <dgm:pt modelId="{158FA31A-8073-4401-B111-2FE7D8704D97}" type="parTrans" cxnId="{9D0B82F5-5EF9-46D6-891C-8C67036ECB0D}">
      <dgm:prSet/>
      <dgm:spPr/>
      <dgm:t>
        <a:bodyPr/>
        <a:lstStyle/>
        <a:p>
          <a:endParaRPr lang="en-AU"/>
        </a:p>
      </dgm:t>
    </dgm:pt>
    <dgm:pt modelId="{82D8B8A3-9106-4FFB-964E-7207C77D100B}" type="sibTrans" cxnId="{9D0B82F5-5EF9-46D6-891C-8C67036ECB0D}">
      <dgm:prSet/>
      <dgm:spPr/>
      <dgm:t>
        <a:bodyPr/>
        <a:lstStyle/>
        <a:p>
          <a:endParaRPr lang="en-AU"/>
        </a:p>
      </dgm:t>
    </dgm:pt>
    <dgm:pt modelId="{5075B27A-FF54-4CF0-8260-F6ED25B871F3}">
      <dgm:prSet phldrT="[Text]"/>
      <dgm:spPr/>
      <dgm:t>
        <a:bodyPr/>
        <a:lstStyle/>
        <a:p>
          <a:r>
            <a:rPr lang="en-AU" dirty="0"/>
            <a:t>Large-scale  Placemaking</a:t>
          </a:r>
        </a:p>
      </dgm:t>
    </dgm:pt>
    <dgm:pt modelId="{ACF73EA1-AD5C-4465-91F2-7956C73A4AD7}" type="parTrans" cxnId="{1D7A0D2F-62A2-4553-9349-F56E56D65F64}">
      <dgm:prSet/>
      <dgm:spPr/>
      <dgm:t>
        <a:bodyPr/>
        <a:lstStyle/>
        <a:p>
          <a:endParaRPr lang="en-AU"/>
        </a:p>
      </dgm:t>
    </dgm:pt>
    <dgm:pt modelId="{A51ADE61-E999-4E50-9999-E03812D46A2B}" type="sibTrans" cxnId="{1D7A0D2F-62A2-4553-9349-F56E56D65F64}">
      <dgm:prSet/>
      <dgm:spPr/>
      <dgm:t>
        <a:bodyPr/>
        <a:lstStyle/>
        <a:p>
          <a:endParaRPr lang="en-AU"/>
        </a:p>
      </dgm:t>
    </dgm:pt>
    <dgm:pt modelId="{93D07F36-B9A4-44C7-866F-F956FACA3CE7}">
      <dgm:prSet phldrT="[Text]"/>
      <dgm:spPr/>
      <dgm:t>
        <a:bodyPr/>
        <a:lstStyle/>
        <a:p>
          <a:r>
            <a:rPr lang="en-AU" dirty="0"/>
            <a:t>Small-scale Placemaking</a:t>
          </a:r>
        </a:p>
      </dgm:t>
    </dgm:pt>
    <dgm:pt modelId="{C68A6B8B-D2BC-4B23-B1E8-11966DFB2574}" type="parTrans" cxnId="{A2FBECD3-04B5-4769-8BFB-DC4FECFA96FA}">
      <dgm:prSet/>
      <dgm:spPr/>
      <dgm:t>
        <a:bodyPr/>
        <a:lstStyle/>
        <a:p>
          <a:endParaRPr lang="en-AU"/>
        </a:p>
      </dgm:t>
    </dgm:pt>
    <dgm:pt modelId="{B6FCB2F6-8311-473D-8178-7EA6A9629D11}" type="sibTrans" cxnId="{A2FBECD3-04B5-4769-8BFB-DC4FECFA96FA}">
      <dgm:prSet/>
      <dgm:spPr/>
      <dgm:t>
        <a:bodyPr/>
        <a:lstStyle/>
        <a:p>
          <a:endParaRPr lang="en-AU"/>
        </a:p>
      </dgm:t>
    </dgm:pt>
    <dgm:pt modelId="{E0AA4D68-94C2-4977-A4D8-3720688988E2}">
      <dgm:prSet phldrT="[Text]"/>
      <dgm:spPr/>
      <dgm:t>
        <a:bodyPr/>
        <a:lstStyle/>
        <a:p>
          <a:r>
            <a:rPr lang="en-AU" dirty="0"/>
            <a:t>Private Projects</a:t>
          </a:r>
        </a:p>
      </dgm:t>
    </dgm:pt>
    <dgm:pt modelId="{43E78E49-4D03-4DF8-833D-5AAB187F0F48}" type="parTrans" cxnId="{DDF35B4A-C448-450E-A2FC-0779C06F5E62}">
      <dgm:prSet/>
      <dgm:spPr/>
      <dgm:t>
        <a:bodyPr/>
        <a:lstStyle/>
        <a:p>
          <a:endParaRPr lang="en-AU"/>
        </a:p>
      </dgm:t>
    </dgm:pt>
    <dgm:pt modelId="{18ADAA80-BB75-469D-912C-068231D1D347}" type="sibTrans" cxnId="{DDF35B4A-C448-450E-A2FC-0779C06F5E62}">
      <dgm:prSet/>
      <dgm:spPr/>
      <dgm:t>
        <a:bodyPr/>
        <a:lstStyle/>
        <a:p>
          <a:endParaRPr lang="en-AU"/>
        </a:p>
      </dgm:t>
    </dgm:pt>
    <dgm:pt modelId="{475E72CF-F403-4D77-9DC9-DA5BED2FAAFF}" type="pres">
      <dgm:prSet presAssocID="{9AA7C85D-4609-4C5E-AC71-A48BF9B111D9}" presName="matrix" presStyleCnt="0">
        <dgm:presLayoutVars>
          <dgm:chMax val="1"/>
          <dgm:dir/>
          <dgm:resizeHandles val="exact"/>
        </dgm:presLayoutVars>
      </dgm:prSet>
      <dgm:spPr/>
    </dgm:pt>
    <dgm:pt modelId="{DBE45DDF-C526-456F-958D-710EAFFABB17}" type="pres">
      <dgm:prSet presAssocID="{9AA7C85D-4609-4C5E-AC71-A48BF9B111D9}" presName="axisShape" presStyleLbl="bgShp" presStyleIdx="0" presStyleCnt="1"/>
      <dgm:spPr/>
    </dgm:pt>
    <dgm:pt modelId="{3EB2106D-89AA-42C6-BE5B-BA25C6D72E68}" type="pres">
      <dgm:prSet presAssocID="{9AA7C85D-4609-4C5E-AC71-A48BF9B111D9}" presName="rect1" presStyleLbl="node1" presStyleIdx="0" presStyleCnt="4" custScaleY="19286" custLinFactNeighborX="58036" custLinFactNeighborY="-84077">
        <dgm:presLayoutVars>
          <dgm:chMax val="0"/>
          <dgm:chPref val="0"/>
          <dgm:bulletEnabled val="1"/>
        </dgm:presLayoutVars>
      </dgm:prSet>
      <dgm:spPr/>
    </dgm:pt>
    <dgm:pt modelId="{13B305EF-7FA4-40B3-9E4D-AD58FD3C0E27}" type="pres">
      <dgm:prSet presAssocID="{9AA7C85D-4609-4C5E-AC71-A48BF9B111D9}" presName="rect2" presStyleLbl="node1" presStyleIdx="1" presStyleCnt="4" custScaleY="19405" custLinFactNeighborX="87054" custLinFactNeighborY="40923">
        <dgm:presLayoutVars>
          <dgm:chMax val="0"/>
          <dgm:chPref val="0"/>
          <dgm:bulletEnabled val="1"/>
        </dgm:presLayoutVars>
      </dgm:prSet>
      <dgm:spPr/>
    </dgm:pt>
    <dgm:pt modelId="{DFA22704-201D-42F7-B0E0-6B9904FD75CD}" type="pres">
      <dgm:prSet presAssocID="{9AA7C85D-4609-4C5E-AC71-A48BF9B111D9}" presName="rect3" presStyleLbl="node1" presStyleIdx="2" presStyleCnt="4" custScaleY="17798" custLinFactNeighborX="-88542" custLinFactNeighborY="-74405">
        <dgm:presLayoutVars>
          <dgm:chMax val="0"/>
          <dgm:chPref val="0"/>
          <dgm:bulletEnabled val="1"/>
        </dgm:presLayoutVars>
      </dgm:prSet>
      <dgm:spPr/>
    </dgm:pt>
    <dgm:pt modelId="{8812E0A0-4DBB-4C1D-9A71-69CA4C12F935}" type="pres">
      <dgm:prSet presAssocID="{9AA7C85D-4609-4C5E-AC71-A48BF9B111D9}" presName="rect4" presStyleLbl="node1" presStyleIdx="3" presStyleCnt="4" custScaleY="17798" custLinFactNeighborX="-59524" custLinFactNeighborY="75149">
        <dgm:presLayoutVars>
          <dgm:chMax val="0"/>
          <dgm:chPref val="0"/>
          <dgm:bulletEnabled val="1"/>
        </dgm:presLayoutVars>
      </dgm:prSet>
      <dgm:spPr/>
    </dgm:pt>
  </dgm:ptLst>
  <dgm:cxnLst>
    <dgm:cxn modelId="{DF5A4F13-29DC-403A-90FC-883703D93FD0}" type="presOf" srcId="{93D07F36-B9A4-44C7-866F-F956FACA3CE7}" destId="{DFA22704-201D-42F7-B0E0-6B9904FD75CD}" srcOrd="0" destOrd="0" presId="urn:microsoft.com/office/officeart/2005/8/layout/matrix2"/>
    <dgm:cxn modelId="{1D7A0D2F-62A2-4553-9349-F56E56D65F64}" srcId="{9AA7C85D-4609-4C5E-AC71-A48BF9B111D9}" destId="{5075B27A-FF54-4CF0-8260-F6ED25B871F3}" srcOrd="1" destOrd="0" parTransId="{ACF73EA1-AD5C-4465-91F2-7956C73A4AD7}" sibTransId="{A51ADE61-E999-4E50-9999-E03812D46A2B}"/>
    <dgm:cxn modelId="{9F9EC63F-4893-4539-9731-D7B494EC0CA2}" type="presOf" srcId="{D192E1AD-5392-46A5-9EDB-6AF29A6661EC}" destId="{3EB2106D-89AA-42C6-BE5B-BA25C6D72E68}" srcOrd="0" destOrd="0" presId="urn:microsoft.com/office/officeart/2005/8/layout/matrix2"/>
    <dgm:cxn modelId="{32C18543-978A-47D4-9902-1CBDC883CC99}" type="presOf" srcId="{9AA7C85D-4609-4C5E-AC71-A48BF9B111D9}" destId="{475E72CF-F403-4D77-9DC9-DA5BED2FAAFF}" srcOrd="0" destOrd="0" presId="urn:microsoft.com/office/officeart/2005/8/layout/matrix2"/>
    <dgm:cxn modelId="{DDF35B4A-C448-450E-A2FC-0779C06F5E62}" srcId="{9AA7C85D-4609-4C5E-AC71-A48BF9B111D9}" destId="{E0AA4D68-94C2-4977-A4D8-3720688988E2}" srcOrd="3" destOrd="0" parTransId="{43E78E49-4D03-4DF8-833D-5AAB187F0F48}" sibTransId="{18ADAA80-BB75-469D-912C-068231D1D347}"/>
    <dgm:cxn modelId="{F2C7645A-C0F9-488C-8622-FFFF89A4131A}" type="presOf" srcId="{E0AA4D68-94C2-4977-A4D8-3720688988E2}" destId="{8812E0A0-4DBB-4C1D-9A71-69CA4C12F935}" srcOrd="0" destOrd="0" presId="urn:microsoft.com/office/officeart/2005/8/layout/matrix2"/>
    <dgm:cxn modelId="{791F5781-6A32-4705-B59A-D10AF4B30B1F}" type="presOf" srcId="{5075B27A-FF54-4CF0-8260-F6ED25B871F3}" destId="{13B305EF-7FA4-40B3-9E4D-AD58FD3C0E27}" srcOrd="0" destOrd="0" presId="urn:microsoft.com/office/officeart/2005/8/layout/matrix2"/>
    <dgm:cxn modelId="{A2FBECD3-04B5-4769-8BFB-DC4FECFA96FA}" srcId="{9AA7C85D-4609-4C5E-AC71-A48BF9B111D9}" destId="{93D07F36-B9A4-44C7-866F-F956FACA3CE7}" srcOrd="2" destOrd="0" parTransId="{C68A6B8B-D2BC-4B23-B1E8-11966DFB2574}" sibTransId="{B6FCB2F6-8311-473D-8178-7EA6A9629D11}"/>
    <dgm:cxn modelId="{9D0B82F5-5EF9-46D6-891C-8C67036ECB0D}" srcId="{9AA7C85D-4609-4C5E-AC71-A48BF9B111D9}" destId="{D192E1AD-5392-46A5-9EDB-6AF29A6661EC}" srcOrd="0" destOrd="0" parTransId="{158FA31A-8073-4401-B111-2FE7D8704D97}" sibTransId="{82D8B8A3-9106-4FFB-964E-7207C77D100B}"/>
    <dgm:cxn modelId="{A37B4D72-9E6C-4CE7-8D09-A8E4C7471B67}" type="presParOf" srcId="{475E72CF-F403-4D77-9DC9-DA5BED2FAAFF}" destId="{DBE45DDF-C526-456F-958D-710EAFFABB17}" srcOrd="0" destOrd="0" presId="urn:microsoft.com/office/officeart/2005/8/layout/matrix2"/>
    <dgm:cxn modelId="{D8E6485C-C62E-44F4-8A4B-A9A137C3A6DA}" type="presParOf" srcId="{475E72CF-F403-4D77-9DC9-DA5BED2FAAFF}" destId="{3EB2106D-89AA-42C6-BE5B-BA25C6D72E68}" srcOrd="1" destOrd="0" presId="urn:microsoft.com/office/officeart/2005/8/layout/matrix2"/>
    <dgm:cxn modelId="{CC5A06BE-04C9-400D-B1B4-8ADF487A47E3}" type="presParOf" srcId="{475E72CF-F403-4D77-9DC9-DA5BED2FAAFF}" destId="{13B305EF-7FA4-40B3-9E4D-AD58FD3C0E27}" srcOrd="2" destOrd="0" presId="urn:microsoft.com/office/officeart/2005/8/layout/matrix2"/>
    <dgm:cxn modelId="{EB11D5BC-B7C8-4825-BD4A-6951AE6190E0}" type="presParOf" srcId="{475E72CF-F403-4D77-9DC9-DA5BED2FAAFF}" destId="{DFA22704-201D-42F7-B0E0-6B9904FD75CD}" srcOrd="3" destOrd="0" presId="urn:microsoft.com/office/officeart/2005/8/layout/matrix2"/>
    <dgm:cxn modelId="{A10E8812-D3E3-424F-8E3D-197FB243BC89}" type="presParOf" srcId="{475E72CF-F403-4D77-9DC9-DA5BED2FAAFF}" destId="{8812E0A0-4DBB-4C1D-9A71-69CA4C12F93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7C85D-4609-4C5E-AC71-A48BF9B111D9}" type="doc">
      <dgm:prSet loTypeId="urn:microsoft.com/office/officeart/2005/8/layout/matrix2" loCatId="matrix" qsTypeId="urn:microsoft.com/office/officeart/2005/8/quickstyle/simple1" qsCatId="simple" csTypeId="urn:microsoft.com/office/officeart/2005/8/colors/accent6_2" csCatId="accent6" phldr="1"/>
      <dgm:spPr/>
      <dgm:t>
        <a:bodyPr/>
        <a:lstStyle/>
        <a:p>
          <a:endParaRPr lang="en-AU"/>
        </a:p>
      </dgm:t>
    </dgm:pt>
    <dgm:pt modelId="{D192E1AD-5392-46A5-9EDB-6AF29A6661EC}">
      <dgm:prSet phldrT="[Text]"/>
      <dgm:spPr/>
      <dgm:t>
        <a:bodyPr/>
        <a:lstStyle/>
        <a:p>
          <a:r>
            <a:rPr lang="en-AU" dirty="0"/>
            <a:t>Public Projects </a:t>
          </a:r>
        </a:p>
      </dgm:t>
    </dgm:pt>
    <dgm:pt modelId="{158FA31A-8073-4401-B111-2FE7D8704D97}" type="parTrans" cxnId="{9D0B82F5-5EF9-46D6-891C-8C67036ECB0D}">
      <dgm:prSet/>
      <dgm:spPr/>
      <dgm:t>
        <a:bodyPr/>
        <a:lstStyle/>
        <a:p>
          <a:endParaRPr lang="en-AU"/>
        </a:p>
      </dgm:t>
    </dgm:pt>
    <dgm:pt modelId="{82D8B8A3-9106-4FFB-964E-7207C77D100B}" type="sibTrans" cxnId="{9D0B82F5-5EF9-46D6-891C-8C67036ECB0D}">
      <dgm:prSet/>
      <dgm:spPr/>
      <dgm:t>
        <a:bodyPr/>
        <a:lstStyle/>
        <a:p>
          <a:endParaRPr lang="en-AU"/>
        </a:p>
      </dgm:t>
    </dgm:pt>
    <dgm:pt modelId="{5075B27A-FF54-4CF0-8260-F6ED25B871F3}">
      <dgm:prSet phldrT="[Text]"/>
      <dgm:spPr/>
      <dgm:t>
        <a:bodyPr/>
        <a:lstStyle/>
        <a:p>
          <a:r>
            <a:rPr lang="en-AU" dirty="0"/>
            <a:t>Large-scale  Placemaking</a:t>
          </a:r>
        </a:p>
      </dgm:t>
    </dgm:pt>
    <dgm:pt modelId="{ACF73EA1-AD5C-4465-91F2-7956C73A4AD7}" type="parTrans" cxnId="{1D7A0D2F-62A2-4553-9349-F56E56D65F64}">
      <dgm:prSet/>
      <dgm:spPr/>
      <dgm:t>
        <a:bodyPr/>
        <a:lstStyle/>
        <a:p>
          <a:endParaRPr lang="en-AU"/>
        </a:p>
      </dgm:t>
    </dgm:pt>
    <dgm:pt modelId="{A51ADE61-E999-4E50-9999-E03812D46A2B}" type="sibTrans" cxnId="{1D7A0D2F-62A2-4553-9349-F56E56D65F64}">
      <dgm:prSet/>
      <dgm:spPr/>
      <dgm:t>
        <a:bodyPr/>
        <a:lstStyle/>
        <a:p>
          <a:endParaRPr lang="en-AU"/>
        </a:p>
      </dgm:t>
    </dgm:pt>
    <dgm:pt modelId="{93D07F36-B9A4-44C7-866F-F956FACA3CE7}">
      <dgm:prSet phldrT="[Text]"/>
      <dgm:spPr/>
      <dgm:t>
        <a:bodyPr/>
        <a:lstStyle/>
        <a:p>
          <a:r>
            <a:rPr lang="en-AU" dirty="0"/>
            <a:t>Small-scale Placemaking</a:t>
          </a:r>
        </a:p>
      </dgm:t>
    </dgm:pt>
    <dgm:pt modelId="{C68A6B8B-D2BC-4B23-B1E8-11966DFB2574}" type="parTrans" cxnId="{A2FBECD3-04B5-4769-8BFB-DC4FECFA96FA}">
      <dgm:prSet/>
      <dgm:spPr/>
      <dgm:t>
        <a:bodyPr/>
        <a:lstStyle/>
        <a:p>
          <a:endParaRPr lang="en-AU"/>
        </a:p>
      </dgm:t>
    </dgm:pt>
    <dgm:pt modelId="{B6FCB2F6-8311-473D-8178-7EA6A9629D11}" type="sibTrans" cxnId="{A2FBECD3-04B5-4769-8BFB-DC4FECFA96FA}">
      <dgm:prSet/>
      <dgm:spPr/>
      <dgm:t>
        <a:bodyPr/>
        <a:lstStyle/>
        <a:p>
          <a:endParaRPr lang="en-AU"/>
        </a:p>
      </dgm:t>
    </dgm:pt>
    <dgm:pt modelId="{E0AA4D68-94C2-4977-A4D8-3720688988E2}">
      <dgm:prSet phldrT="[Text]"/>
      <dgm:spPr/>
      <dgm:t>
        <a:bodyPr/>
        <a:lstStyle/>
        <a:p>
          <a:r>
            <a:rPr lang="en-AU" dirty="0"/>
            <a:t>Private Projects</a:t>
          </a:r>
        </a:p>
      </dgm:t>
    </dgm:pt>
    <dgm:pt modelId="{43E78E49-4D03-4DF8-833D-5AAB187F0F48}" type="parTrans" cxnId="{DDF35B4A-C448-450E-A2FC-0779C06F5E62}">
      <dgm:prSet/>
      <dgm:spPr/>
      <dgm:t>
        <a:bodyPr/>
        <a:lstStyle/>
        <a:p>
          <a:endParaRPr lang="en-AU"/>
        </a:p>
      </dgm:t>
    </dgm:pt>
    <dgm:pt modelId="{18ADAA80-BB75-469D-912C-068231D1D347}" type="sibTrans" cxnId="{DDF35B4A-C448-450E-A2FC-0779C06F5E62}">
      <dgm:prSet/>
      <dgm:spPr/>
      <dgm:t>
        <a:bodyPr/>
        <a:lstStyle/>
        <a:p>
          <a:endParaRPr lang="en-AU"/>
        </a:p>
      </dgm:t>
    </dgm:pt>
    <dgm:pt modelId="{475E72CF-F403-4D77-9DC9-DA5BED2FAAFF}" type="pres">
      <dgm:prSet presAssocID="{9AA7C85D-4609-4C5E-AC71-A48BF9B111D9}" presName="matrix" presStyleCnt="0">
        <dgm:presLayoutVars>
          <dgm:chMax val="1"/>
          <dgm:dir/>
          <dgm:resizeHandles val="exact"/>
        </dgm:presLayoutVars>
      </dgm:prSet>
      <dgm:spPr/>
    </dgm:pt>
    <dgm:pt modelId="{DBE45DDF-C526-456F-958D-710EAFFABB17}" type="pres">
      <dgm:prSet presAssocID="{9AA7C85D-4609-4C5E-AC71-A48BF9B111D9}" presName="axisShape" presStyleLbl="bgShp" presStyleIdx="0" presStyleCnt="1"/>
      <dgm:spPr/>
    </dgm:pt>
    <dgm:pt modelId="{3EB2106D-89AA-42C6-BE5B-BA25C6D72E68}" type="pres">
      <dgm:prSet presAssocID="{9AA7C85D-4609-4C5E-AC71-A48BF9B111D9}" presName="rect1" presStyleLbl="node1" presStyleIdx="0" presStyleCnt="4" custScaleY="19286" custLinFactNeighborX="58036" custLinFactNeighborY="-84077">
        <dgm:presLayoutVars>
          <dgm:chMax val="0"/>
          <dgm:chPref val="0"/>
          <dgm:bulletEnabled val="1"/>
        </dgm:presLayoutVars>
      </dgm:prSet>
      <dgm:spPr/>
    </dgm:pt>
    <dgm:pt modelId="{13B305EF-7FA4-40B3-9E4D-AD58FD3C0E27}" type="pres">
      <dgm:prSet presAssocID="{9AA7C85D-4609-4C5E-AC71-A48BF9B111D9}" presName="rect2" presStyleLbl="node1" presStyleIdx="1" presStyleCnt="4" custScaleY="19405" custLinFactNeighborX="87054" custLinFactNeighborY="40923">
        <dgm:presLayoutVars>
          <dgm:chMax val="0"/>
          <dgm:chPref val="0"/>
          <dgm:bulletEnabled val="1"/>
        </dgm:presLayoutVars>
      </dgm:prSet>
      <dgm:spPr/>
    </dgm:pt>
    <dgm:pt modelId="{DFA22704-201D-42F7-B0E0-6B9904FD75CD}" type="pres">
      <dgm:prSet presAssocID="{9AA7C85D-4609-4C5E-AC71-A48BF9B111D9}" presName="rect3" presStyleLbl="node1" presStyleIdx="2" presStyleCnt="4" custScaleY="17798" custLinFactNeighborX="-88542" custLinFactNeighborY="-74405">
        <dgm:presLayoutVars>
          <dgm:chMax val="0"/>
          <dgm:chPref val="0"/>
          <dgm:bulletEnabled val="1"/>
        </dgm:presLayoutVars>
      </dgm:prSet>
      <dgm:spPr/>
    </dgm:pt>
    <dgm:pt modelId="{8812E0A0-4DBB-4C1D-9A71-69CA4C12F935}" type="pres">
      <dgm:prSet presAssocID="{9AA7C85D-4609-4C5E-AC71-A48BF9B111D9}" presName="rect4" presStyleLbl="node1" presStyleIdx="3" presStyleCnt="4" custScaleY="17798" custLinFactNeighborX="-59524" custLinFactNeighborY="75149">
        <dgm:presLayoutVars>
          <dgm:chMax val="0"/>
          <dgm:chPref val="0"/>
          <dgm:bulletEnabled val="1"/>
        </dgm:presLayoutVars>
      </dgm:prSet>
      <dgm:spPr/>
    </dgm:pt>
  </dgm:ptLst>
  <dgm:cxnLst>
    <dgm:cxn modelId="{DF5A4F13-29DC-403A-90FC-883703D93FD0}" type="presOf" srcId="{93D07F36-B9A4-44C7-866F-F956FACA3CE7}" destId="{DFA22704-201D-42F7-B0E0-6B9904FD75CD}" srcOrd="0" destOrd="0" presId="urn:microsoft.com/office/officeart/2005/8/layout/matrix2"/>
    <dgm:cxn modelId="{1D7A0D2F-62A2-4553-9349-F56E56D65F64}" srcId="{9AA7C85D-4609-4C5E-AC71-A48BF9B111D9}" destId="{5075B27A-FF54-4CF0-8260-F6ED25B871F3}" srcOrd="1" destOrd="0" parTransId="{ACF73EA1-AD5C-4465-91F2-7956C73A4AD7}" sibTransId="{A51ADE61-E999-4E50-9999-E03812D46A2B}"/>
    <dgm:cxn modelId="{9F9EC63F-4893-4539-9731-D7B494EC0CA2}" type="presOf" srcId="{D192E1AD-5392-46A5-9EDB-6AF29A6661EC}" destId="{3EB2106D-89AA-42C6-BE5B-BA25C6D72E68}" srcOrd="0" destOrd="0" presId="urn:microsoft.com/office/officeart/2005/8/layout/matrix2"/>
    <dgm:cxn modelId="{32C18543-978A-47D4-9902-1CBDC883CC99}" type="presOf" srcId="{9AA7C85D-4609-4C5E-AC71-A48BF9B111D9}" destId="{475E72CF-F403-4D77-9DC9-DA5BED2FAAFF}" srcOrd="0" destOrd="0" presId="urn:microsoft.com/office/officeart/2005/8/layout/matrix2"/>
    <dgm:cxn modelId="{DDF35B4A-C448-450E-A2FC-0779C06F5E62}" srcId="{9AA7C85D-4609-4C5E-AC71-A48BF9B111D9}" destId="{E0AA4D68-94C2-4977-A4D8-3720688988E2}" srcOrd="3" destOrd="0" parTransId="{43E78E49-4D03-4DF8-833D-5AAB187F0F48}" sibTransId="{18ADAA80-BB75-469D-912C-068231D1D347}"/>
    <dgm:cxn modelId="{F2C7645A-C0F9-488C-8622-FFFF89A4131A}" type="presOf" srcId="{E0AA4D68-94C2-4977-A4D8-3720688988E2}" destId="{8812E0A0-4DBB-4C1D-9A71-69CA4C12F935}" srcOrd="0" destOrd="0" presId="urn:microsoft.com/office/officeart/2005/8/layout/matrix2"/>
    <dgm:cxn modelId="{791F5781-6A32-4705-B59A-D10AF4B30B1F}" type="presOf" srcId="{5075B27A-FF54-4CF0-8260-F6ED25B871F3}" destId="{13B305EF-7FA4-40B3-9E4D-AD58FD3C0E27}" srcOrd="0" destOrd="0" presId="urn:microsoft.com/office/officeart/2005/8/layout/matrix2"/>
    <dgm:cxn modelId="{A2FBECD3-04B5-4769-8BFB-DC4FECFA96FA}" srcId="{9AA7C85D-4609-4C5E-AC71-A48BF9B111D9}" destId="{93D07F36-B9A4-44C7-866F-F956FACA3CE7}" srcOrd="2" destOrd="0" parTransId="{C68A6B8B-D2BC-4B23-B1E8-11966DFB2574}" sibTransId="{B6FCB2F6-8311-473D-8178-7EA6A9629D11}"/>
    <dgm:cxn modelId="{9D0B82F5-5EF9-46D6-891C-8C67036ECB0D}" srcId="{9AA7C85D-4609-4C5E-AC71-A48BF9B111D9}" destId="{D192E1AD-5392-46A5-9EDB-6AF29A6661EC}" srcOrd="0" destOrd="0" parTransId="{158FA31A-8073-4401-B111-2FE7D8704D97}" sibTransId="{82D8B8A3-9106-4FFB-964E-7207C77D100B}"/>
    <dgm:cxn modelId="{A37B4D72-9E6C-4CE7-8D09-A8E4C7471B67}" type="presParOf" srcId="{475E72CF-F403-4D77-9DC9-DA5BED2FAAFF}" destId="{DBE45DDF-C526-456F-958D-710EAFFABB17}" srcOrd="0" destOrd="0" presId="urn:microsoft.com/office/officeart/2005/8/layout/matrix2"/>
    <dgm:cxn modelId="{D8E6485C-C62E-44F4-8A4B-A9A137C3A6DA}" type="presParOf" srcId="{475E72CF-F403-4D77-9DC9-DA5BED2FAAFF}" destId="{3EB2106D-89AA-42C6-BE5B-BA25C6D72E68}" srcOrd="1" destOrd="0" presId="urn:microsoft.com/office/officeart/2005/8/layout/matrix2"/>
    <dgm:cxn modelId="{CC5A06BE-04C9-400D-B1B4-8ADF487A47E3}" type="presParOf" srcId="{475E72CF-F403-4D77-9DC9-DA5BED2FAAFF}" destId="{13B305EF-7FA4-40B3-9E4D-AD58FD3C0E27}" srcOrd="2" destOrd="0" presId="urn:microsoft.com/office/officeart/2005/8/layout/matrix2"/>
    <dgm:cxn modelId="{EB11D5BC-B7C8-4825-BD4A-6951AE6190E0}" type="presParOf" srcId="{475E72CF-F403-4D77-9DC9-DA5BED2FAAFF}" destId="{DFA22704-201D-42F7-B0E0-6B9904FD75CD}" srcOrd="3" destOrd="0" presId="urn:microsoft.com/office/officeart/2005/8/layout/matrix2"/>
    <dgm:cxn modelId="{A10E8812-D3E3-424F-8E3D-197FB243BC89}" type="presParOf" srcId="{475E72CF-F403-4D77-9DC9-DA5BED2FAAFF}" destId="{8812E0A0-4DBB-4C1D-9A71-69CA4C12F93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5DDF-C526-456F-958D-710EAFFABB17}">
      <dsp:nvSpPr>
        <dsp:cNvPr id="0" name=""/>
        <dsp:cNvSpPr/>
      </dsp:nvSpPr>
      <dsp:spPr>
        <a:xfrm>
          <a:off x="533241" y="0"/>
          <a:ext cx="4351338" cy="4351338"/>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2106D-89AA-42C6-BE5B-BA25C6D72E68}">
      <dsp:nvSpPr>
        <dsp:cNvPr id="0" name=""/>
        <dsp:cNvSpPr/>
      </dsp:nvSpPr>
      <dsp:spPr>
        <a:xfrm>
          <a:off x="1826214" y="0"/>
          <a:ext cx="1740535" cy="335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Public Projects </a:t>
          </a:r>
        </a:p>
      </dsp:txBody>
      <dsp:txXfrm>
        <a:off x="1842600" y="16386"/>
        <a:ext cx="1707763" cy="302907"/>
      </dsp:txXfrm>
    </dsp:sp>
    <dsp:sp modelId="{13B305EF-7FA4-40B3-9E4D-AD58FD3C0E27}">
      <dsp:nvSpPr>
        <dsp:cNvPr id="0" name=""/>
        <dsp:cNvSpPr/>
      </dsp:nvSpPr>
      <dsp:spPr>
        <a:xfrm>
          <a:off x="3677284" y="1696508"/>
          <a:ext cx="1740535" cy="3377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Large-scale  Placemaking</a:t>
          </a:r>
        </a:p>
      </dsp:txBody>
      <dsp:txXfrm>
        <a:off x="3693772" y="1712996"/>
        <a:ext cx="1707559" cy="304774"/>
      </dsp:txXfrm>
    </dsp:sp>
    <dsp:sp modelId="{DFA22704-201D-42F7-B0E0-6B9904FD75CD}">
      <dsp:nvSpPr>
        <dsp:cNvPr id="0" name=""/>
        <dsp:cNvSpPr/>
      </dsp:nvSpPr>
      <dsp:spPr>
        <a:xfrm>
          <a:off x="0" y="1748297"/>
          <a:ext cx="1740535" cy="3097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Small-scale Placemaking</a:t>
          </a:r>
        </a:p>
      </dsp:txBody>
      <dsp:txXfrm>
        <a:off x="15122" y="1763419"/>
        <a:ext cx="1710291" cy="279536"/>
      </dsp:txXfrm>
    </dsp:sp>
    <dsp:sp modelId="{8812E0A0-4DBB-4C1D-9A71-69CA4C12F935}">
      <dsp:nvSpPr>
        <dsp:cNvPr id="0" name=""/>
        <dsp:cNvSpPr/>
      </dsp:nvSpPr>
      <dsp:spPr>
        <a:xfrm>
          <a:off x="1825170" y="4041557"/>
          <a:ext cx="1740535" cy="3097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Private Projects</a:t>
          </a:r>
        </a:p>
      </dsp:txBody>
      <dsp:txXfrm>
        <a:off x="1840292" y="4056679"/>
        <a:ext cx="1710291" cy="279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5DDF-C526-456F-958D-710EAFFABB17}">
      <dsp:nvSpPr>
        <dsp:cNvPr id="0" name=""/>
        <dsp:cNvSpPr/>
      </dsp:nvSpPr>
      <dsp:spPr>
        <a:xfrm>
          <a:off x="533241" y="0"/>
          <a:ext cx="4351338" cy="4351338"/>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2106D-89AA-42C6-BE5B-BA25C6D72E68}">
      <dsp:nvSpPr>
        <dsp:cNvPr id="0" name=""/>
        <dsp:cNvSpPr/>
      </dsp:nvSpPr>
      <dsp:spPr>
        <a:xfrm>
          <a:off x="1826214" y="0"/>
          <a:ext cx="1740535" cy="335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Public Projects </a:t>
          </a:r>
        </a:p>
      </dsp:txBody>
      <dsp:txXfrm>
        <a:off x="1842600" y="16386"/>
        <a:ext cx="1707763" cy="302907"/>
      </dsp:txXfrm>
    </dsp:sp>
    <dsp:sp modelId="{13B305EF-7FA4-40B3-9E4D-AD58FD3C0E27}">
      <dsp:nvSpPr>
        <dsp:cNvPr id="0" name=""/>
        <dsp:cNvSpPr/>
      </dsp:nvSpPr>
      <dsp:spPr>
        <a:xfrm>
          <a:off x="3677284" y="1696508"/>
          <a:ext cx="1740535" cy="3377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Large-scale  Placemaking</a:t>
          </a:r>
        </a:p>
      </dsp:txBody>
      <dsp:txXfrm>
        <a:off x="3693772" y="1712996"/>
        <a:ext cx="1707559" cy="304774"/>
      </dsp:txXfrm>
    </dsp:sp>
    <dsp:sp modelId="{DFA22704-201D-42F7-B0E0-6B9904FD75CD}">
      <dsp:nvSpPr>
        <dsp:cNvPr id="0" name=""/>
        <dsp:cNvSpPr/>
      </dsp:nvSpPr>
      <dsp:spPr>
        <a:xfrm>
          <a:off x="0" y="1748297"/>
          <a:ext cx="1740535" cy="3097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Small-scale Placemaking</a:t>
          </a:r>
        </a:p>
      </dsp:txBody>
      <dsp:txXfrm>
        <a:off x="15122" y="1763419"/>
        <a:ext cx="1710291" cy="279536"/>
      </dsp:txXfrm>
    </dsp:sp>
    <dsp:sp modelId="{8812E0A0-4DBB-4C1D-9A71-69CA4C12F935}">
      <dsp:nvSpPr>
        <dsp:cNvPr id="0" name=""/>
        <dsp:cNvSpPr/>
      </dsp:nvSpPr>
      <dsp:spPr>
        <a:xfrm>
          <a:off x="1825170" y="4041557"/>
          <a:ext cx="1740535" cy="3097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Private Projects</a:t>
          </a:r>
        </a:p>
      </dsp:txBody>
      <dsp:txXfrm>
        <a:off x="1840292" y="4056679"/>
        <a:ext cx="1710291" cy="27953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4424B-CFB9-4CB6-B2A2-CCDA522E5889}" type="datetimeFigureOut">
              <a:rPr lang="en-AU" smtClean="0"/>
              <a:t>11/11/2019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F6D3D-4873-4ECC-8F91-8A3908254138}" type="slidenum">
              <a:rPr lang="en-AU" smtClean="0"/>
              <a:t>‹#›</a:t>
            </a:fld>
            <a:endParaRPr lang="en-AU" dirty="0"/>
          </a:p>
        </p:txBody>
      </p:sp>
    </p:spTree>
    <p:extLst>
      <p:ext uri="{BB962C8B-B14F-4D97-AF65-F5344CB8AC3E}">
        <p14:creationId xmlns:p14="http://schemas.microsoft.com/office/powerpoint/2010/main" val="26415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Governance: the arrangements that manage and deliver places with the ideal being governance systems that allow for deep engagement and co-creation processes with the people who live and experience the place (the dweller). The power dynamics are explained in more detailed in the ‘systems in place agency’ module </a:t>
            </a:r>
          </a:p>
          <a:p>
            <a:pPr lvl="0"/>
            <a:r>
              <a:rPr lang="en-AU" sz="1200" kern="1200" dirty="0">
                <a:solidFill>
                  <a:schemeClr val="tx1"/>
                </a:solidFill>
                <a:effectLst/>
                <a:latin typeface="+mn-lt"/>
                <a:ea typeface="+mn-ea"/>
                <a:cs typeface="+mn-cs"/>
              </a:rPr>
              <a:t>Stakeholders: creating a clear map of who is involved in the project, their interests and values assigned to place and roles in delivering said place </a:t>
            </a:r>
          </a:p>
          <a:p>
            <a:pPr lvl="0"/>
            <a:r>
              <a:rPr lang="en-AU" sz="1200" kern="1200" dirty="0">
                <a:solidFill>
                  <a:schemeClr val="tx1"/>
                </a:solidFill>
                <a:effectLst/>
                <a:latin typeface="+mn-lt"/>
                <a:ea typeface="+mn-ea"/>
                <a:cs typeface="+mn-cs"/>
              </a:rPr>
              <a:t>Resources: Strategies employed to fund and find the resources for the project. Please note here that it is important to consider the hours of volunteers in the project as when they are community-led, placemaking projects often lack funding but enjoy the passion of active citizens enacting change in their places. Long -lasting and robust projects rarely come from a position of having small funding. </a:t>
            </a:r>
          </a:p>
          <a:p>
            <a:pPr lvl="0"/>
            <a:r>
              <a:rPr lang="en-AU" sz="1200" kern="1200" dirty="0">
                <a:solidFill>
                  <a:schemeClr val="tx1"/>
                </a:solidFill>
                <a:effectLst/>
                <a:latin typeface="+mn-lt"/>
                <a:ea typeface="+mn-ea"/>
                <a:cs typeface="+mn-cs"/>
              </a:rPr>
              <a:t>Timeline: there are two ways to understanding the timeline. In the most literal sense, it is the time it takes between the initial idea and the project competition as well as the things that happen through that time that may challenge or support the project realisation. In the second sense, we refer to the importance of the temporal-framing of the place and how, under the iterative making and remaking of places, it is important to maintain an ongoing timeline mapping out how the constellations of place experiences and meanings change through time. </a:t>
            </a:r>
          </a:p>
          <a:p>
            <a:pPr lvl="0"/>
            <a:r>
              <a:rPr lang="en-AU" sz="1200" kern="1200" dirty="0">
                <a:solidFill>
                  <a:schemeClr val="tx1"/>
                </a:solidFill>
                <a:effectLst/>
                <a:latin typeface="+mn-lt"/>
                <a:ea typeface="+mn-ea"/>
                <a:cs typeface="+mn-cs"/>
              </a:rPr>
              <a:t>Maintenance: The maintenance of the place is an important point to consider in the implementation framework. It includes elements such as, what will the programming or curation of place will be (place-keeping strategy), the resources needed to up-keep the initiative functioning well, and how the place will continue to remain relevant and responsive to the temporal-framing of place and its history. </a:t>
            </a:r>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2</a:t>
            </a:fld>
            <a:endParaRPr lang="en-AU" dirty="0"/>
          </a:p>
        </p:txBody>
      </p:sp>
    </p:spTree>
    <p:extLst>
      <p:ext uri="{BB962C8B-B14F-4D97-AF65-F5344CB8AC3E}">
        <p14:creationId xmlns:p14="http://schemas.microsoft.com/office/powerpoint/2010/main" val="10956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11</a:t>
            </a:fld>
            <a:endParaRPr lang="en-AU" dirty="0"/>
          </a:p>
        </p:txBody>
      </p:sp>
    </p:spTree>
    <p:extLst>
      <p:ext uri="{BB962C8B-B14F-4D97-AF65-F5344CB8AC3E}">
        <p14:creationId xmlns:p14="http://schemas.microsoft.com/office/powerpoint/2010/main" val="306367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3</a:t>
            </a:fld>
            <a:endParaRPr lang="en-AU" dirty="0"/>
          </a:p>
        </p:txBody>
      </p:sp>
    </p:spTree>
    <p:extLst>
      <p:ext uri="{BB962C8B-B14F-4D97-AF65-F5344CB8AC3E}">
        <p14:creationId xmlns:p14="http://schemas.microsoft.com/office/powerpoint/2010/main" val="134984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4</a:t>
            </a:fld>
            <a:endParaRPr lang="en-AU" dirty="0"/>
          </a:p>
        </p:txBody>
      </p:sp>
    </p:spTree>
    <p:extLst>
      <p:ext uri="{BB962C8B-B14F-4D97-AF65-F5344CB8AC3E}">
        <p14:creationId xmlns:p14="http://schemas.microsoft.com/office/powerpoint/2010/main" val="327872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5</a:t>
            </a:fld>
            <a:endParaRPr lang="en-AU" dirty="0"/>
          </a:p>
        </p:txBody>
      </p:sp>
    </p:spTree>
    <p:extLst>
      <p:ext uri="{BB962C8B-B14F-4D97-AF65-F5344CB8AC3E}">
        <p14:creationId xmlns:p14="http://schemas.microsoft.com/office/powerpoint/2010/main" val="131849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6</a:t>
            </a:fld>
            <a:endParaRPr lang="en-AU" dirty="0"/>
          </a:p>
        </p:txBody>
      </p:sp>
    </p:spTree>
    <p:extLst>
      <p:ext uri="{BB962C8B-B14F-4D97-AF65-F5344CB8AC3E}">
        <p14:creationId xmlns:p14="http://schemas.microsoft.com/office/powerpoint/2010/main" val="103700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7</a:t>
            </a:fld>
            <a:endParaRPr lang="en-AU" dirty="0"/>
          </a:p>
        </p:txBody>
      </p:sp>
    </p:spTree>
    <p:extLst>
      <p:ext uri="{BB962C8B-B14F-4D97-AF65-F5344CB8AC3E}">
        <p14:creationId xmlns:p14="http://schemas.microsoft.com/office/powerpoint/2010/main" val="317300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8</a:t>
            </a:fld>
            <a:endParaRPr lang="en-AU" dirty="0"/>
          </a:p>
        </p:txBody>
      </p:sp>
    </p:spTree>
    <p:extLst>
      <p:ext uri="{BB962C8B-B14F-4D97-AF65-F5344CB8AC3E}">
        <p14:creationId xmlns:p14="http://schemas.microsoft.com/office/powerpoint/2010/main" val="249601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9</a:t>
            </a:fld>
            <a:endParaRPr lang="en-AU" dirty="0"/>
          </a:p>
        </p:txBody>
      </p:sp>
    </p:spTree>
    <p:extLst>
      <p:ext uri="{BB962C8B-B14F-4D97-AF65-F5344CB8AC3E}">
        <p14:creationId xmlns:p14="http://schemas.microsoft.com/office/powerpoint/2010/main" val="65143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10</a:t>
            </a:fld>
            <a:endParaRPr lang="en-AU" dirty="0"/>
          </a:p>
        </p:txBody>
      </p:sp>
    </p:spTree>
    <p:extLst>
      <p:ext uri="{BB962C8B-B14F-4D97-AF65-F5344CB8AC3E}">
        <p14:creationId xmlns:p14="http://schemas.microsoft.com/office/powerpoint/2010/main" val="344815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userDrawn="1"/>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CE3678D5-7B13-4F02-A70B-E703AC081804}"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userDrawn="1"/>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7403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063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91228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1626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28737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11255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330998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9949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userDrawn="1"/>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79940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1919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99591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37610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58915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78D5-7B13-4F02-A70B-E703AC081804}"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userDrawn="1"/>
        </p:nvPicPr>
        <p:blipFill rotWithShape="1">
          <a:blip r:embed="rId16">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265212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WN-OBIYEpW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youtu.be/lKZvQ-gc8-E" TargetMode="External"/><Relationship Id="rId4" Type="http://schemas.openxmlformats.org/officeDocument/2006/relationships/hyperlink" Target="https://youtu.be/ZLblL_4UNu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slides were intentionally left text based to allow you to personalise and contextualise with your own images. </a:t>
            </a:r>
          </a:p>
        </p:txBody>
      </p:sp>
    </p:spTree>
    <p:extLst>
      <p:ext uri="{BB962C8B-B14F-4D97-AF65-F5344CB8AC3E}">
        <p14:creationId xmlns:p14="http://schemas.microsoft.com/office/powerpoint/2010/main" val="218038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F3DD3E3-1E0C-45AA-81DB-4D946735901F}"/>
              </a:ext>
            </a:extLst>
          </p:cNvPr>
          <p:cNvGraphicFramePr/>
          <p:nvPr>
            <p:extLst/>
          </p:nvPr>
        </p:nvGraphicFramePr>
        <p:xfrm>
          <a:off x="6263640" y="1825626"/>
          <a:ext cx="54178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The Scale/Power Matrix</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5257800" cy="4351338"/>
          </a:xfrm>
        </p:spPr>
        <p:txBody>
          <a:bodyPr>
            <a:normAutofit fontScale="77500" lnSpcReduction="20000"/>
          </a:bodyPr>
          <a:lstStyle/>
          <a:p>
            <a:r>
              <a:rPr lang="en-AU" dirty="0"/>
              <a:t>In small groups map out different placemaking projects in the Scale/power matrix. The project includes project they heard in presentation, videos of supporting material or supplemental readings. Make sure to include notes for: </a:t>
            </a:r>
          </a:p>
          <a:p>
            <a:pPr lvl="1"/>
            <a:r>
              <a:rPr lang="en-AU" dirty="0"/>
              <a:t>Governance</a:t>
            </a:r>
          </a:p>
          <a:p>
            <a:pPr lvl="1"/>
            <a:r>
              <a:rPr lang="en-AU" dirty="0"/>
              <a:t>Stakeholders</a:t>
            </a:r>
          </a:p>
          <a:p>
            <a:pPr lvl="1"/>
            <a:r>
              <a:rPr lang="en-AU" dirty="0"/>
              <a:t>Resources</a:t>
            </a:r>
          </a:p>
          <a:p>
            <a:pPr lvl="1"/>
            <a:r>
              <a:rPr lang="en-AU" dirty="0"/>
              <a:t>Timeline</a:t>
            </a:r>
          </a:p>
          <a:p>
            <a:pPr lvl="1"/>
            <a:r>
              <a:rPr lang="en-AU" dirty="0"/>
              <a:t>Maintenance</a:t>
            </a:r>
          </a:p>
          <a:p>
            <a:pPr lvl="1"/>
            <a:r>
              <a:rPr lang="en-AU" dirty="0"/>
              <a:t>Challenges faced</a:t>
            </a:r>
          </a:p>
          <a:p>
            <a:pPr lvl="1"/>
            <a:r>
              <a:rPr lang="en-AU" dirty="0"/>
              <a:t>How they were solved. </a:t>
            </a:r>
          </a:p>
          <a:p>
            <a:pPr lvl="1"/>
            <a:endParaRPr lang="en-AU" dirty="0"/>
          </a:p>
          <a:p>
            <a:pPr lvl="1"/>
            <a:r>
              <a:rPr lang="en-AU" dirty="0"/>
              <a:t>30 min total</a:t>
            </a:r>
            <a:endParaRPr lang="en-US" dirty="0"/>
          </a:p>
          <a:p>
            <a:endParaRPr lang="en-AU" dirty="0"/>
          </a:p>
        </p:txBody>
      </p:sp>
      <p:sp>
        <p:nvSpPr>
          <p:cNvPr id="7" name="TextBox 6">
            <a:extLst>
              <a:ext uri="{FF2B5EF4-FFF2-40B4-BE49-F238E27FC236}">
                <a16:creationId xmlns:a16="http://schemas.microsoft.com/office/drawing/2014/main" id="{2A402195-B5E5-489C-9C2C-FC16BEE4C84E}"/>
              </a:ext>
            </a:extLst>
          </p:cNvPr>
          <p:cNvSpPr txBox="1"/>
          <p:nvPr/>
        </p:nvSpPr>
        <p:spPr>
          <a:xfrm>
            <a:off x="8161020" y="3806190"/>
            <a:ext cx="567784" cy="369332"/>
          </a:xfrm>
          <a:prstGeom prst="rect">
            <a:avLst/>
          </a:prstGeom>
          <a:noFill/>
        </p:spPr>
        <p:txBody>
          <a:bodyPr wrap="none" rtlCol="0">
            <a:spAutoFit/>
          </a:bodyPr>
          <a:lstStyle/>
          <a:p>
            <a:r>
              <a:rPr lang="en-AU" dirty="0"/>
              <a:t>SIZE</a:t>
            </a:r>
          </a:p>
        </p:txBody>
      </p:sp>
      <p:sp>
        <p:nvSpPr>
          <p:cNvPr id="8" name="TextBox 7">
            <a:extLst>
              <a:ext uri="{FF2B5EF4-FFF2-40B4-BE49-F238E27FC236}">
                <a16:creationId xmlns:a16="http://schemas.microsoft.com/office/drawing/2014/main" id="{27C3C07E-498B-4DC8-B3AC-9AFEACD1BF43}"/>
              </a:ext>
            </a:extLst>
          </p:cNvPr>
          <p:cNvSpPr txBox="1"/>
          <p:nvPr/>
        </p:nvSpPr>
        <p:spPr>
          <a:xfrm rot="16200000">
            <a:off x="8002094" y="4863541"/>
            <a:ext cx="1965090" cy="369332"/>
          </a:xfrm>
          <a:prstGeom prst="rect">
            <a:avLst/>
          </a:prstGeom>
          <a:noFill/>
        </p:spPr>
        <p:txBody>
          <a:bodyPr wrap="none" rtlCol="0">
            <a:spAutoFit/>
          </a:bodyPr>
          <a:lstStyle/>
          <a:p>
            <a:r>
              <a:rPr lang="en-AU" dirty="0"/>
              <a:t>POWER DYNAMICS</a:t>
            </a:r>
          </a:p>
        </p:txBody>
      </p:sp>
      <p:sp>
        <p:nvSpPr>
          <p:cNvPr id="9" name="Rectangle: Rounded Corners 8">
            <a:extLst>
              <a:ext uri="{FF2B5EF4-FFF2-40B4-BE49-F238E27FC236}">
                <a16:creationId xmlns:a16="http://schemas.microsoft.com/office/drawing/2014/main" id="{B07EC7D2-8EF6-4B8F-A5D1-00227834BC95}"/>
              </a:ext>
            </a:extLst>
          </p:cNvPr>
          <p:cNvSpPr/>
          <p:nvPr/>
        </p:nvSpPr>
        <p:spPr>
          <a:xfrm>
            <a:off x="9115633" y="3041332"/>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P3</a:t>
            </a:r>
          </a:p>
        </p:txBody>
      </p:sp>
      <p:sp>
        <p:nvSpPr>
          <p:cNvPr id="11" name="Rectangle: Rounded Corners 10">
            <a:extLst>
              <a:ext uri="{FF2B5EF4-FFF2-40B4-BE49-F238E27FC236}">
                <a16:creationId xmlns:a16="http://schemas.microsoft.com/office/drawing/2014/main" id="{6CFDBA74-A591-4C87-AF28-004DFA45C0F7}"/>
              </a:ext>
            </a:extLst>
          </p:cNvPr>
          <p:cNvSpPr/>
          <p:nvPr/>
        </p:nvSpPr>
        <p:spPr>
          <a:xfrm>
            <a:off x="9115633" y="2267900"/>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P1</a:t>
            </a:r>
          </a:p>
        </p:txBody>
      </p:sp>
      <p:sp>
        <p:nvSpPr>
          <p:cNvPr id="12" name="Rectangle: Rounded Corners 11">
            <a:extLst>
              <a:ext uri="{FF2B5EF4-FFF2-40B4-BE49-F238E27FC236}">
                <a16:creationId xmlns:a16="http://schemas.microsoft.com/office/drawing/2014/main" id="{518E1CED-335E-423C-8832-D8BB948EA190}"/>
              </a:ext>
            </a:extLst>
          </p:cNvPr>
          <p:cNvSpPr/>
          <p:nvPr/>
        </p:nvSpPr>
        <p:spPr>
          <a:xfrm>
            <a:off x="10502473" y="5449250"/>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P6</a:t>
            </a:r>
          </a:p>
        </p:txBody>
      </p:sp>
      <p:sp>
        <p:nvSpPr>
          <p:cNvPr id="13" name="Rectangle: Rounded Corners 12">
            <a:extLst>
              <a:ext uri="{FF2B5EF4-FFF2-40B4-BE49-F238E27FC236}">
                <a16:creationId xmlns:a16="http://schemas.microsoft.com/office/drawing/2014/main" id="{A090460E-EC44-4534-AB81-BE0A0C98F923}"/>
              </a:ext>
            </a:extLst>
          </p:cNvPr>
          <p:cNvSpPr/>
          <p:nvPr/>
        </p:nvSpPr>
        <p:spPr>
          <a:xfrm>
            <a:off x="7049720" y="5643084"/>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P2</a:t>
            </a:r>
          </a:p>
        </p:txBody>
      </p:sp>
      <p:sp>
        <p:nvSpPr>
          <p:cNvPr id="14" name="Rectangle: Rounded Corners 13">
            <a:extLst>
              <a:ext uri="{FF2B5EF4-FFF2-40B4-BE49-F238E27FC236}">
                <a16:creationId xmlns:a16="http://schemas.microsoft.com/office/drawing/2014/main" id="{98E431D3-3B74-4229-AF14-92429E451B15}"/>
              </a:ext>
            </a:extLst>
          </p:cNvPr>
          <p:cNvSpPr/>
          <p:nvPr/>
        </p:nvSpPr>
        <p:spPr>
          <a:xfrm>
            <a:off x="7061477" y="2183604"/>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P5</a:t>
            </a:r>
          </a:p>
        </p:txBody>
      </p:sp>
      <p:sp>
        <p:nvSpPr>
          <p:cNvPr id="15" name="Rectangle: Rounded Corners 14">
            <a:extLst>
              <a:ext uri="{FF2B5EF4-FFF2-40B4-BE49-F238E27FC236}">
                <a16:creationId xmlns:a16="http://schemas.microsoft.com/office/drawing/2014/main" id="{51E7895B-9525-416B-8093-3839AB785338}"/>
              </a:ext>
            </a:extLst>
          </p:cNvPr>
          <p:cNvSpPr/>
          <p:nvPr/>
        </p:nvSpPr>
        <p:spPr>
          <a:xfrm>
            <a:off x="8728804" y="3773724"/>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P4</a:t>
            </a:r>
          </a:p>
        </p:txBody>
      </p:sp>
    </p:spTree>
    <p:extLst>
      <p:ext uri="{BB962C8B-B14F-4D97-AF65-F5344CB8AC3E}">
        <p14:creationId xmlns:p14="http://schemas.microsoft.com/office/powerpoint/2010/main" val="399398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Debrief </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5257800" cy="4351338"/>
          </a:xfrm>
        </p:spPr>
        <p:txBody>
          <a:bodyPr>
            <a:normAutofit/>
          </a:bodyPr>
          <a:lstStyle/>
          <a:p>
            <a:r>
              <a:rPr lang="en-AU" dirty="0"/>
              <a:t>Whole Group discussion </a:t>
            </a:r>
          </a:p>
          <a:p>
            <a:r>
              <a:rPr lang="en-AU" dirty="0"/>
              <a:t>Share insights on challenges faced by projects at different scales and how they solved them. </a:t>
            </a:r>
          </a:p>
          <a:p>
            <a:pPr lvl="1"/>
            <a:r>
              <a:rPr lang="en-AU" dirty="0"/>
              <a:t>20 min total</a:t>
            </a:r>
            <a:endParaRPr lang="en-US" dirty="0"/>
          </a:p>
          <a:p>
            <a:endParaRPr lang="en-AU" dirty="0"/>
          </a:p>
        </p:txBody>
      </p:sp>
      <p:sp>
        <p:nvSpPr>
          <p:cNvPr id="16" name="Rectangle 15">
            <a:extLst>
              <a:ext uri="{FF2B5EF4-FFF2-40B4-BE49-F238E27FC236}">
                <a16:creationId xmlns:a16="http://schemas.microsoft.com/office/drawing/2014/main" id="{A6F4849C-F3E1-4FFF-BDC1-2A254AE9D625}"/>
              </a:ext>
            </a:extLst>
          </p:cNvPr>
          <p:cNvSpPr/>
          <p:nvPr/>
        </p:nvSpPr>
        <p:spPr>
          <a:xfrm>
            <a:off x="6019800" y="1954529"/>
            <a:ext cx="5334000" cy="412958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7" name="TextBox 16">
            <a:extLst>
              <a:ext uri="{FF2B5EF4-FFF2-40B4-BE49-F238E27FC236}">
                <a16:creationId xmlns:a16="http://schemas.microsoft.com/office/drawing/2014/main" id="{90AD45BA-925C-4A9B-BD14-20DB391559C3}"/>
              </a:ext>
            </a:extLst>
          </p:cNvPr>
          <p:cNvSpPr txBox="1"/>
          <p:nvPr/>
        </p:nvSpPr>
        <p:spPr>
          <a:xfrm>
            <a:off x="942529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272584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8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C26C-DBD2-4301-B3B8-E13BB82543B7}"/>
              </a:ext>
            </a:extLst>
          </p:cNvPr>
          <p:cNvSpPr>
            <a:spLocks noGrp="1"/>
          </p:cNvSpPr>
          <p:nvPr>
            <p:ph type="ctrTitle"/>
          </p:nvPr>
        </p:nvSpPr>
        <p:spPr/>
        <p:txBody>
          <a:bodyPr>
            <a:noAutofit/>
          </a:bodyPr>
          <a:lstStyle/>
          <a:p>
            <a:r>
              <a:rPr lang="en-AU" sz="4400" dirty="0"/>
              <a:t>Project implementation - Tutorial</a:t>
            </a:r>
          </a:p>
        </p:txBody>
      </p:sp>
      <p:sp>
        <p:nvSpPr>
          <p:cNvPr id="3" name="Subtitle 2">
            <a:extLst>
              <a:ext uri="{FF2B5EF4-FFF2-40B4-BE49-F238E27FC236}">
                <a16:creationId xmlns:a16="http://schemas.microsoft.com/office/drawing/2014/main" id="{45A74A74-4527-4D44-B413-CE2488F14D4D}"/>
              </a:ext>
            </a:extLst>
          </p:cNvPr>
          <p:cNvSpPr>
            <a:spLocks noGrp="1"/>
          </p:cNvSpPr>
          <p:nvPr>
            <p:ph type="subTitle" idx="1"/>
          </p:nvPr>
        </p:nvSpPr>
        <p:spPr>
          <a:xfrm>
            <a:off x="838200" y="5503865"/>
            <a:ext cx="7540690" cy="1028790"/>
          </a:xfrm>
        </p:spPr>
        <p:txBody>
          <a:bodyPr>
            <a:normAutofit/>
          </a:bodyPr>
          <a:lstStyle/>
          <a:p>
            <a:r>
              <a:rPr lang="en-AU" dirty="0"/>
              <a:t>These slides are based on material prepared by </a:t>
            </a:r>
            <a:r>
              <a:rPr lang="de-DE" dirty="0"/>
              <a:t>Darchen, S. Johnson, L. Sipe, N. &amp; W. Rowe (2019)</a:t>
            </a:r>
            <a:r>
              <a:rPr lang="en-AU" dirty="0"/>
              <a:t>, The University of Queensland for the Place Agency program for placemaking pedagogy.  </a:t>
            </a:r>
          </a:p>
          <a:p>
            <a:endParaRPr lang="en-AU" dirty="0"/>
          </a:p>
          <a:p>
            <a:endParaRPr lang="en-AU" dirty="0"/>
          </a:p>
        </p:txBody>
      </p:sp>
      <p:pic>
        <p:nvPicPr>
          <p:cNvPr id="5" name="Picture 4">
            <a:extLst>
              <a:ext uri="{FF2B5EF4-FFF2-40B4-BE49-F238E27FC236}">
                <a16:creationId xmlns:a16="http://schemas.microsoft.com/office/drawing/2014/main" id="{20281D6F-9008-4451-8200-3D58393F7DF5}"/>
              </a:ext>
            </a:extLst>
          </p:cNvPr>
          <p:cNvPicPr/>
          <p:nvPr/>
        </p:nvPicPr>
        <p:blipFill>
          <a:blip r:embed="rId3">
            <a:extLst>
              <a:ext uri="{28A0092B-C50C-407E-A947-70E740481C1C}">
                <a14:useLocalDpi xmlns:a14="http://schemas.microsoft.com/office/drawing/2010/main" val="0"/>
              </a:ext>
            </a:extLst>
          </a:blip>
          <a:stretch>
            <a:fillRect/>
          </a:stretch>
        </p:blipFill>
        <p:spPr>
          <a:xfrm>
            <a:off x="8906652" y="5232697"/>
            <a:ext cx="1478319" cy="1478319"/>
          </a:xfrm>
          <a:prstGeom prst="rect">
            <a:avLst/>
          </a:prstGeom>
        </p:spPr>
      </p:pic>
      <p:sp>
        <p:nvSpPr>
          <p:cNvPr id="6" name="Rectangle 1">
            <a:extLst>
              <a:ext uri="{FF2B5EF4-FFF2-40B4-BE49-F238E27FC236}">
                <a16:creationId xmlns:a16="http://schemas.microsoft.com/office/drawing/2014/main" id="{9D9918BE-FACE-4466-816C-80EB8754F71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rgbClr val="FFFFFF"/>
                </a:solidFill>
                <a:effectLst/>
                <a:latin typeface="Lato"/>
                <a:ea typeface="Calibri" panose="020F0502020204030204" pitchFamily="34" charset="0"/>
                <a:cs typeface="Times New Roman" panose="02020603050405020304" pitchFamily="18" charset="0"/>
              </a:rPr>
              <a:t>Darchen, S. Johnson, L. Sipe, N. &amp; W. Rowe</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205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47-19BE-4AD8-B44B-E4CE39798BB9}"/>
              </a:ext>
            </a:extLst>
          </p:cNvPr>
          <p:cNvSpPr>
            <a:spLocks noGrp="1"/>
          </p:cNvSpPr>
          <p:nvPr>
            <p:ph type="title"/>
          </p:nvPr>
        </p:nvSpPr>
        <p:spPr>
          <a:xfrm>
            <a:off x="831850" y="1709738"/>
            <a:ext cx="11029224" cy="2852737"/>
          </a:xfrm>
        </p:spPr>
        <p:txBody>
          <a:bodyPr/>
          <a:lstStyle/>
          <a:p>
            <a:r>
              <a:rPr lang="en-AU" sz="5400" b="1" dirty="0"/>
              <a:t>Option 1</a:t>
            </a:r>
            <a:br>
              <a:rPr lang="en-AU" sz="5400" b="1" dirty="0"/>
            </a:br>
            <a:r>
              <a:rPr lang="en-AU" sz="5400" b="1" dirty="0"/>
              <a:t>Listening to Placemaking Projects</a:t>
            </a:r>
            <a:endParaRPr lang="en-AU" b="1" dirty="0"/>
          </a:p>
        </p:txBody>
      </p:sp>
    </p:spTree>
    <p:extLst>
      <p:ext uri="{BB962C8B-B14F-4D97-AF65-F5344CB8AC3E}">
        <p14:creationId xmlns:p14="http://schemas.microsoft.com/office/powerpoint/2010/main" val="383912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Learning from existing projects</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5257800" cy="4351338"/>
          </a:xfrm>
        </p:spPr>
        <p:txBody>
          <a:bodyPr>
            <a:normAutofit/>
          </a:bodyPr>
          <a:lstStyle/>
          <a:p>
            <a:r>
              <a:rPr lang="en-AU" dirty="0"/>
              <a:t>Listen to 3 placemakers speak about their projects</a:t>
            </a:r>
          </a:p>
          <a:p>
            <a:pPr lvl="1"/>
            <a:r>
              <a:rPr lang="en-AU" dirty="0"/>
              <a:t>10 min each (30 min total)</a:t>
            </a:r>
          </a:p>
          <a:p>
            <a:r>
              <a:rPr lang="en-AU" dirty="0"/>
              <a:t>Question and Answer Panel Conversation </a:t>
            </a:r>
          </a:p>
          <a:p>
            <a:pPr lvl="1"/>
            <a:r>
              <a:rPr lang="en-AU" dirty="0"/>
              <a:t>30 min total</a:t>
            </a:r>
            <a:endParaRPr lang="en-US" dirty="0"/>
          </a:p>
          <a:p>
            <a:endParaRPr lang="en-AU" dirty="0"/>
          </a:p>
        </p:txBody>
      </p:sp>
      <p:sp>
        <p:nvSpPr>
          <p:cNvPr id="4" name="Rectangle 3">
            <a:extLst>
              <a:ext uri="{FF2B5EF4-FFF2-40B4-BE49-F238E27FC236}">
                <a16:creationId xmlns:a16="http://schemas.microsoft.com/office/drawing/2014/main" id="{0B76134B-BC96-432A-A519-5AFE368B3590}"/>
              </a:ext>
            </a:extLst>
          </p:cNvPr>
          <p:cNvSpPr/>
          <p:nvPr/>
        </p:nvSpPr>
        <p:spPr>
          <a:xfrm>
            <a:off x="6019800" y="1954529"/>
            <a:ext cx="5334000" cy="412958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5" name="TextBox 4">
            <a:extLst>
              <a:ext uri="{FF2B5EF4-FFF2-40B4-BE49-F238E27FC236}">
                <a16:creationId xmlns:a16="http://schemas.microsoft.com/office/drawing/2014/main" id="{75048E44-53B2-46A9-8BC4-62A9BA58608B}"/>
              </a:ext>
            </a:extLst>
          </p:cNvPr>
          <p:cNvSpPr txBox="1"/>
          <p:nvPr/>
        </p:nvSpPr>
        <p:spPr>
          <a:xfrm>
            <a:off x="942529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75891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F3DD3E3-1E0C-45AA-81DB-4D946735901F}"/>
              </a:ext>
            </a:extLst>
          </p:cNvPr>
          <p:cNvGraphicFramePr/>
          <p:nvPr>
            <p:extLst>
              <p:ext uri="{D42A27DB-BD31-4B8C-83A1-F6EECF244321}">
                <p14:modId xmlns:p14="http://schemas.microsoft.com/office/powerpoint/2010/main" val="1198268921"/>
              </p:ext>
            </p:extLst>
          </p:nvPr>
        </p:nvGraphicFramePr>
        <p:xfrm>
          <a:off x="6263640" y="1825626"/>
          <a:ext cx="54178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The Scale/Power Matrix</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5257800" cy="4351338"/>
          </a:xfrm>
        </p:spPr>
        <p:txBody>
          <a:bodyPr>
            <a:normAutofit fontScale="77500" lnSpcReduction="20000"/>
          </a:bodyPr>
          <a:lstStyle/>
          <a:p>
            <a:r>
              <a:rPr lang="en-AU" dirty="0"/>
              <a:t>In small groups map out different placemaking projects in the Scale/power matrix. The project includes project they heard in presentation, videos of supporting material or supplemental readings. Make sure to include notes for: </a:t>
            </a:r>
          </a:p>
          <a:p>
            <a:pPr lvl="1"/>
            <a:r>
              <a:rPr lang="en-AU" dirty="0"/>
              <a:t>Governance</a:t>
            </a:r>
          </a:p>
          <a:p>
            <a:pPr lvl="1"/>
            <a:r>
              <a:rPr lang="en-AU" dirty="0"/>
              <a:t>Stakeholders</a:t>
            </a:r>
          </a:p>
          <a:p>
            <a:pPr lvl="1"/>
            <a:r>
              <a:rPr lang="en-AU" dirty="0"/>
              <a:t>Resources</a:t>
            </a:r>
          </a:p>
          <a:p>
            <a:pPr lvl="1"/>
            <a:r>
              <a:rPr lang="en-AU" dirty="0"/>
              <a:t>Timeline</a:t>
            </a:r>
          </a:p>
          <a:p>
            <a:pPr lvl="1"/>
            <a:r>
              <a:rPr lang="en-AU" dirty="0"/>
              <a:t>Maintenance</a:t>
            </a:r>
          </a:p>
          <a:p>
            <a:pPr lvl="1"/>
            <a:r>
              <a:rPr lang="en-AU" dirty="0"/>
              <a:t>Challenges faced</a:t>
            </a:r>
          </a:p>
          <a:p>
            <a:pPr lvl="1"/>
            <a:r>
              <a:rPr lang="en-AU" dirty="0"/>
              <a:t>How they were solved. </a:t>
            </a:r>
          </a:p>
          <a:p>
            <a:pPr lvl="1"/>
            <a:endParaRPr lang="en-AU" dirty="0"/>
          </a:p>
          <a:p>
            <a:pPr lvl="1"/>
            <a:r>
              <a:rPr lang="en-AU" dirty="0"/>
              <a:t>30 min total</a:t>
            </a:r>
            <a:endParaRPr lang="en-US" dirty="0"/>
          </a:p>
          <a:p>
            <a:endParaRPr lang="en-AU" dirty="0"/>
          </a:p>
        </p:txBody>
      </p:sp>
      <p:sp>
        <p:nvSpPr>
          <p:cNvPr id="7" name="TextBox 6">
            <a:extLst>
              <a:ext uri="{FF2B5EF4-FFF2-40B4-BE49-F238E27FC236}">
                <a16:creationId xmlns:a16="http://schemas.microsoft.com/office/drawing/2014/main" id="{2A402195-B5E5-489C-9C2C-FC16BEE4C84E}"/>
              </a:ext>
            </a:extLst>
          </p:cNvPr>
          <p:cNvSpPr txBox="1"/>
          <p:nvPr/>
        </p:nvSpPr>
        <p:spPr>
          <a:xfrm>
            <a:off x="8161020" y="3806190"/>
            <a:ext cx="567784" cy="369332"/>
          </a:xfrm>
          <a:prstGeom prst="rect">
            <a:avLst/>
          </a:prstGeom>
          <a:noFill/>
        </p:spPr>
        <p:txBody>
          <a:bodyPr wrap="none" rtlCol="0">
            <a:spAutoFit/>
          </a:bodyPr>
          <a:lstStyle/>
          <a:p>
            <a:r>
              <a:rPr lang="en-AU" dirty="0"/>
              <a:t>SIZE</a:t>
            </a:r>
          </a:p>
        </p:txBody>
      </p:sp>
      <p:sp>
        <p:nvSpPr>
          <p:cNvPr id="8" name="TextBox 7">
            <a:extLst>
              <a:ext uri="{FF2B5EF4-FFF2-40B4-BE49-F238E27FC236}">
                <a16:creationId xmlns:a16="http://schemas.microsoft.com/office/drawing/2014/main" id="{27C3C07E-498B-4DC8-B3AC-9AFEACD1BF43}"/>
              </a:ext>
            </a:extLst>
          </p:cNvPr>
          <p:cNvSpPr txBox="1"/>
          <p:nvPr/>
        </p:nvSpPr>
        <p:spPr>
          <a:xfrm rot="16200000">
            <a:off x="8002094" y="4863541"/>
            <a:ext cx="1965090" cy="369332"/>
          </a:xfrm>
          <a:prstGeom prst="rect">
            <a:avLst/>
          </a:prstGeom>
          <a:noFill/>
        </p:spPr>
        <p:txBody>
          <a:bodyPr wrap="none" rtlCol="0">
            <a:spAutoFit/>
          </a:bodyPr>
          <a:lstStyle/>
          <a:p>
            <a:r>
              <a:rPr lang="en-AU" dirty="0"/>
              <a:t>POWER DYNAMICS</a:t>
            </a:r>
          </a:p>
        </p:txBody>
      </p:sp>
      <p:sp>
        <p:nvSpPr>
          <p:cNvPr id="9" name="Rectangle: Rounded Corners 8">
            <a:extLst>
              <a:ext uri="{FF2B5EF4-FFF2-40B4-BE49-F238E27FC236}">
                <a16:creationId xmlns:a16="http://schemas.microsoft.com/office/drawing/2014/main" id="{B07EC7D2-8EF6-4B8F-A5D1-00227834BC95}"/>
              </a:ext>
            </a:extLst>
          </p:cNvPr>
          <p:cNvSpPr/>
          <p:nvPr/>
        </p:nvSpPr>
        <p:spPr>
          <a:xfrm>
            <a:off x="9115633" y="3041332"/>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P3</a:t>
            </a:r>
          </a:p>
        </p:txBody>
      </p:sp>
      <p:sp>
        <p:nvSpPr>
          <p:cNvPr id="11" name="Rectangle: Rounded Corners 10">
            <a:extLst>
              <a:ext uri="{FF2B5EF4-FFF2-40B4-BE49-F238E27FC236}">
                <a16:creationId xmlns:a16="http://schemas.microsoft.com/office/drawing/2014/main" id="{6CFDBA74-A591-4C87-AF28-004DFA45C0F7}"/>
              </a:ext>
            </a:extLst>
          </p:cNvPr>
          <p:cNvSpPr/>
          <p:nvPr/>
        </p:nvSpPr>
        <p:spPr>
          <a:xfrm>
            <a:off x="9115633" y="2267900"/>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P1</a:t>
            </a:r>
          </a:p>
        </p:txBody>
      </p:sp>
      <p:sp>
        <p:nvSpPr>
          <p:cNvPr id="12" name="Rectangle: Rounded Corners 11">
            <a:extLst>
              <a:ext uri="{FF2B5EF4-FFF2-40B4-BE49-F238E27FC236}">
                <a16:creationId xmlns:a16="http://schemas.microsoft.com/office/drawing/2014/main" id="{518E1CED-335E-423C-8832-D8BB948EA190}"/>
              </a:ext>
            </a:extLst>
          </p:cNvPr>
          <p:cNvSpPr/>
          <p:nvPr/>
        </p:nvSpPr>
        <p:spPr>
          <a:xfrm>
            <a:off x="10502473" y="5449250"/>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P6</a:t>
            </a:r>
          </a:p>
        </p:txBody>
      </p:sp>
      <p:sp>
        <p:nvSpPr>
          <p:cNvPr id="13" name="Rectangle: Rounded Corners 12">
            <a:extLst>
              <a:ext uri="{FF2B5EF4-FFF2-40B4-BE49-F238E27FC236}">
                <a16:creationId xmlns:a16="http://schemas.microsoft.com/office/drawing/2014/main" id="{A090460E-EC44-4534-AB81-BE0A0C98F923}"/>
              </a:ext>
            </a:extLst>
          </p:cNvPr>
          <p:cNvSpPr/>
          <p:nvPr/>
        </p:nvSpPr>
        <p:spPr>
          <a:xfrm>
            <a:off x="7049720" y="5643084"/>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P2</a:t>
            </a:r>
          </a:p>
        </p:txBody>
      </p:sp>
      <p:sp>
        <p:nvSpPr>
          <p:cNvPr id="14" name="Rectangle: Rounded Corners 13">
            <a:extLst>
              <a:ext uri="{FF2B5EF4-FFF2-40B4-BE49-F238E27FC236}">
                <a16:creationId xmlns:a16="http://schemas.microsoft.com/office/drawing/2014/main" id="{98E431D3-3B74-4229-AF14-92429E451B15}"/>
              </a:ext>
            </a:extLst>
          </p:cNvPr>
          <p:cNvSpPr/>
          <p:nvPr/>
        </p:nvSpPr>
        <p:spPr>
          <a:xfrm>
            <a:off x="7061477" y="2183604"/>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P5</a:t>
            </a:r>
          </a:p>
        </p:txBody>
      </p:sp>
      <p:sp>
        <p:nvSpPr>
          <p:cNvPr id="15" name="Rectangle: Rounded Corners 14">
            <a:extLst>
              <a:ext uri="{FF2B5EF4-FFF2-40B4-BE49-F238E27FC236}">
                <a16:creationId xmlns:a16="http://schemas.microsoft.com/office/drawing/2014/main" id="{51E7895B-9525-416B-8093-3839AB785338}"/>
              </a:ext>
            </a:extLst>
          </p:cNvPr>
          <p:cNvSpPr/>
          <p:nvPr/>
        </p:nvSpPr>
        <p:spPr>
          <a:xfrm>
            <a:off x="8728804" y="3773724"/>
            <a:ext cx="511671" cy="387668"/>
          </a:xfrm>
          <a:prstGeom prst="round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P4</a:t>
            </a:r>
          </a:p>
        </p:txBody>
      </p:sp>
    </p:spTree>
    <p:extLst>
      <p:ext uri="{BB962C8B-B14F-4D97-AF65-F5344CB8AC3E}">
        <p14:creationId xmlns:p14="http://schemas.microsoft.com/office/powerpoint/2010/main" val="380013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Debrief </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5257800" cy="4351338"/>
          </a:xfrm>
        </p:spPr>
        <p:txBody>
          <a:bodyPr>
            <a:normAutofit/>
          </a:bodyPr>
          <a:lstStyle/>
          <a:p>
            <a:r>
              <a:rPr lang="en-AU" dirty="0"/>
              <a:t>Whole Group discussion </a:t>
            </a:r>
          </a:p>
          <a:p>
            <a:r>
              <a:rPr lang="en-AU" dirty="0"/>
              <a:t>Share insights on challenges faced by projects at different scales and how they solved them. </a:t>
            </a:r>
          </a:p>
          <a:p>
            <a:pPr lvl="1"/>
            <a:r>
              <a:rPr lang="en-AU" dirty="0"/>
              <a:t>20 min total</a:t>
            </a:r>
            <a:endParaRPr lang="en-US" dirty="0"/>
          </a:p>
          <a:p>
            <a:endParaRPr lang="en-AU" dirty="0"/>
          </a:p>
        </p:txBody>
      </p:sp>
      <p:sp>
        <p:nvSpPr>
          <p:cNvPr id="16" name="Rectangle 15">
            <a:extLst>
              <a:ext uri="{FF2B5EF4-FFF2-40B4-BE49-F238E27FC236}">
                <a16:creationId xmlns:a16="http://schemas.microsoft.com/office/drawing/2014/main" id="{A6F4849C-F3E1-4FFF-BDC1-2A254AE9D625}"/>
              </a:ext>
            </a:extLst>
          </p:cNvPr>
          <p:cNvSpPr/>
          <p:nvPr/>
        </p:nvSpPr>
        <p:spPr>
          <a:xfrm>
            <a:off x="6019800" y="1954529"/>
            <a:ext cx="5334000" cy="412958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7" name="TextBox 16">
            <a:extLst>
              <a:ext uri="{FF2B5EF4-FFF2-40B4-BE49-F238E27FC236}">
                <a16:creationId xmlns:a16="http://schemas.microsoft.com/office/drawing/2014/main" id="{90AD45BA-925C-4A9B-BD14-20DB391559C3}"/>
              </a:ext>
            </a:extLst>
          </p:cNvPr>
          <p:cNvSpPr txBox="1"/>
          <p:nvPr/>
        </p:nvSpPr>
        <p:spPr>
          <a:xfrm>
            <a:off x="942529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104970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47-19BE-4AD8-B44B-E4CE39798BB9}"/>
              </a:ext>
            </a:extLst>
          </p:cNvPr>
          <p:cNvSpPr>
            <a:spLocks noGrp="1"/>
          </p:cNvSpPr>
          <p:nvPr>
            <p:ph type="title"/>
          </p:nvPr>
        </p:nvSpPr>
        <p:spPr>
          <a:xfrm>
            <a:off x="831850" y="1709738"/>
            <a:ext cx="11029224" cy="2852737"/>
          </a:xfrm>
        </p:spPr>
        <p:txBody>
          <a:bodyPr>
            <a:normAutofit/>
          </a:bodyPr>
          <a:lstStyle/>
          <a:p>
            <a:r>
              <a:rPr lang="en-AU" sz="5400" b="1" dirty="0"/>
              <a:t>Option 2</a:t>
            </a:r>
            <a:br>
              <a:rPr lang="en-AU" sz="5400" b="1" dirty="0"/>
            </a:br>
            <a:r>
              <a:rPr lang="en-AU" sz="5400" b="1" dirty="0"/>
              <a:t>Using supplementary materials (videos and readings)</a:t>
            </a:r>
            <a:endParaRPr lang="en-AU" b="1" dirty="0"/>
          </a:p>
        </p:txBody>
      </p:sp>
    </p:spTree>
    <p:extLst>
      <p:ext uri="{BB962C8B-B14F-4D97-AF65-F5344CB8AC3E}">
        <p14:creationId xmlns:p14="http://schemas.microsoft.com/office/powerpoint/2010/main" val="149840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Learning from existing projects</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4888230" cy="4258487"/>
          </a:xfrm>
        </p:spPr>
        <p:txBody>
          <a:bodyPr>
            <a:normAutofit fontScale="77500" lnSpcReduction="20000"/>
          </a:bodyPr>
          <a:lstStyle/>
          <a:p>
            <a:r>
              <a:rPr lang="en-AU" dirty="0"/>
              <a:t>In small groups. Each student to present to their small group the case study and 5 slides prepared as part of self-study time. On a case study of their choice, they needed to prepare 5 slides explaining: </a:t>
            </a:r>
          </a:p>
          <a:p>
            <a:pPr lvl="1"/>
            <a:r>
              <a:rPr lang="en-AU" dirty="0"/>
              <a:t>What the project is and its purpose</a:t>
            </a:r>
          </a:p>
          <a:p>
            <a:pPr lvl="1"/>
            <a:r>
              <a:rPr lang="en-AU" dirty="0"/>
              <a:t>Governance and stakeholders </a:t>
            </a:r>
          </a:p>
          <a:p>
            <a:pPr lvl="1"/>
            <a:r>
              <a:rPr lang="en-AU" dirty="0"/>
              <a:t>Timelines and Resources (material and budget)</a:t>
            </a:r>
          </a:p>
          <a:p>
            <a:pPr lvl="1"/>
            <a:r>
              <a:rPr lang="en-AU" dirty="0"/>
              <a:t>Maintenance strategies (place-keeping)</a:t>
            </a:r>
          </a:p>
          <a:p>
            <a:pPr lvl="1"/>
            <a:r>
              <a:rPr lang="en-AU" dirty="0"/>
              <a:t>Challenges faced and strategies to overcome them</a:t>
            </a:r>
          </a:p>
          <a:p>
            <a:endParaRPr lang="en-AU" dirty="0"/>
          </a:p>
          <a:p>
            <a:pPr lvl="1"/>
            <a:r>
              <a:rPr lang="en-AU" dirty="0"/>
              <a:t>30 min total</a:t>
            </a:r>
          </a:p>
          <a:p>
            <a:endParaRPr lang="en-AU" dirty="0"/>
          </a:p>
          <a:p>
            <a:endParaRPr lang="en-AU" dirty="0"/>
          </a:p>
        </p:txBody>
      </p:sp>
      <p:sp>
        <p:nvSpPr>
          <p:cNvPr id="4" name="Rectangle 3">
            <a:extLst>
              <a:ext uri="{FF2B5EF4-FFF2-40B4-BE49-F238E27FC236}">
                <a16:creationId xmlns:a16="http://schemas.microsoft.com/office/drawing/2014/main" id="{0B76134B-BC96-432A-A519-5AFE368B3590}"/>
              </a:ext>
            </a:extLst>
          </p:cNvPr>
          <p:cNvSpPr/>
          <p:nvPr/>
        </p:nvSpPr>
        <p:spPr>
          <a:xfrm>
            <a:off x="6019800" y="1954529"/>
            <a:ext cx="5334000" cy="412958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5" name="TextBox 4">
            <a:extLst>
              <a:ext uri="{FF2B5EF4-FFF2-40B4-BE49-F238E27FC236}">
                <a16:creationId xmlns:a16="http://schemas.microsoft.com/office/drawing/2014/main" id="{75048E44-53B2-46A9-8BC4-62A9BA58608B}"/>
              </a:ext>
            </a:extLst>
          </p:cNvPr>
          <p:cNvSpPr txBox="1"/>
          <p:nvPr/>
        </p:nvSpPr>
        <p:spPr>
          <a:xfrm>
            <a:off x="942529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55228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r>
              <a:rPr lang="en-AU" dirty="0"/>
              <a:t>Learning from existing projects (continued)</a:t>
            </a:r>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4888230" cy="2483485"/>
          </a:xfrm>
        </p:spPr>
        <p:txBody>
          <a:bodyPr>
            <a:normAutofit/>
          </a:bodyPr>
          <a:lstStyle/>
          <a:p>
            <a:r>
              <a:rPr lang="en-AU" dirty="0"/>
              <a:t>Whole group discussion on the 3 case studies from the lecture and insights from videos in supporting material. </a:t>
            </a:r>
          </a:p>
          <a:p>
            <a:pPr lvl="1"/>
            <a:r>
              <a:rPr lang="en-AU" dirty="0"/>
              <a:t>30 min total</a:t>
            </a:r>
          </a:p>
          <a:p>
            <a:endParaRPr lang="en-AU" dirty="0"/>
          </a:p>
          <a:p>
            <a:endParaRPr lang="en-AU" dirty="0"/>
          </a:p>
        </p:txBody>
      </p:sp>
      <p:sp>
        <p:nvSpPr>
          <p:cNvPr id="4" name="Rectangle 3">
            <a:extLst>
              <a:ext uri="{FF2B5EF4-FFF2-40B4-BE49-F238E27FC236}">
                <a16:creationId xmlns:a16="http://schemas.microsoft.com/office/drawing/2014/main" id="{0B76134B-BC96-432A-A519-5AFE368B3590}"/>
              </a:ext>
            </a:extLst>
          </p:cNvPr>
          <p:cNvSpPr/>
          <p:nvPr/>
        </p:nvSpPr>
        <p:spPr>
          <a:xfrm>
            <a:off x="6019800" y="1954529"/>
            <a:ext cx="5334000" cy="412958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5" name="TextBox 4">
            <a:extLst>
              <a:ext uri="{FF2B5EF4-FFF2-40B4-BE49-F238E27FC236}">
                <a16:creationId xmlns:a16="http://schemas.microsoft.com/office/drawing/2014/main" id="{75048E44-53B2-46A9-8BC4-62A9BA58608B}"/>
              </a:ext>
            </a:extLst>
          </p:cNvPr>
          <p:cNvSpPr txBox="1"/>
          <p:nvPr/>
        </p:nvSpPr>
        <p:spPr>
          <a:xfrm>
            <a:off x="942529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graphicFrame>
        <p:nvGraphicFramePr>
          <p:cNvPr id="6" name="Table 5">
            <a:extLst>
              <a:ext uri="{FF2B5EF4-FFF2-40B4-BE49-F238E27FC236}">
                <a16:creationId xmlns:a16="http://schemas.microsoft.com/office/drawing/2014/main" id="{AE98F3E8-4DFB-43CC-BDEE-2A5565FB721D}"/>
              </a:ext>
            </a:extLst>
          </p:cNvPr>
          <p:cNvGraphicFramePr>
            <a:graphicFrameLocks noGrp="1"/>
          </p:cNvGraphicFramePr>
          <p:nvPr/>
        </p:nvGraphicFramePr>
        <p:xfrm>
          <a:off x="1022985" y="4681509"/>
          <a:ext cx="4888230" cy="855600"/>
        </p:xfrm>
        <a:graphic>
          <a:graphicData uri="http://schemas.openxmlformats.org/drawingml/2006/table">
            <a:tbl>
              <a:tblPr firstRow="1" firstCol="1" bandRow="1">
                <a:tableStyleId>{5C22544A-7EE6-4342-B048-85BDC9FD1C3A}</a:tableStyleId>
              </a:tblPr>
              <a:tblGrid>
                <a:gridCol w="4888230">
                  <a:extLst>
                    <a:ext uri="{9D8B030D-6E8A-4147-A177-3AD203B41FA5}">
                      <a16:colId xmlns:a16="http://schemas.microsoft.com/office/drawing/2014/main" val="1024178178"/>
                    </a:ext>
                  </a:extLst>
                </a:gridCol>
              </a:tblGrid>
              <a:tr h="294640">
                <a:tc>
                  <a:txBody>
                    <a:bodyPr/>
                    <a:lstStyle/>
                    <a:p>
                      <a:pPr>
                        <a:lnSpc>
                          <a:spcPct val="107000"/>
                        </a:lnSpc>
                        <a:spcAft>
                          <a:spcPts val="0"/>
                        </a:spcAft>
                      </a:pPr>
                      <a:r>
                        <a:rPr lang="en-AU" sz="1800" u="sng" dirty="0">
                          <a:effectLst/>
                          <a:hlinkClick r:id="rId3"/>
                        </a:rPr>
                        <a:t>Small Scale Placemaking with Chris Trotter</a:t>
                      </a:r>
                      <a:endParaRPr lang="en-AU" sz="2400" dirty="0">
                        <a:effectLst/>
                        <a:latin typeface="Lato"/>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37514046"/>
                  </a:ext>
                </a:extLst>
              </a:tr>
              <a:tr h="0">
                <a:tc>
                  <a:txBody>
                    <a:bodyPr/>
                    <a:lstStyle/>
                    <a:p>
                      <a:pPr>
                        <a:lnSpc>
                          <a:spcPct val="107000"/>
                        </a:lnSpc>
                        <a:spcAft>
                          <a:spcPts val="0"/>
                        </a:spcAft>
                      </a:pPr>
                      <a:r>
                        <a:rPr lang="en-AU" sz="1800" u="sng" dirty="0">
                          <a:effectLst/>
                          <a:hlinkClick r:id="rId4"/>
                        </a:rPr>
                        <a:t>Medium Scale Placemaking with Patrick Duigan</a:t>
                      </a:r>
                      <a:endParaRPr lang="en-AU" sz="2400" dirty="0">
                        <a:effectLst/>
                      </a:endParaRPr>
                    </a:p>
                  </a:txBody>
                  <a:tcPr marL="68580" marR="68580" marT="0" marB="0">
                    <a:noFill/>
                  </a:tcPr>
                </a:tc>
                <a:extLst>
                  <a:ext uri="{0D108BD9-81ED-4DB2-BD59-A6C34878D82A}">
                    <a16:rowId xmlns:a16="http://schemas.microsoft.com/office/drawing/2014/main" val="679867155"/>
                  </a:ext>
                </a:extLst>
              </a:tr>
              <a:tr h="0">
                <a:tc>
                  <a:txBody>
                    <a:bodyPr/>
                    <a:lstStyle/>
                    <a:p>
                      <a:pPr>
                        <a:lnSpc>
                          <a:spcPct val="107000"/>
                        </a:lnSpc>
                        <a:spcAft>
                          <a:spcPts val="0"/>
                        </a:spcAft>
                      </a:pPr>
                      <a:r>
                        <a:rPr lang="en-AU" sz="1800" u="sng" dirty="0">
                          <a:effectLst/>
                          <a:hlinkClick r:id="rId5"/>
                        </a:rPr>
                        <a:t>Large Scale Placemaking with John Mongard</a:t>
                      </a:r>
                      <a:endParaRPr lang="en-AU" sz="2400" dirty="0">
                        <a:effectLst/>
                      </a:endParaRPr>
                    </a:p>
                  </a:txBody>
                  <a:tcPr marL="68580" marR="68580" marT="0" marB="0">
                    <a:noFill/>
                  </a:tcPr>
                </a:tc>
                <a:extLst>
                  <a:ext uri="{0D108BD9-81ED-4DB2-BD59-A6C34878D82A}">
                    <a16:rowId xmlns:a16="http://schemas.microsoft.com/office/drawing/2014/main" val="2556268250"/>
                  </a:ext>
                </a:extLst>
              </a:tr>
            </a:tbl>
          </a:graphicData>
        </a:graphic>
      </p:graphicFrame>
    </p:spTree>
    <p:extLst>
      <p:ext uri="{BB962C8B-B14F-4D97-AF65-F5344CB8AC3E}">
        <p14:creationId xmlns:p14="http://schemas.microsoft.com/office/powerpoint/2010/main" val="36943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AgencyTemplate" id="{AA440F56-B2C6-49B5-84DB-637CC3428D52}" vid="{74C72330-DB17-4512-89CF-AEBD2CC366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TotalTime>
  <Words>1416</Words>
  <Application>Microsoft Office PowerPoint</Application>
  <PresentationFormat>Widescreen</PresentationFormat>
  <Paragraphs>259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Lato</vt:lpstr>
      <vt:lpstr>Office Theme</vt:lpstr>
      <vt:lpstr>Disclaimer:   The following slides were intentionally left text based to allow you to personalise and contextualise with your own images. </vt:lpstr>
      <vt:lpstr>Project implementation - Tutorial</vt:lpstr>
      <vt:lpstr>Option 1 Listening to Placemaking Projects</vt:lpstr>
      <vt:lpstr>Learning from existing projects</vt:lpstr>
      <vt:lpstr>The Scale/Power Matrix</vt:lpstr>
      <vt:lpstr>Debrief </vt:lpstr>
      <vt:lpstr>Option 2 Using supplementary materials (videos and readings)</vt:lpstr>
      <vt:lpstr>Learning from existing projects</vt:lpstr>
      <vt:lpstr>Learning from existing projects (continued)</vt:lpstr>
      <vt:lpstr>The Scale/Power Matrix</vt:lpstr>
      <vt:lpstr>Debrief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implementation</dc:title>
  <dc:creator>Cris Hernandez Santin</dc:creator>
  <cp:lastModifiedBy>Cris Hernandez Santin</cp:lastModifiedBy>
  <cp:revision>22</cp:revision>
  <dcterms:created xsi:type="dcterms:W3CDTF">2019-10-02T02:37:13Z</dcterms:created>
  <dcterms:modified xsi:type="dcterms:W3CDTF">2019-11-10T21:48:31Z</dcterms:modified>
</cp:coreProperties>
</file>