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9"/>
  </p:notesMasterIdLst>
  <p:sldIdLst>
    <p:sldId id="2706" r:id="rId5"/>
    <p:sldId id="2654" r:id="rId6"/>
    <p:sldId id="2760" r:id="rId7"/>
    <p:sldId id="2702" r:id="rId8"/>
    <p:sldId id="311" r:id="rId9"/>
    <p:sldId id="312" r:id="rId10"/>
    <p:sldId id="2674" r:id="rId11"/>
    <p:sldId id="404" r:id="rId12"/>
    <p:sldId id="350" r:id="rId13"/>
    <p:sldId id="2757" r:id="rId14"/>
    <p:sldId id="2762" r:id="rId15"/>
    <p:sldId id="2758" r:id="rId16"/>
    <p:sldId id="2765" r:id="rId17"/>
    <p:sldId id="2766" r:id="rId18"/>
    <p:sldId id="383" r:id="rId19"/>
    <p:sldId id="397" r:id="rId20"/>
    <p:sldId id="384" r:id="rId21"/>
    <p:sldId id="403" r:id="rId22"/>
    <p:sldId id="395" r:id="rId23"/>
    <p:sldId id="386" r:id="rId24"/>
    <p:sldId id="2696" r:id="rId25"/>
    <p:sldId id="2691" r:id="rId26"/>
    <p:sldId id="2752" r:id="rId27"/>
    <p:sldId id="2692" r:id="rId28"/>
    <p:sldId id="306" r:id="rId29"/>
    <p:sldId id="323" r:id="rId30"/>
    <p:sldId id="324" r:id="rId31"/>
    <p:sldId id="2693" r:id="rId32"/>
    <p:sldId id="2694" r:id="rId33"/>
    <p:sldId id="2755" r:id="rId34"/>
    <p:sldId id="267" r:id="rId35"/>
    <p:sldId id="2754" r:id="rId36"/>
    <p:sldId id="2689" r:id="rId37"/>
    <p:sldId id="2738" r:id="rId38"/>
    <p:sldId id="2740" r:id="rId39"/>
    <p:sldId id="2739" r:id="rId40"/>
    <p:sldId id="2743" r:id="rId41"/>
    <p:sldId id="2742" r:id="rId42"/>
    <p:sldId id="2744" r:id="rId43"/>
    <p:sldId id="2748" r:id="rId44"/>
    <p:sldId id="2750" r:id="rId45"/>
    <p:sldId id="2759" r:id="rId46"/>
    <p:sldId id="2756" r:id="rId47"/>
    <p:sldId id="2731" r:id="rId48"/>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C2"/>
    <a:srgbClr val="747476"/>
    <a:srgbClr val="FFD300"/>
    <a:srgbClr val="F6921E"/>
    <a:srgbClr val="FACF0F"/>
    <a:srgbClr val="FFE461"/>
    <a:srgbClr val="FDE046"/>
    <a:srgbClr val="D7D91E"/>
    <a:srgbClr val="CDC9E4"/>
    <a:srgbClr val="B6E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72D1FC-2276-43D5-A745-B29DA4AEE73E}" v="2" dt="2019-09-18T06:12:21.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870" autoAdjust="0"/>
  </p:normalViewPr>
  <p:slideViewPr>
    <p:cSldViewPr snapToGrid="0">
      <p:cViewPr varScale="1">
        <p:scale>
          <a:sx n="67" d="100"/>
          <a:sy n="67" d="100"/>
        </p:scale>
        <p:origin x="2274" y="60"/>
      </p:cViewPr>
      <p:guideLst/>
    </p:cSldViewPr>
  </p:slideViewPr>
  <p:notesTextViewPr>
    <p:cViewPr>
      <p:scale>
        <a:sx n="1" d="1"/>
        <a:sy n="1" d="1"/>
      </p:scale>
      <p:origin x="0" y="0"/>
    </p:cViewPr>
  </p:notesTextViewPr>
  <p:sorterViewPr>
    <p:cViewPr>
      <p:scale>
        <a:sx n="160" d="100"/>
        <a:sy n="160" d="100"/>
      </p:scale>
      <p:origin x="0" y="-489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1.jpg"/><Relationship Id="rId1" Type="http://schemas.openxmlformats.org/officeDocument/2006/relationships/image" Target="../media/image20.jpg"/></Relationships>
</file>

<file path=ppt/diagrams/_rels/data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1.jpg"/><Relationship Id="rId1" Type="http://schemas.openxmlformats.org/officeDocument/2006/relationships/image" Target="../media/image20.jpg"/></Relationships>
</file>

<file path=ppt/diagrams/_rels/drawing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0D850B-6EC3-400D-B51B-EC00332D67CC}" type="doc">
      <dgm:prSet loTypeId="urn:microsoft.com/office/officeart/2005/8/layout/pList2" loCatId="list" qsTypeId="urn:microsoft.com/office/officeart/2005/8/quickstyle/simple1" qsCatId="simple" csTypeId="urn:microsoft.com/office/officeart/2005/8/colors/accent4_3" csCatId="accent4" phldr="1"/>
      <dgm:spPr/>
    </dgm:pt>
    <dgm:pt modelId="{D63EF652-07E5-4329-913D-1288F9033DFF}">
      <dgm:prSet phldrT="[Text]" custT="1"/>
      <dgm:spPr/>
      <dgm:t>
        <a:bodyPr/>
        <a:lstStyle/>
        <a:p>
          <a:r>
            <a:rPr lang="en-AU" sz="1600" dirty="0">
              <a:solidFill>
                <a:schemeClr val="tx1"/>
              </a:solidFill>
            </a:rPr>
            <a:t>Feelings: civic pride, inclusiveness, social Integration, vitality and sociability, sense of belonging, reduced depression</a:t>
          </a:r>
        </a:p>
        <a:p>
          <a:r>
            <a:rPr lang="en-AU" sz="1600" dirty="0">
              <a:solidFill>
                <a:schemeClr val="tx1"/>
              </a:solidFill>
            </a:rPr>
            <a:t>Life quality conditions: reduced accidents, crime and vandalism, improved health, improved wellbeing, aesthetics, recreation benefits, urban resilience</a:t>
          </a:r>
        </a:p>
        <a:p>
          <a:r>
            <a:rPr lang="en-AU" sz="1600" dirty="0">
              <a:solidFill>
                <a:schemeClr val="tx1"/>
              </a:solidFill>
            </a:rPr>
            <a:t>Other: improved educational outcomes</a:t>
          </a:r>
        </a:p>
      </dgm:t>
    </dgm:pt>
    <dgm:pt modelId="{4A40513B-CAF9-477A-99E7-3F1DB6ED11E6}" type="parTrans" cxnId="{544F1EB8-245B-4D34-B4C4-D0C3E3D3F667}">
      <dgm:prSet/>
      <dgm:spPr/>
      <dgm:t>
        <a:bodyPr/>
        <a:lstStyle/>
        <a:p>
          <a:endParaRPr lang="en-AU">
            <a:solidFill>
              <a:schemeClr val="tx1"/>
            </a:solidFill>
          </a:endParaRPr>
        </a:p>
      </dgm:t>
    </dgm:pt>
    <dgm:pt modelId="{C15A7A28-4B22-4232-8B8D-CF28B52ED6CA}" type="sibTrans" cxnId="{544F1EB8-245B-4D34-B4C4-D0C3E3D3F667}">
      <dgm:prSet/>
      <dgm:spPr/>
      <dgm:t>
        <a:bodyPr/>
        <a:lstStyle/>
        <a:p>
          <a:endParaRPr lang="en-AU">
            <a:solidFill>
              <a:schemeClr val="tx1"/>
            </a:solidFill>
          </a:endParaRPr>
        </a:p>
      </dgm:t>
    </dgm:pt>
    <dgm:pt modelId="{85D0C831-3097-45E6-8AC1-844F9D463C38}">
      <dgm:prSet phldrT="[Text]" custT="1"/>
      <dgm:spPr/>
      <dgm:t>
        <a:bodyPr/>
        <a:lstStyle/>
        <a:p>
          <a:pPr marL="0" lvl="0" defTabSz="355600">
            <a:lnSpc>
              <a:spcPct val="90000"/>
            </a:lnSpc>
            <a:spcBef>
              <a:spcPct val="0"/>
            </a:spcBef>
            <a:spcAft>
              <a:spcPct val="35000"/>
            </a:spcAft>
            <a:buNone/>
          </a:pPr>
          <a:r>
            <a:rPr lang="en-AU" sz="1600" dirty="0">
              <a:solidFill>
                <a:schemeClr val="tx1"/>
              </a:solidFill>
            </a:rPr>
            <a:t>Ecosystem services:  resilience, adaptability, improved waterways, reduced heat stress, reduced waste and pollution, cleaner air, increased biodiversity, ecological stewardship (willingness to support sustainable practices)</a:t>
          </a:r>
        </a:p>
      </dgm:t>
    </dgm:pt>
    <dgm:pt modelId="{1DA19EE4-1A8A-45A9-AF23-6095921462F8}" type="parTrans" cxnId="{7E547B65-9390-476D-B53A-5C72E58A3B2D}">
      <dgm:prSet/>
      <dgm:spPr/>
      <dgm:t>
        <a:bodyPr/>
        <a:lstStyle/>
        <a:p>
          <a:endParaRPr lang="en-AU">
            <a:solidFill>
              <a:schemeClr val="tx1"/>
            </a:solidFill>
          </a:endParaRPr>
        </a:p>
      </dgm:t>
    </dgm:pt>
    <dgm:pt modelId="{7383D6F2-2914-44DF-A12A-714E65870E06}" type="sibTrans" cxnId="{7E547B65-9390-476D-B53A-5C72E58A3B2D}">
      <dgm:prSet/>
      <dgm:spPr/>
      <dgm:t>
        <a:bodyPr/>
        <a:lstStyle/>
        <a:p>
          <a:endParaRPr lang="en-AU">
            <a:solidFill>
              <a:schemeClr val="tx1"/>
            </a:solidFill>
          </a:endParaRPr>
        </a:p>
      </dgm:t>
    </dgm:pt>
    <dgm:pt modelId="{90DE7440-AF8F-454B-B2E0-7B37B8C9FAF2}">
      <dgm:prSet phldrT="[Text]"/>
      <dgm:spPr/>
      <dgm:t>
        <a:bodyPr/>
        <a:lstStyle/>
        <a:p>
          <a:r>
            <a:rPr lang="en-AU" dirty="0">
              <a:solidFill>
                <a:schemeClr val="tx1"/>
              </a:solidFill>
            </a:rPr>
            <a:t>Increased visitation (footfall and length of visit), </a:t>
          </a:r>
        </a:p>
        <a:p>
          <a:r>
            <a:rPr lang="en-AU" dirty="0">
              <a:solidFill>
                <a:schemeClr val="tx1"/>
              </a:solidFill>
            </a:rPr>
            <a:t>Local businesses: increased revenue, job creation or skill development, reduced public expenditure, increased property value</a:t>
          </a:r>
        </a:p>
      </dgm:t>
    </dgm:pt>
    <dgm:pt modelId="{F20C26DB-A986-45C6-A592-89698D7520D8}" type="parTrans" cxnId="{35A1B877-92F1-458A-8300-5D462AD50025}">
      <dgm:prSet/>
      <dgm:spPr/>
      <dgm:t>
        <a:bodyPr/>
        <a:lstStyle/>
        <a:p>
          <a:endParaRPr lang="en-AU">
            <a:solidFill>
              <a:schemeClr val="tx1"/>
            </a:solidFill>
          </a:endParaRPr>
        </a:p>
      </dgm:t>
    </dgm:pt>
    <dgm:pt modelId="{DF75107D-992E-4D26-A23F-18FF3A4F4C84}" type="sibTrans" cxnId="{35A1B877-92F1-458A-8300-5D462AD50025}">
      <dgm:prSet/>
      <dgm:spPr/>
      <dgm:t>
        <a:bodyPr/>
        <a:lstStyle/>
        <a:p>
          <a:endParaRPr lang="en-AU">
            <a:solidFill>
              <a:schemeClr val="tx1"/>
            </a:solidFill>
          </a:endParaRPr>
        </a:p>
      </dgm:t>
    </dgm:pt>
    <dgm:pt modelId="{03C33B84-8239-49DA-8198-85A5ECB3BD48}" type="pres">
      <dgm:prSet presAssocID="{E50D850B-6EC3-400D-B51B-EC00332D67CC}" presName="Name0" presStyleCnt="0">
        <dgm:presLayoutVars>
          <dgm:dir/>
          <dgm:resizeHandles val="exact"/>
        </dgm:presLayoutVars>
      </dgm:prSet>
      <dgm:spPr/>
    </dgm:pt>
    <dgm:pt modelId="{9A9C14B1-C250-4E4A-AF0E-9180E3830512}" type="pres">
      <dgm:prSet presAssocID="{E50D850B-6EC3-400D-B51B-EC00332D67CC}" presName="bkgdShp" presStyleLbl="alignAccFollowNode1" presStyleIdx="0" presStyleCnt="1"/>
      <dgm:spPr/>
    </dgm:pt>
    <dgm:pt modelId="{E382CB59-CE4B-4B91-9BA2-73CB7D087DBB}" type="pres">
      <dgm:prSet presAssocID="{E50D850B-6EC3-400D-B51B-EC00332D67CC}" presName="linComp" presStyleCnt="0"/>
      <dgm:spPr/>
    </dgm:pt>
    <dgm:pt modelId="{A30C57F3-4C96-480A-971F-4E504A96C5BD}" type="pres">
      <dgm:prSet presAssocID="{D63EF652-07E5-4329-913D-1288F9033DFF}" presName="compNode" presStyleCnt="0"/>
      <dgm:spPr/>
    </dgm:pt>
    <dgm:pt modelId="{5397E0FC-C5F1-4339-B33E-53821CEBB49F}" type="pres">
      <dgm:prSet presAssocID="{D63EF652-07E5-4329-913D-1288F9033DFF}" presName="node" presStyleLbl="node1" presStyleIdx="0" presStyleCnt="3">
        <dgm:presLayoutVars>
          <dgm:bulletEnabled val="1"/>
        </dgm:presLayoutVars>
      </dgm:prSet>
      <dgm:spPr/>
    </dgm:pt>
    <dgm:pt modelId="{88881F59-4884-468B-ABFF-EBDC7DC19595}" type="pres">
      <dgm:prSet presAssocID="{D63EF652-07E5-4329-913D-1288F9033DFF}" presName="invisiNode" presStyleLbl="node1" presStyleIdx="0" presStyleCnt="3"/>
      <dgm:spPr/>
    </dgm:pt>
    <dgm:pt modelId="{EE302B43-198D-4F51-825D-C527BFCD5F5E}" type="pres">
      <dgm:prSet presAssocID="{D63EF652-07E5-4329-913D-1288F9033DF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88000" b="-88000"/>
          </a:stretch>
        </a:blipFill>
      </dgm:spPr>
    </dgm:pt>
    <dgm:pt modelId="{2A9766E6-DF52-4C06-9615-D11D6043D764}" type="pres">
      <dgm:prSet presAssocID="{C15A7A28-4B22-4232-8B8D-CF28B52ED6CA}" presName="sibTrans" presStyleLbl="sibTrans2D1" presStyleIdx="0" presStyleCnt="0"/>
      <dgm:spPr/>
    </dgm:pt>
    <dgm:pt modelId="{3DCEBF13-E12D-497E-BEA6-92073A7AF7E2}" type="pres">
      <dgm:prSet presAssocID="{85D0C831-3097-45E6-8AC1-844F9D463C38}" presName="compNode" presStyleCnt="0"/>
      <dgm:spPr/>
    </dgm:pt>
    <dgm:pt modelId="{BE92B45E-5135-4C71-AB0B-259406E075CC}" type="pres">
      <dgm:prSet presAssocID="{85D0C831-3097-45E6-8AC1-844F9D463C38}" presName="node" presStyleLbl="node1" presStyleIdx="1" presStyleCnt="3" custLinFactNeighborY="728">
        <dgm:presLayoutVars>
          <dgm:bulletEnabled val="1"/>
        </dgm:presLayoutVars>
      </dgm:prSet>
      <dgm:spPr/>
    </dgm:pt>
    <dgm:pt modelId="{37D60CC3-93AA-4617-B13C-8A64D7293C02}" type="pres">
      <dgm:prSet presAssocID="{85D0C831-3097-45E6-8AC1-844F9D463C38}" presName="invisiNode" presStyleLbl="node1" presStyleIdx="1" presStyleCnt="3"/>
      <dgm:spPr/>
    </dgm:pt>
    <dgm:pt modelId="{9EBEFBDF-F0AE-4D65-851D-49E6324E78B8}" type="pres">
      <dgm:prSet presAssocID="{85D0C831-3097-45E6-8AC1-844F9D463C38}"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dgm:spPr>
    </dgm:pt>
    <dgm:pt modelId="{751493BA-7374-42DD-982B-4B0FB5DB14AA}" type="pres">
      <dgm:prSet presAssocID="{7383D6F2-2914-44DF-A12A-714E65870E06}" presName="sibTrans" presStyleLbl="sibTrans2D1" presStyleIdx="0" presStyleCnt="0"/>
      <dgm:spPr/>
    </dgm:pt>
    <dgm:pt modelId="{7DB5E0FE-D0BD-4B95-BA52-151EF7038F11}" type="pres">
      <dgm:prSet presAssocID="{90DE7440-AF8F-454B-B2E0-7B37B8C9FAF2}" presName="compNode" presStyleCnt="0"/>
      <dgm:spPr/>
    </dgm:pt>
    <dgm:pt modelId="{A9B5AD55-1CF0-4EB1-A80A-01AB1973BBA7}" type="pres">
      <dgm:prSet presAssocID="{90DE7440-AF8F-454B-B2E0-7B37B8C9FAF2}" presName="node" presStyleLbl="node1" presStyleIdx="2" presStyleCnt="3">
        <dgm:presLayoutVars>
          <dgm:bulletEnabled val="1"/>
        </dgm:presLayoutVars>
      </dgm:prSet>
      <dgm:spPr/>
    </dgm:pt>
    <dgm:pt modelId="{C546C4B4-BEC0-4AE7-81CC-FEB0CF1F8361}" type="pres">
      <dgm:prSet presAssocID="{90DE7440-AF8F-454B-B2E0-7B37B8C9FAF2}" presName="invisiNode" presStyleLbl="node1" presStyleIdx="2" presStyleCnt="3"/>
      <dgm:spPr/>
    </dgm:pt>
    <dgm:pt modelId="{EEC72394-2ED4-4F89-99CC-FEF72440C79C}" type="pres">
      <dgm:prSet presAssocID="{90DE7440-AF8F-454B-B2E0-7B37B8C9FAF2}"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Lst>
  <dgm:cxnLst>
    <dgm:cxn modelId="{6091061B-DFE0-45C9-B22B-244CF417F480}" type="presOf" srcId="{D63EF652-07E5-4329-913D-1288F9033DFF}" destId="{5397E0FC-C5F1-4339-B33E-53821CEBB49F}" srcOrd="0" destOrd="0" presId="urn:microsoft.com/office/officeart/2005/8/layout/pList2"/>
    <dgm:cxn modelId="{7E547B65-9390-476D-B53A-5C72E58A3B2D}" srcId="{E50D850B-6EC3-400D-B51B-EC00332D67CC}" destId="{85D0C831-3097-45E6-8AC1-844F9D463C38}" srcOrd="1" destOrd="0" parTransId="{1DA19EE4-1A8A-45A9-AF23-6095921462F8}" sibTransId="{7383D6F2-2914-44DF-A12A-714E65870E06}"/>
    <dgm:cxn modelId="{3CD0A66C-F48D-4AF9-8BE3-F46C9A49069F}" type="presOf" srcId="{7383D6F2-2914-44DF-A12A-714E65870E06}" destId="{751493BA-7374-42DD-982B-4B0FB5DB14AA}" srcOrd="0" destOrd="0" presId="urn:microsoft.com/office/officeart/2005/8/layout/pList2"/>
    <dgm:cxn modelId="{35A1B877-92F1-458A-8300-5D462AD50025}" srcId="{E50D850B-6EC3-400D-B51B-EC00332D67CC}" destId="{90DE7440-AF8F-454B-B2E0-7B37B8C9FAF2}" srcOrd="2" destOrd="0" parTransId="{F20C26DB-A986-45C6-A592-89698D7520D8}" sibTransId="{DF75107D-992E-4D26-A23F-18FF3A4F4C84}"/>
    <dgm:cxn modelId="{9B75E78F-1F7C-482A-8FD0-66A4C115F8E5}" type="presOf" srcId="{E50D850B-6EC3-400D-B51B-EC00332D67CC}" destId="{03C33B84-8239-49DA-8198-85A5ECB3BD48}" srcOrd="0" destOrd="0" presId="urn:microsoft.com/office/officeart/2005/8/layout/pList2"/>
    <dgm:cxn modelId="{DFCFA4A6-4765-49F0-9492-C78E7E1905D5}" type="presOf" srcId="{90DE7440-AF8F-454B-B2E0-7B37B8C9FAF2}" destId="{A9B5AD55-1CF0-4EB1-A80A-01AB1973BBA7}" srcOrd="0" destOrd="0" presId="urn:microsoft.com/office/officeart/2005/8/layout/pList2"/>
    <dgm:cxn modelId="{544F1EB8-245B-4D34-B4C4-D0C3E3D3F667}" srcId="{E50D850B-6EC3-400D-B51B-EC00332D67CC}" destId="{D63EF652-07E5-4329-913D-1288F9033DFF}" srcOrd="0" destOrd="0" parTransId="{4A40513B-CAF9-477A-99E7-3F1DB6ED11E6}" sibTransId="{C15A7A28-4B22-4232-8B8D-CF28B52ED6CA}"/>
    <dgm:cxn modelId="{904D6BCF-0FD8-4880-8C7E-B695BBDE779F}" type="presOf" srcId="{C15A7A28-4B22-4232-8B8D-CF28B52ED6CA}" destId="{2A9766E6-DF52-4C06-9615-D11D6043D764}" srcOrd="0" destOrd="0" presId="urn:microsoft.com/office/officeart/2005/8/layout/pList2"/>
    <dgm:cxn modelId="{6F2B36EE-E299-494E-ADDC-3C75615B322E}" type="presOf" srcId="{85D0C831-3097-45E6-8AC1-844F9D463C38}" destId="{BE92B45E-5135-4C71-AB0B-259406E075CC}" srcOrd="0" destOrd="0" presId="urn:microsoft.com/office/officeart/2005/8/layout/pList2"/>
    <dgm:cxn modelId="{95A4E549-76E3-4B3C-9D89-C4F31456DE66}" type="presParOf" srcId="{03C33B84-8239-49DA-8198-85A5ECB3BD48}" destId="{9A9C14B1-C250-4E4A-AF0E-9180E3830512}" srcOrd="0" destOrd="0" presId="urn:microsoft.com/office/officeart/2005/8/layout/pList2"/>
    <dgm:cxn modelId="{23127DC0-9C58-418C-97A3-D236FE4157C4}" type="presParOf" srcId="{03C33B84-8239-49DA-8198-85A5ECB3BD48}" destId="{E382CB59-CE4B-4B91-9BA2-73CB7D087DBB}" srcOrd="1" destOrd="0" presId="urn:microsoft.com/office/officeart/2005/8/layout/pList2"/>
    <dgm:cxn modelId="{BCD9308A-A86B-4399-989C-5AA22A8581E1}" type="presParOf" srcId="{E382CB59-CE4B-4B91-9BA2-73CB7D087DBB}" destId="{A30C57F3-4C96-480A-971F-4E504A96C5BD}" srcOrd="0" destOrd="0" presId="urn:microsoft.com/office/officeart/2005/8/layout/pList2"/>
    <dgm:cxn modelId="{7AFDDD93-F819-4524-AA44-A3B5430B7297}" type="presParOf" srcId="{A30C57F3-4C96-480A-971F-4E504A96C5BD}" destId="{5397E0FC-C5F1-4339-B33E-53821CEBB49F}" srcOrd="0" destOrd="0" presId="urn:microsoft.com/office/officeart/2005/8/layout/pList2"/>
    <dgm:cxn modelId="{746E4B68-838B-43D8-A11C-FBA83A76CFAD}" type="presParOf" srcId="{A30C57F3-4C96-480A-971F-4E504A96C5BD}" destId="{88881F59-4884-468B-ABFF-EBDC7DC19595}" srcOrd="1" destOrd="0" presId="urn:microsoft.com/office/officeart/2005/8/layout/pList2"/>
    <dgm:cxn modelId="{5630EF54-4435-4C29-B31D-A9DA0C1ABFA6}" type="presParOf" srcId="{A30C57F3-4C96-480A-971F-4E504A96C5BD}" destId="{EE302B43-198D-4F51-825D-C527BFCD5F5E}" srcOrd="2" destOrd="0" presId="urn:microsoft.com/office/officeart/2005/8/layout/pList2"/>
    <dgm:cxn modelId="{969CDF54-F61A-4869-9BD6-F75E68846EB2}" type="presParOf" srcId="{E382CB59-CE4B-4B91-9BA2-73CB7D087DBB}" destId="{2A9766E6-DF52-4C06-9615-D11D6043D764}" srcOrd="1" destOrd="0" presId="urn:microsoft.com/office/officeart/2005/8/layout/pList2"/>
    <dgm:cxn modelId="{AFAB134A-FD94-4EA0-81E9-F86C68CA6F9A}" type="presParOf" srcId="{E382CB59-CE4B-4B91-9BA2-73CB7D087DBB}" destId="{3DCEBF13-E12D-497E-BEA6-92073A7AF7E2}" srcOrd="2" destOrd="0" presId="urn:microsoft.com/office/officeart/2005/8/layout/pList2"/>
    <dgm:cxn modelId="{E678168F-5EBF-4EE2-A9AD-80B052A7412E}" type="presParOf" srcId="{3DCEBF13-E12D-497E-BEA6-92073A7AF7E2}" destId="{BE92B45E-5135-4C71-AB0B-259406E075CC}" srcOrd="0" destOrd="0" presId="urn:microsoft.com/office/officeart/2005/8/layout/pList2"/>
    <dgm:cxn modelId="{FBEF5E07-B1C4-4F0C-A8E9-8FFA7ECA42CD}" type="presParOf" srcId="{3DCEBF13-E12D-497E-BEA6-92073A7AF7E2}" destId="{37D60CC3-93AA-4617-B13C-8A64D7293C02}" srcOrd="1" destOrd="0" presId="urn:microsoft.com/office/officeart/2005/8/layout/pList2"/>
    <dgm:cxn modelId="{75AAE26D-E095-4B74-A13B-D18FFF78FB6A}" type="presParOf" srcId="{3DCEBF13-E12D-497E-BEA6-92073A7AF7E2}" destId="{9EBEFBDF-F0AE-4D65-851D-49E6324E78B8}" srcOrd="2" destOrd="0" presId="urn:microsoft.com/office/officeart/2005/8/layout/pList2"/>
    <dgm:cxn modelId="{251F09CD-E1A2-43AF-BF95-6C1147EAA855}" type="presParOf" srcId="{E382CB59-CE4B-4B91-9BA2-73CB7D087DBB}" destId="{751493BA-7374-42DD-982B-4B0FB5DB14AA}" srcOrd="3" destOrd="0" presId="urn:microsoft.com/office/officeart/2005/8/layout/pList2"/>
    <dgm:cxn modelId="{64B2BA1A-7CE1-47EA-8056-F0313C0C3D44}" type="presParOf" srcId="{E382CB59-CE4B-4B91-9BA2-73CB7D087DBB}" destId="{7DB5E0FE-D0BD-4B95-BA52-151EF7038F11}" srcOrd="4" destOrd="0" presId="urn:microsoft.com/office/officeart/2005/8/layout/pList2"/>
    <dgm:cxn modelId="{7D65A755-6CAF-4E72-92DE-F2FBE9A0C10C}" type="presParOf" srcId="{7DB5E0FE-D0BD-4B95-BA52-151EF7038F11}" destId="{A9B5AD55-1CF0-4EB1-A80A-01AB1973BBA7}" srcOrd="0" destOrd="0" presId="urn:microsoft.com/office/officeart/2005/8/layout/pList2"/>
    <dgm:cxn modelId="{34711E22-9CB7-444A-9F52-E1E165AC12E8}" type="presParOf" srcId="{7DB5E0FE-D0BD-4B95-BA52-151EF7038F11}" destId="{C546C4B4-BEC0-4AE7-81CC-FEB0CF1F8361}" srcOrd="1" destOrd="0" presId="urn:microsoft.com/office/officeart/2005/8/layout/pList2"/>
    <dgm:cxn modelId="{296ED537-71A7-4913-A249-7F74EEE42020}" type="presParOf" srcId="{7DB5E0FE-D0BD-4B95-BA52-151EF7038F11}" destId="{EEC72394-2ED4-4F89-99CC-FEF72440C79C}"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D370C8-1823-405B-884D-CA0659079C63}" type="doc">
      <dgm:prSet loTypeId="urn:microsoft.com/office/officeart/2018/2/layout/IconLabelDescriptionList" loCatId="icon" qsTypeId="urn:microsoft.com/office/officeart/2005/8/quickstyle/simple1" qsCatId="simple" csTypeId="urn:microsoft.com/office/officeart/2005/8/colors/accent6_2" csCatId="accent6" phldr="1"/>
      <dgm:spPr/>
      <dgm:t>
        <a:bodyPr/>
        <a:lstStyle/>
        <a:p>
          <a:endParaRPr lang="en-AU"/>
        </a:p>
      </dgm:t>
    </dgm:pt>
    <dgm:pt modelId="{0C202A28-1203-42D8-89D3-B8E315014AA2}">
      <dgm:prSet phldrT="[Text]"/>
      <dgm:spPr/>
      <dgm:t>
        <a:bodyPr/>
        <a:lstStyle/>
        <a:p>
          <a:pPr>
            <a:lnSpc>
              <a:spcPct val="100000"/>
            </a:lnSpc>
            <a:defRPr b="1"/>
          </a:pPr>
          <a:r>
            <a:rPr lang="en-AU" dirty="0"/>
            <a:t>Approach </a:t>
          </a:r>
        </a:p>
      </dgm:t>
    </dgm:pt>
    <dgm:pt modelId="{F75EF315-5EE6-4458-9DE4-830C779E9DEC}" type="parTrans" cxnId="{2D0AC39C-18FD-41D8-90AF-E056EC3ED1DE}">
      <dgm:prSet/>
      <dgm:spPr/>
      <dgm:t>
        <a:bodyPr/>
        <a:lstStyle/>
        <a:p>
          <a:endParaRPr lang="en-AU"/>
        </a:p>
      </dgm:t>
    </dgm:pt>
    <dgm:pt modelId="{761C0072-0F1F-48E3-8657-12AEB17E1D02}" type="sibTrans" cxnId="{2D0AC39C-18FD-41D8-90AF-E056EC3ED1DE}">
      <dgm:prSet/>
      <dgm:spPr/>
      <dgm:t>
        <a:bodyPr/>
        <a:lstStyle/>
        <a:p>
          <a:endParaRPr lang="en-AU"/>
        </a:p>
      </dgm:t>
    </dgm:pt>
    <dgm:pt modelId="{23FBB7A0-CCBC-4119-99AF-80824D7F0B99}">
      <dgm:prSet phldrT="[Text]"/>
      <dgm:spPr/>
      <dgm:t>
        <a:bodyPr/>
        <a:lstStyle/>
        <a:p>
          <a:pPr>
            <a:lnSpc>
              <a:spcPct val="100000"/>
            </a:lnSpc>
          </a:pPr>
          <a:r>
            <a:rPr lang="en-AU" dirty="0"/>
            <a:t>Community-led, artist-led or top-down</a:t>
          </a:r>
        </a:p>
      </dgm:t>
    </dgm:pt>
    <dgm:pt modelId="{6F5C9485-33E9-4FC5-8636-88D9168D8985}" type="parTrans" cxnId="{FBB1BEC6-7D3E-4A1A-AA51-99BEDC3B6C5B}">
      <dgm:prSet/>
      <dgm:spPr/>
      <dgm:t>
        <a:bodyPr/>
        <a:lstStyle/>
        <a:p>
          <a:endParaRPr lang="en-AU"/>
        </a:p>
      </dgm:t>
    </dgm:pt>
    <dgm:pt modelId="{8A630CC5-D135-4714-9D84-80A4A2E5DE80}" type="sibTrans" cxnId="{FBB1BEC6-7D3E-4A1A-AA51-99BEDC3B6C5B}">
      <dgm:prSet/>
      <dgm:spPr/>
      <dgm:t>
        <a:bodyPr/>
        <a:lstStyle/>
        <a:p>
          <a:endParaRPr lang="en-AU"/>
        </a:p>
      </dgm:t>
    </dgm:pt>
    <dgm:pt modelId="{EBF3E38E-06B1-40C2-9D45-229FF0737D6C}">
      <dgm:prSet phldrT="[Text]"/>
      <dgm:spPr/>
      <dgm:t>
        <a:bodyPr/>
        <a:lstStyle/>
        <a:p>
          <a:pPr>
            <a:lnSpc>
              <a:spcPct val="100000"/>
            </a:lnSpc>
            <a:defRPr b="1"/>
          </a:pPr>
          <a:r>
            <a:rPr lang="en-AU" dirty="0"/>
            <a:t>Purpose</a:t>
          </a:r>
        </a:p>
      </dgm:t>
    </dgm:pt>
    <dgm:pt modelId="{C8189AF5-D529-43BF-8C3A-EAEF4E4705FA}" type="parTrans" cxnId="{B90A4780-310A-48C3-8D62-E7D4CF1606AD}">
      <dgm:prSet/>
      <dgm:spPr/>
      <dgm:t>
        <a:bodyPr/>
        <a:lstStyle/>
        <a:p>
          <a:endParaRPr lang="en-AU"/>
        </a:p>
      </dgm:t>
    </dgm:pt>
    <dgm:pt modelId="{D5D485D3-4B5C-41B6-A4BE-779459915F5B}" type="sibTrans" cxnId="{B90A4780-310A-48C3-8D62-E7D4CF1606AD}">
      <dgm:prSet/>
      <dgm:spPr/>
      <dgm:t>
        <a:bodyPr/>
        <a:lstStyle/>
        <a:p>
          <a:endParaRPr lang="en-AU"/>
        </a:p>
      </dgm:t>
    </dgm:pt>
    <dgm:pt modelId="{D0A5018D-6D5E-4C4A-8638-9E07B31AE311}">
      <dgm:prSet phldrT="[Text]"/>
      <dgm:spPr/>
      <dgm:t>
        <a:bodyPr/>
        <a:lstStyle/>
        <a:p>
          <a:pPr>
            <a:lnSpc>
              <a:spcPct val="100000"/>
            </a:lnSpc>
          </a:pPr>
          <a:r>
            <a:rPr lang="en-US" dirty="0"/>
            <a:t>reactivation of public and private spaces</a:t>
          </a:r>
          <a:endParaRPr lang="en-AU" dirty="0"/>
        </a:p>
      </dgm:t>
    </dgm:pt>
    <dgm:pt modelId="{3C014533-3EEA-4350-A149-E4F9F7C6311F}" type="parTrans" cxnId="{7F55AB90-6FE3-47F2-A5BD-56FE354E63CD}">
      <dgm:prSet/>
      <dgm:spPr/>
      <dgm:t>
        <a:bodyPr/>
        <a:lstStyle/>
        <a:p>
          <a:endParaRPr lang="en-AU"/>
        </a:p>
      </dgm:t>
    </dgm:pt>
    <dgm:pt modelId="{B5A8DF80-65ED-4359-8D00-8B3C4FFD885E}" type="sibTrans" cxnId="{7F55AB90-6FE3-47F2-A5BD-56FE354E63CD}">
      <dgm:prSet/>
      <dgm:spPr/>
      <dgm:t>
        <a:bodyPr/>
        <a:lstStyle/>
        <a:p>
          <a:endParaRPr lang="en-AU"/>
        </a:p>
      </dgm:t>
    </dgm:pt>
    <dgm:pt modelId="{436EF140-113D-48BF-8493-8EA9B4616CB2}">
      <dgm:prSet phldrT="[Text]"/>
      <dgm:spPr/>
      <dgm:t>
        <a:bodyPr/>
        <a:lstStyle/>
        <a:p>
          <a:pPr>
            <a:lnSpc>
              <a:spcPct val="100000"/>
            </a:lnSpc>
            <a:defRPr b="1"/>
          </a:pPr>
          <a:r>
            <a:rPr lang="en-AU" dirty="0"/>
            <a:t>Benefits</a:t>
          </a:r>
        </a:p>
      </dgm:t>
    </dgm:pt>
    <dgm:pt modelId="{4CC7122B-EEC4-44E8-88A3-E3424B2861DF}" type="parTrans" cxnId="{08E33D27-09EB-4C16-9BA3-397F9908225E}">
      <dgm:prSet/>
      <dgm:spPr/>
      <dgm:t>
        <a:bodyPr/>
        <a:lstStyle/>
        <a:p>
          <a:endParaRPr lang="en-AU"/>
        </a:p>
      </dgm:t>
    </dgm:pt>
    <dgm:pt modelId="{D6BA864A-2BC4-4AE7-A7DB-925F47FC7114}" type="sibTrans" cxnId="{08E33D27-09EB-4C16-9BA3-397F9908225E}">
      <dgm:prSet/>
      <dgm:spPr/>
      <dgm:t>
        <a:bodyPr/>
        <a:lstStyle/>
        <a:p>
          <a:endParaRPr lang="en-AU"/>
        </a:p>
      </dgm:t>
    </dgm:pt>
    <dgm:pt modelId="{A440BF03-AD8A-4033-A53C-D515FE8D2F0C}">
      <dgm:prSet phldrT="[Text]"/>
      <dgm:spPr/>
      <dgm:t>
        <a:bodyPr/>
        <a:lstStyle/>
        <a:p>
          <a:pPr>
            <a:lnSpc>
              <a:spcPct val="100000"/>
            </a:lnSpc>
            <a:defRPr b="1"/>
          </a:pPr>
          <a:r>
            <a:rPr lang="en-AU" dirty="0"/>
            <a:t>Challenges</a:t>
          </a:r>
        </a:p>
      </dgm:t>
    </dgm:pt>
    <dgm:pt modelId="{855B6F44-B63C-4556-90FE-2EB3DE55EBA9}" type="parTrans" cxnId="{E0DB598B-C4B4-4CAC-B253-2A47EE9C0F23}">
      <dgm:prSet/>
      <dgm:spPr/>
      <dgm:t>
        <a:bodyPr/>
        <a:lstStyle/>
        <a:p>
          <a:endParaRPr lang="en-AU"/>
        </a:p>
      </dgm:t>
    </dgm:pt>
    <dgm:pt modelId="{925F166C-FC7D-4DFA-8531-4F960985036F}" type="sibTrans" cxnId="{E0DB598B-C4B4-4CAC-B253-2A47EE9C0F23}">
      <dgm:prSet/>
      <dgm:spPr/>
      <dgm:t>
        <a:bodyPr/>
        <a:lstStyle/>
        <a:p>
          <a:endParaRPr lang="en-AU"/>
        </a:p>
      </dgm:t>
    </dgm:pt>
    <dgm:pt modelId="{AF0C83DA-4CA6-40E5-BA49-054CA8A80316}">
      <dgm:prSet phldrT="[Text]"/>
      <dgm:spPr/>
      <dgm:t>
        <a:bodyPr/>
        <a:lstStyle/>
        <a:p>
          <a:pPr>
            <a:lnSpc>
              <a:spcPct val="100000"/>
            </a:lnSpc>
          </a:pPr>
          <a:r>
            <a:rPr lang="en-US" dirty="0"/>
            <a:t>partnerships, gentrification, evaluation, maintenance, funding, etc. </a:t>
          </a:r>
          <a:endParaRPr lang="en-AU" dirty="0"/>
        </a:p>
      </dgm:t>
    </dgm:pt>
    <dgm:pt modelId="{AC752C34-7B01-429B-B475-632C6C6CDBE6}" type="parTrans" cxnId="{E9DE1959-4383-44E1-9B77-5AF115A0686D}">
      <dgm:prSet/>
      <dgm:spPr/>
      <dgm:t>
        <a:bodyPr/>
        <a:lstStyle/>
        <a:p>
          <a:endParaRPr lang="en-AU"/>
        </a:p>
      </dgm:t>
    </dgm:pt>
    <dgm:pt modelId="{DD150D46-3A45-4188-A176-6EF44E4D8CFA}" type="sibTrans" cxnId="{E9DE1959-4383-44E1-9B77-5AF115A0686D}">
      <dgm:prSet/>
      <dgm:spPr/>
      <dgm:t>
        <a:bodyPr/>
        <a:lstStyle/>
        <a:p>
          <a:endParaRPr lang="en-AU"/>
        </a:p>
      </dgm:t>
    </dgm:pt>
    <dgm:pt modelId="{38C4FDCC-780E-41E5-981C-7F4400FD3664}">
      <dgm:prSet phldrT="[Text]"/>
      <dgm:spPr/>
      <dgm:t>
        <a:bodyPr/>
        <a:lstStyle/>
        <a:p>
          <a:pPr>
            <a:lnSpc>
              <a:spcPct val="100000"/>
            </a:lnSpc>
          </a:pPr>
          <a:r>
            <a:rPr lang="en-US" dirty="0"/>
            <a:t>attracting people, improved local economy, public safety, celebration of place and culture, pride, fun, learning, etc.</a:t>
          </a:r>
          <a:endParaRPr lang="en-AU" dirty="0"/>
        </a:p>
      </dgm:t>
    </dgm:pt>
    <dgm:pt modelId="{EBEF0A82-89DB-479E-8FA4-CFBCB46AEB14}" type="parTrans" cxnId="{C4A42F15-A137-42A9-B006-468C553982FA}">
      <dgm:prSet/>
      <dgm:spPr/>
      <dgm:t>
        <a:bodyPr/>
        <a:lstStyle/>
        <a:p>
          <a:endParaRPr lang="en-AU"/>
        </a:p>
      </dgm:t>
    </dgm:pt>
    <dgm:pt modelId="{CE5B263C-4CF3-42C3-8621-30C6F7AA2E3E}" type="sibTrans" cxnId="{C4A42F15-A137-42A9-B006-468C553982FA}">
      <dgm:prSet/>
      <dgm:spPr/>
      <dgm:t>
        <a:bodyPr/>
        <a:lstStyle/>
        <a:p>
          <a:endParaRPr lang="en-AU"/>
        </a:p>
      </dgm:t>
    </dgm:pt>
    <dgm:pt modelId="{DD9C9556-55DE-4673-890E-1738008A5900}" type="pres">
      <dgm:prSet presAssocID="{25D370C8-1823-405B-884D-CA0659079C63}" presName="root" presStyleCnt="0">
        <dgm:presLayoutVars>
          <dgm:dir/>
          <dgm:resizeHandles val="exact"/>
        </dgm:presLayoutVars>
      </dgm:prSet>
      <dgm:spPr/>
    </dgm:pt>
    <dgm:pt modelId="{A0D84C55-63CF-4A77-BFDF-BAD77E797535}" type="pres">
      <dgm:prSet presAssocID="{0C202A28-1203-42D8-89D3-B8E315014AA2}" presName="compNode" presStyleCnt="0"/>
      <dgm:spPr/>
    </dgm:pt>
    <dgm:pt modelId="{FE72B959-EAEA-4DD0-A1F2-CAB8381DD8AD}" type="pres">
      <dgm:prSet presAssocID="{0C202A28-1203-42D8-89D3-B8E315014AA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asel"/>
        </a:ext>
      </dgm:extLst>
    </dgm:pt>
    <dgm:pt modelId="{7801BF27-BBF6-42A1-A74C-A21C94EF86A8}" type="pres">
      <dgm:prSet presAssocID="{0C202A28-1203-42D8-89D3-B8E315014AA2}" presName="iconSpace" presStyleCnt="0"/>
      <dgm:spPr/>
    </dgm:pt>
    <dgm:pt modelId="{C7FD97AE-D5FF-420F-B429-29A44816DC81}" type="pres">
      <dgm:prSet presAssocID="{0C202A28-1203-42D8-89D3-B8E315014AA2}" presName="parTx" presStyleLbl="revTx" presStyleIdx="0" presStyleCnt="8">
        <dgm:presLayoutVars>
          <dgm:chMax val="0"/>
          <dgm:chPref val="0"/>
        </dgm:presLayoutVars>
      </dgm:prSet>
      <dgm:spPr/>
    </dgm:pt>
    <dgm:pt modelId="{542AAE6C-D1EA-4FF8-AC9F-53E312A3A232}" type="pres">
      <dgm:prSet presAssocID="{0C202A28-1203-42D8-89D3-B8E315014AA2}" presName="txSpace" presStyleCnt="0"/>
      <dgm:spPr/>
    </dgm:pt>
    <dgm:pt modelId="{928FB2CB-4118-4F1B-8CE3-BE4C16D9C60A}" type="pres">
      <dgm:prSet presAssocID="{0C202A28-1203-42D8-89D3-B8E315014AA2}" presName="desTx" presStyleLbl="revTx" presStyleIdx="1" presStyleCnt="8">
        <dgm:presLayoutVars/>
      </dgm:prSet>
      <dgm:spPr/>
    </dgm:pt>
    <dgm:pt modelId="{619BDEE4-2476-4BEF-ADFF-CC66A71A158F}" type="pres">
      <dgm:prSet presAssocID="{761C0072-0F1F-48E3-8657-12AEB17E1D02}" presName="sibTrans" presStyleCnt="0"/>
      <dgm:spPr/>
    </dgm:pt>
    <dgm:pt modelId="{FB4D416E-587D-464A-B1D1-F5B408081CEB}" type="pres">
      <dgm:prSet presAssocID="{EBF3E38E-06B1-40C2-9D45-229FF0737D6C}" presName="compNode" presStyleCnt="0"/>
      <dgm:spPr/>
    </dgm:pt>
    <dgm:pt modelId="{D67F2EEB-F8B2-4AC8-85E1-911E6BC2859B}" type="pres">
      <dgm:prSet presAssocID="{EBF3E38E-06B1-40C2-9D45-229FF0737D6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ity"/>
        </a:ext>
      </dgm:extLst>
    </dgm:pt>
    <dgm:pt modelId="{6C94A8A1-ADBB-4F65-A68F-12779D2ED908}" type="pres">
      <dgm:prSet presAssocID="{EBF3E38E-06B1-40C2-9D45-229FF0737D6C}" presName="iconSpace" presStyleCnt="0"/>
      <dgm:spPr/>
    </dgm:pt>
    <dgm:pt modelId="{819DF086-B214-471F-9C16-85D3675D4663}" type="pres">
      <dgm:prSet presAssocID="{EBF3E38E-06B1-40C2-9D45-229FF0737D6C}" presName="parTx" presStyleLbl="revTx" presStyleIdx="2" presStyleCnt="8">
        <dgm:presLayoutVars>
          <dgm:chMax val="0"/>
          <dgm:chPref val="0"/>
        </dgm:presLayoutVars>
      </dgm:prSet>
      <dgm:spPr/>
    </dgm:pt>
    <dgm:pt modelId="{A95D898D-FBF6-45EE-8D97-CF632E045B11}" type="pres">
      <dgm:prSet presAssocID="{EBF3E38E-06B1-40C2-9D45-229FF0737D6C}" presName="txSpace" presStyleCnt="0"/>
      <dgm:spPr/>
    </dgm:pt>
    <dgm:pt modelId="{0B1DC81E-D001-4EAC-934A-F77AA6178F00}" type="pres">
      <dgm:prSet presAssocID="{EBF3E38E-06B1-40C2-9D45-229FF0737D6C}" presName="desTx" presStyleLbl="revTx" presStyleIdx="3" presStyleCnt="8">
        <dgm:presLayoutVars/>
      </dgm:prSet>
      <dgm:spPr/>
    </dgm:pt>
    <dgm:pt modelId="{697F2552-0A04-4359-BF2F-298FF4F00BB3}" type="pres">
      <dgm:prSet presAssocID="{D5D485D3-4B5C-41B6-A4BE-779459915F5B}" presName="sibTrans" presStyleCnt="0"/>
      <dgm:spPr/>
    </dgm:pt>
    <dgm:pt modelId="{7E86C2F4-0376-44D0-A420-0D8470173193}" type="pres">
      <dgm:prSet presAssocID="{436EF140-113D-48BF-8493-8EA9B4616CB2}" presName="compNode" presStyleCnt="0"/>
      <dgm:spPr/>
    </dgm:pt>
    <dgm:pt modelId="{89695C5C-F324-4BD2-A2DE-BC59DAC7A75A}" type="pres">
      <dgm:prSet presAssocID="{436EF140-113D-48BF-8493-8EA9B4616CB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AE135BEF-820A-4B61-BB03-F3BB77A05BE3}" type="pres">
      <dgm:prSet presAssocID="{436EF140-113D-48BF-8493-8EA9B4616CB2}" presName="iconSpace" presStyleCnt="0"/>
      <dgm:spPr/>
    </dgm:pt>
    <dgm:pt modelId="{BF8BABBF-B264-4611-8E84-B3A8EC37EB1D}" type="pres">
      <dgm:prSet presAssocID="{436EF140-113D-48BF-8493-8EA9B4616CB2}" presName="parTx" presStyleLbl="revTx" presStyleIdx="4" presStyleCnt="8">
        <dgm:presLayoutVars>
          <dgm:chMax val="0"/>
          <dgm:chPref val="0"/>
        </dgm:presLayoutVars>
      </dgm:prSet>
      <dgm:spPr/>
    </dgm:pt>
    <dgm:pt modelId="{C7A85239-61B1-4D22-8788-9C3BEE951FEC}" type="pres">
      <dgm:prSet presAssocID="{436EF140-113D-48BF-8493-8EA9B4616CB2}" presName="txSpace" presStyleCnt="0"/>
      <dgm:spPr/>
    </dgm:pt>
    <dgm:pt modelId="{5E676F7B-0DF1-4050-A7D1-6B3AC8A89F6D}" type="pres">
      <dgm:prSet presAssocID="{436EF140-113D-48BF-8493-8EA9B4616CB2}" presName="desTx" presStyleLbl="revTx" presStyleIdx="5" presStyleCnt="8">
        <dgm:presLayoutVars/>
      </dgm:prSet>
      <dgm:spPr/>
    </dgm:pt>
    <dgm:pt modelId="{918E9A2C-8BDB-4737-AF87-C748C82BA7E6}" type="pres">
      <dgm:prSet presAssocID="{D6BA864A-2BC4-4AE7-A7DB-925F47FC7114}" presName="sibTrans" presStyleCnt="0"/>
      <dgm:spPr/>
    </dgm:pt>
    <dgm:pt modelId="{F4A92405-10B8-441F-B525-4831C61ED7CF}" type="pres">
      <dgm:prSet presAssocID="{A440BF03-AD8A-4033-A53C-D515FE8D2F0C}" presName="compNode" presStyleCnt="0"/>
      <dgm:spPr/>
    </dgm:pt>
    <dgm:pt modelId="{1F302B3B-2133-4262-90B9-8F7AA4A84A69}" type="pres">
      <dgm:prSet presAssocID="{A440BF03-AD8A-4033-A53C-D515FE8D2F0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itcoin"/>
        </a:ext>
      </dgm:extLst>
    </dgm:pt>
    <dgm:pt modelId="{C04B886B-51F9-4BEC-A649-D668DE436795}" type="pres">
      <dgm:prSet presAssocID="{A440BF03-AD8A-4033-A53C-D515FE8D2F0C}" presName="iconSpace" presStyleCnt="0"/>
      <dgm:spPr/>
    </dgm:pt>
    <dgm:pt modelId="{527EFF38-1BB1-4645-A79E-DCB54577E971}" type="pres">
      <dgm:prSet presAssocID="{A440BF03-AD8A-4033-A53C-D515FE8D2F0C}" presName="parTx" presStyleLbl="revTx" presStyleIdx="6" presStyleCnt="8">
        <dgm:presLayoutVars>
          <dgm:chMax val="0"/>
          <dgm:chPref val="0"/>
        </dgm:presLayoutVars>
      </dgm:prSet>
      <dgm:spPr/>
    </dgm:pt>
    <dgm:pt modelId="{4B3E1775-F524-4875-9B8F-98A140A0B903}" type="pres">
      <dgm:prSet presAssocID="{A440BF03-AD8A-4033-A53C-D515FE8D2F0C}" presName="txSpace" presStyleCnt="0"/>
      <dgm:spPr/>
    </dgm:pt>
    <dgm:pt modelId="{561FAB53-4C39-4FF9-8409-56F649904FF7}" type="pres">
      <dgm:prSet presAssocID="{A440BF03-AD8A-4033-A53C-D515FE8D2F0C}" presName="desTx" presStyleLbl="revTx" presStyleIdx="7" presStyleCnt="8">
        <dgm:presLayoutVars/>
      </dgm:prSet>
      <dgm:spPr/>
    </dgm:pt>
  </dgm:ptLst>
  <dgm:cxnLst>
    <dgm:cxn modelId="{C4A42F15-A137-42A9-B006-468C553982FA}" srcId="{436EF140-113D-48BF-8493-8EA9B4616CB2}" destId="{38C4FDCC-780E-41E5-981C-7F4400FD3664}" srcOrd="0" destOrd="0" parTransId="{EBEF0A82-89DB-479E-8FA4-CFBCB46AEB14}" sibTransId="{CE5B263C-4CF3-42C3-8621-30C6F7AA2E3E}"/>
    <dgm:cxn modelId="{F0ADB616-749D-430E-9F1B-A6E7DC818106}" type="presOf" srcId="{38C4FDCC-780E-41E5-981C-7F4400FD3664}" destId="{5E676F7B-0DF1-4050-A7D1-6B3AC8A89F6D}" srcOrd="0" destOrd="0" presId="urn:microsoft.com/office/officeart/2018/2/layout/IconLabelDescriptionList"/>
    <dgm:cxn modelId="{29F4731A-23E6-4B06-83F5-E51FAE4A5829}" type="presOf" srcId="{EBF3E38E-06B1-40C2-9D45-229FF0737D6C}" destId="{819DF086-B214-471F-9C16-85D3675D4663}" srcOrd="0" destOrd="0" presId="urn:microsoft.com/office/officeart/2018/2/layout/IconLabelDescriptionList"/>
    <dgm:cxn modelId="{08E33D27-09EB-4C16-9BA3-397F9908225E}" srcId="{25D370C8-1823-405B-884D-CA0659079C63}" destId="{436EF140-113D-48BF-8493-8EA9B4616CB2}" srcOrd="2" destOrd="0" parTransId="{4CC7122B-EEC4-44E8-88A3-E3424B2861DF}" sibTransId="{D6BA864A-2BC4-4AE7-A7DB-925F47FC7114}"/>
    <dgm:cxn modelId="{303E2263-7DD1-4EF6-A65A-305EFF44CC10}" type="presOf" srcId="{23FBB7A0-CCBC-4119-99AF-80824D7F0B99}" destId="{928FB2CB-4118-4F1B-8CE3-BE4C16D9C60A}" srcOrd="0" destOrd="0" presId="urn:microsoft.com/office/officeart/2018/2/layout/IconLabelDescriptionList"/>
    <dgm:cxn modelId="{70EA6358-EE93-43BB-B1EE-CFB5751F4FFF}" type="presOf" srcId="{AF0C83DA-4CA6-40E5-BA49-054CA8A80316}" destId="{561FAB53-4C39-4FF9-8409-56F649904FF7}" srcOrd="0" destOrd="0" presId="urn:microsoft.com/office/officeart/2018/2/layout/IconLabelDescriptionList"/>
    <dgm:cxn modelId="{E9DE1959-4383-44E1-9B77-5AF115A0686D}" srcId="{A440BF03-AD8A-4033-A53C-D515FE8D2F0C}" destId="{AF0C83DA-4CA6-40E5-BA49-054CA8A80316}" srcOrd="0" destOrd="0" parTransId="{AC752C34-7B01-429B-B475-632C6C6CDBE6}" sibTransId="{DD150D46-3A45-4188-A176-6EF44E4D8CFA}"/>
    <dgm:cxn modelId="{B90A4780-310A-48C3-8D62-E7D4CF1606AD}" srcId="{25D370C8-1823-405B-884D-CA0659079C63}" destId="{EBF3E38E-06B1-40C2-9D45-229FF0737D6C}" srcOrd="1" destOrd="0" parTransId="{C8189AF5-D529-43BF-8C3A-EAEF4E4705FA}" sibTransId="{D5D485D3-4B5C-41B6-A4BE-779459915F5B}"/>
    <dgm:cxn modelId="{E0DB598B-C4B4-4CAC-B253-2A47EE9C0F23}" srcId="{25D370C8-1823-405B-884D-CA0659079C63}" destId="{A440BF03-AD8A-4033-A53C-D515FE8D2F0C}" srcOrd="3" destOrd="0" parTransId="{855B6F44-B63C-4556-90FE-2EB3DE55EBA9}" sibTransId="{925F166C-FC7D-4DFA-8531-4F960985036F}"/>
    <dgm:cxn modelId="{7F55AB90-6FE3-47F2-A5BD-56FE354E63CD}" srcId="{EBF3E38E-06B1-40C2-9D45-229FF0737D6C}" destId="{D0A5018D-6D5E-4C4A-8638-9E07B31AE311}" srcOrd="0" destOrd="0" parTransId="{3C014533-3EEA-4350-A149-E4F9F7C6311F}" sibTransId="{B5A8DF80-65ED-4359-8D00-8B3C4FFD885E}"/>
    <dgm:cxn modelId="{2D0AC39C-18FD-41D8-90AF-E056EC3ED1DE}" srcId="{25D370C8-1823-405B-884D-CA0659079C63}" destId="{0C202A28-1203-42D8-89D3-B8E315014AA2}" srcOrd="0" destOrd="0" parTransId="{F75EF315-5EE6-4458-9DE4-830C779E9DEC}" sibTransId="{761C0072-0F1F-48E3-8657-12AEB17E1D02}"/>
    <dgm:cxn modelId="{FBB1BEC6-7D3E-4A1A-AA51-99BEDC3B6C5B}" srcId="{0C202A28-1203-42D8-89D3-B8E315014AA2}" destId="{23FBB7A0-CCBC-4119-99AF-80824D7F0B99}" srcOrd="0" destOrd="0" parTransId="{6F5C9485-33E9-4FC5-8636-88D9168D8985}" sibTransId="{8A630CC5-D135-4714-9D84-80A4A2E5DE80}"/>
    <dgm:cxn modelId="{1F04A6CB-2B54-493D-BB25-9A5F420197D7}" type="presOf" srcId="{0C202A28-1203-42D8-89D3-B8E315014AA2}" destId="{C7FD97AE-D5FF-420F-B429-29A44816DC81}" srcOrd="0" destOrd="0" presId="urn:microsoft.com/office/officeart/2018/2/layout/IconLabelDescriptionList"/>
    <dgm:cxn modelId="{7CA028DA-49CE-4528-8707-A4A6930B3A3A}" type="presOf" srcId="{25D370C8-1823-405B-884D-CA0659079C63}" destId="{DD9C9556-55DE-4673-890E-1738008A5900}" srcOrd="0" destOrd="0" presId="urn:microsoft.com/office/officeart/2018/2/layout/IconLabelDescriptionList"/>
    <dgm:cxn modelId="{EDEC08E0-EB25-47A3-8CBF-DF39839D5EE7}" type="presOf" srcId="{A440BF03-AD8A-4033-A53C-D515FE8D2F0C}" destId="{527EFF38-1BB1-4645-A79E-DCB54577E971}" srcOrd="0" destOrd="0" presId="urn:microsoft.com/office/officeart/2018/2/layout/IconLabelDescriptionList"/>
    <dgm:cxn modelId="{30388EEA-1376-4912-A67D-F893B3037EA5}" type="presOf" srcId="{436EF140-113D-48BF-8493-8EA9B4616CB2}" destId="{BF8BABBF-B264-4611-8E84-B3A8EC37EB1D}" srcOrd="0" destOrd="0" presId="urn:microsoft.com/office/officeart/2018/2/layout/IconLabelDescriptionList"/>
    <dgm:cxn modelId="{DB8517F5-792E-4842-A2A0-1E905730967B}" type="presOf" srcId="{D0A5018D-6D5E-4C4A-8638-9E07B31AE311}" destId="{0B1DC81E-D001-4EAC-934A-F77AA6178F00}" srcOrd="0" destOrd="0" presId="urn:microsoft.com/office/officeart/2018/2/layout/IconLabelDescriptionList"/>
    <dgm:cxn modelId="{AD3D7CA4-D4B1-4266-8B39-ECC8C574CAA5}" type="presParOf" srcId="{DD9C9556-55DE-4673-890E-1738008A5900}" destId="{A0D84C55-63CF-4A77-BFDF-BAD77E797535}" srcOrd="0" destOrd="0" presId="urn:microsoft.com/office/officeart/2018/2/layout/IconLabelDescriptionList"/>
    <dgm:cxn modelId="{EA1404E1-511F-46E7-B7A2-90A779D7EC70}" type="presParOf" srcId="{A0D84C55-63CF-4A77-BFDF-BAD77E797535}" destId="{FE72B959-EAEA-4DD0-A1F2-CAB8381DD8AD}" srcOrd="0" destOrd="0" presId="urn:microsoft.com/office/officeart/2018/2/layout/IconLabelDescriptionList"/>
    <dgm:cxn modelId="{EC52347B-D3D0-4990-A5CD-95CA2939FA5B}" type="presParOf" srcId="{A0D84C55-63CF-4A77-BFDF-BAD77E797535}" destId="{7801BF27-BBF6-42A1-A74C-A21C94EF86A8}" srcOrd="1" destOrd="0" presId="urn:microsoft.com/office/officeart/2018/2/layout/IconLabelDescriptionList"/>
    <dgm:cxn modelId="{51EACDF5-3ECD-4425-A992-E0065529DD0E}" type="presParOf" srcId="{A0D84C55-63CF-4A77-BFDF-BAD77E797535}" destId="{C7FD97AE-D5FF-420F-B429-29A44816DC81}" srcOrd="2" destOrd="0" presId="urn:microsoft.com/office/officeart/2018/2/layout/IconLabelDescriptionList"/>
    <dgm:cxn modelId="{82EA64DE-3187-4A27-8084-29211DBC54DE}" type="presParOf" srcId="{A0D84C55-63CF-4A77-BFDF-BAD77E797535}" destId="{542AAE6C-D1EA-4FF8-AC9F-53E312A3A232}" srcOrd="3" destOrd="0" presId="urn:microsoft.com/office/officeart/2018/2/layout/IconLabelDescriptionList"/>
    <dgm:cxn modelId="{C147884F-0572-4A0A-A972-634C315E9E99}" type="presParOf" srcId="{A0D84C55-63CF-4A77-BFDF-BAD77E797535}" destId="{928FB2CB-4118-4F1B-8CE3-BE4C16D9C60A}" srcOrd="4" destOrd="0" presId="urn:microsoft.com/office/officeart/2018/2/layout/IconLabelDescriptionList"/>
    <dgm:cxn modelId="{1A0282FA-3146-4F30-8F15-2A2EF4FFD51C}" type="presParOf" srcId="{DD9C9556-55DE-4673-890E-1738008A5900}" destId="{619BDEE4-2476-4BEF-ADFF-CC66A71A158F}" srcOrd="1" destOrd="0" presId="urn:microsoft.com/office/officeart/2018/2/layout/IconLabelDescriptionList"/>
    <dgm:cxn modelId="{8C48B513-79A6-40E6-BB4A-B1914BD1D1D6}" type="presParOf" srcId="{DD9C9556-55DE-4673-890E-1738008A5900}" destId="{FB4D416E-587D-464A-B1D1-F5B408081CEB}" srcOrd="2" destOrd="0" presId="urn:microsoft.com/office/officeart/2018/2/layout/IconLabelDescriptionList"/>
    <dgm:cxn modelId="{B6B8B55F-2163-4D30-91B9-A23668DA55E3}" type="presParOf" srcId="{FB4D416E-587D-464A-B1D1-F5B408081CEB}" destId="{D67F2EEB-F8B2-4AC8-85E1-911E6BC2859B}" srcOrd="0" destOrd="0" presId="urn:microsoft.com/office/officeart/2018/2/layout/IconLabelDescriptionList"/>
    <dgm:cxn modelId="{A1446DFE-4542-48D9-9459-FABFC3955CFB}" type="presParOf" srcId="{FB4D416E-587D-464A-B1D1-F5B408081CEB}" destId="{6C94A8A1-ADBB-4F65-A68F-12779D2ED908}" srcOrd="1" destOrd="0" presId="urn:microsoft.com/office/officeart/2018/2/layout/IconLabelDescriptionList"/>
    <dgm:cxn modelId="{7120608E-9DCC-4F64-B11C-D150C1BE26B8}" type="presParOf" srcId="{FB4D416E-587D-464A-B1D1-F5B408081CEB}" destId="{819DF086-B214-471F-9C16-85D3675D4663}" srcOrd="2" destOrd="0" presId="urn:microsoft.com/office/officeart/2018/2/layout/IconLabelDescriptionList"/>
    <dgm:cxn modelId="{8F9D4A49-CAAB-41D2-B92C-5FD78FD04A08}" type="presParOf" srcId="{FB4D416E-587D-464A-B1D1-F5B408081CEB}" destId="{A95D898D-FBF6-45EE-8D97-CF632E045B11}" srcOrd="3" destOrd="0" presId="urn:microsoft.com/office/officeart/2018/2/layout/IconLabelDescriptionList"/>
    <dgm:cxn modelId="{89EE58C1-5A24-47C3-8B3F-E305675030DC}" type="presParOf" srcId="{FB4D416E-587D-464A-B1D1-F5B408081CEB}" destId="{0B1DC81E-D001-4EAC-934A-F77AA6178F00}" srcOrd="4" destOrd="0" presId="urn:microsoft.com/office/officeart/2018/2/layout/IconLabelDescriptionList"/>
    <dgm:cxn modelId="{B6E6F5C2-5020-4985-B874-FE0BC87C1663}" type="presParOf" srcId="{DD9C9556-55DE-4673-890E-1738008A5900}" destId="{697F2552-0A04-4359-BF2F-298FF4F00BB3}" srcOrd="3" destOrd="0" presId="urn:microsoft.com/office/officeart/2018/2/layout/IconLabelDescriptionList"/>
    <dgm:cxn modelId="{61CD254D-B283-40C2-96F0-E49BAE6E03E0}" type="presParOf" srcId="{DD9C9556-55DE-4673-890E-1738008A5900}" destId="{7E86C2F4-0376-44D0-A420-0D8470173193}" srcOrd="4" destOrd="0" presId="urn:microsoft.com/office/officeart/2018/2/layout/IconLabelDescriptionList"/>
    <dgm:cxn modelId="{879199C3-353A-49C4-9C9A-CBBF8D023E3E}" type="presParOf" srcId="{7E86C2F4-0376-44D0-A420-0D8470173193}" destId="{89695C5C-F324-4BD2-A2DE-BC59DAC7A75A}" srcOrd="0" destOrd="0" presId="urn:microsoft.com/office/officeart/2018/2/layout/IconLabelDescriptionList"/>
    <dgm:cxn modelId="{B903ABF4-96D0-4BE1-83B8-8E1A3B91CE97}" type="presParOf" srcId="{7E86C2F4-0376-44D0-A420-0D8470173193}" destId="{AE135BEF-820A-4B61-BB03-F3BB77A05BE3}" srcOrd="1" destOrd="0" presId="urn:microsoft.com/office/officeart/2018/2/layout/IconLabelDescriptionList"/>
    <dgm:cxn modelId="{AAB8E2AB-EF3D-4A92-883A-AAB54A5B679D}" type="presParOf" srcId="{7E86C2F4-0376-44D0-A420-0D8470173193}" destId="{BF8BABBF-B264-4611-8E84-B3A8EC37EB1D}" srcOrd="2" destOrd="0" presId="urn:microsoft.com/office/officeart/2018/2/layout/IconLabelDescriptionList"/>
    <dgm:cxn modelId="{3421D0A9-1BFA-4B6A-8E62-451FB23CBCF4}" type="presParOf" srcId="{7E86C2F4-0376-44D0-A420-0D8470173193}" destId="{C7A85239-61B1-4D22-8788-9C3BEE951FEC}" srcOrd="3" destOrd="0" presId="urn:microsoft.com/office/officeart/2018/2/layout/IconLabelDescriptionList"/>
    <dgm:cxn modelId="{E203DE36-9422-4960-932F-D23A08ADA5F5}" type="presParOf" srcId="{7E86C2F4-0376-44D0-A420-0D8470173193}" destId="{5E676F7B-0DF1-4050-A7D1-6B3AC8A89F6D}" srcOrd="4" destOrd="0" presId="urn:microsoft.com/office/officeart/2018/2/layout/IconLabelDescriptionList"/>
    <dgm:cxn modelId="{B89CA1ED-73CE-4F6E-9721-9EE4C1859296}" type="presParOf" srcId="{DD9C9556-55DE-4673-890E-1738008A5900}" destId="{918E9A2C-8BDB-4737-AF87-C748C82BA7E6}" srcOrd="5" destOrd="0" presId="urn:microsoft.com/office/officeart/2018/2/layout/IconLabelDescriptionList"/>
    <dgm:cxn modelId="{89656401-D9A5-4265-A2CC-CA1DB677D9D5}" type="presParOf" srcId="{DD9C9556-55DE-4673-890E-1738008A5900}" destId="{F4A92405-10B8-441F-B525-4831C61ED7CF}" srcOrd="6" destOrd="0" presId="urn:microsoft.com/office/officeart/2018/2/layout/IconLabelDescriptionList"/>
    <dgm:cxn modelId="{95E75D3F-9DBB-42DC-A2A5-2026AB40648B}" type="presParOf" srcId="{F4A92405-10B8-441F-B525-4831C61ED7CF}" destId="{1F302B3B-2133-4262-90B9-8F7AA4A84A69}" srcOrd="0" destOrd="0" presId="urn:microsoft.com/office/officeart/2018/2/layout/IconLabelDescriptionList"/>
    <dgm:cxn modelId="{437117B8-45F1-4FAB-BABD-CDD1E943A0B6}" type="presParOf" srcId="{F4A92405-10B8-441F-B525-4831C61ED7CF}" destId="{C04B886B-51F9-4BEC-A649-D668DE436795}" srcOrd="1" destOrd="0" presId="urn:microsoft.com/office/officeart/2018/2/layout/IconLabelDescriptionList"/>
    <dgm:cxn modelId="{D0BF44E2-EB00-49C1-B86F-1E2B4AD3568F}" type="presParOf" srcId="{F4A92405-10B8-441F-B525-4831C61ED7CF}" destId="{527EFF38-1BB1-4645-A79E-DCB54577E971}" srcOrd="2" destOrd="0" presId="urn:microsoft.com/office/officeart/2018/2/layout/IconLabelDescriptionList"/>
    <dgm:cxn modelId="{08BEF74B-6DCB-4560-A2A7-73641EF0A841}" type="presParOf" srcId="{F4A92405-10B8-441F-B525-4831C61ED7CF}" destId="{4B3E1775-F524-4875-9B8F-98A140A0B903}" srcOrd="3" destOrd="0" presId="urn:microsoft.com/office/officeart/2018/2/layout/IconLabelDescriptionList"/>
    <dgm:cxn modelId="{F701798B-66C6-4BBB-8578-5195D2B9D1B9}" type="presParOf" srcId="{F4A92405-10B8-441F-B525-4831C61ED7CF}" destId="{561FAB53-4C39-4FF9-8409-56F649904FF7}"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D370C8-1823-405B-884D-CA0659079C63}" type="doc">
      <dgm:prSet loTypeId="urn:microsoft.com/office/officeart/2018/2/layout/IconLabelDescriptionList" loCatId="icon" qsTypeId="urn:microsoft.com/office/officeart/2005/8/quickstyle/simple1" qsCatId="simple" csTypeId="urn:microsoft.com/office/officeart/2005/8/colors/accent6_2" csCatId="accent6" phldr="1"/>
      <dgm:spPr/>
      <dgm:t>
        <a:bodyPr/>
        <a:lstStyle/>
        <a:p>
          <a:endParaRPr lang="en-AU"/>
        </a:p>
      </dgm:t>
    </dgm:pt>
    <dgm:pt modelId="{0C202A28-1203-42D8-89D3-B8E315014AA2}">
      <dgm:prSet phldrT="[Text]"/>
      <dgm:spPr/>
      <dgm:t>
        <a:bodyPr/>
        <a:lstStyle/>
        <a:p>
          <a:pPr>
            <a:lnSpc>
              <a:spcPct val="100000"/>
            </a:lnSpc>
            <a:defRPr b="1"/>
          </a:pPr>
          <a:r>
            <a:rPr lang="en-AU" dirty="0"/>
            <a:t>Approach </a:t>
          </a:r>
        </a:p>
      </dgm:t>
    </dgm:pt>
    <dgm:pt modelId="{F75EF315-5EE6-4458-9DE4-830C779E9DEC}" type="parTrans" cxnId="{2D0AC39C-18FD-41D8-90AF-E056EC3ED1DE}">
      <dgm:prSet/>
      <dgm:spPr/>
      <dgm:t>
        <a:bodyPr/>
        <a:lstStyle/>
        <a:p>
          <a:endParaRPr lang="en-AU"/>
        </a:p>
      </dgm:t>
    </dgm:pt>
    <dgm:pt modelId="{761C0072-0F1F-48E3-8657-12AEB17E1D02}" type="sibTrans" cxnId="{2D0AC39C-18FD-41D8-90AF-E056EC3ED1DE}">
      <dgm:prSet/>
      <dgm:spPr/>
      <dgm:t>
        <a:bodyPr/>
        <a:lstStyle/>
        <a:p>
          <a:endParaRPr lang="en-AU"/>
        </a:p>
      </dgm:t>
    </dgm:pt>
    <dgm:pt modelId="{23FBB7A0-CCBC-4119-99AF-80824D7F0B99}">
      <dgm:prSet phldrT="[Text]"/>
      <dgm:spPr/>
      <dgm:t>
        <a:bodyPr/>
        <a:lstStyle/>
        <a:p>
          <a:pPr>
            <a:lnSpc>
              <a:spcPct val="100000"/>
            </a:lnSpc>
          </a:pPr>
          <a:r>
            <a:rPr lang="en-AU" dirty="0"/>
            <a:t>Usually top-down and strategically choosing key sites (notes, main streets, etc). Large scale</a:t>
          </a:r>
        </a:p>
      </dgm:t>
    </dgm:pt>
    <dgm:pt modelId="{6F5C9485-33E9-4FC5-8636-88D9168D8985}" type="parTrans" cxnId="{FBB1BEC6-7D3E-4A1A-AA51-99BEDC3B6C5B}">
      <dgm:prSet/>
      <dgm:spPr/>
      <dgm:t>
        <a:bodyPr/>
        <a:lstStyle/>
        <a:p>
          <a:endParaRPr lang="en-AU"/>
        </a:p>
      </dgm:t>
    </dgm:pt>
    <dgm:pt modelId="{8A630CC5-D135-4714-9D84-80A4A2E5DE80}" type="sibTrans" cxnId="{FBB1BEC6-7D3E-4A1A-AA51-99BEDC3B6C5B}">
      <dgm:prSet/>
      <dgm:spPr/>
      <dgm:t>
        <a:bodyPr/>
        <a:lstStyle/>
        <a:p>
          <a:endParaRPr lang="en-AU"/>
        </a:p>
      </dgm:t>
    </dgm:pt>
    <dgm:pt modelId="{EBF3E38E-06B1-40C2-9D45-229FF0737D6C}">
      <dgm:prSet phldrT="[Text]"/>
      <dgm:spPr/>
      <dgm:t>
        <a:bodyPr/>
        <a:lstStyle/>
        <a:p>
          <a:pPr>
            <a:lnSpc>
              <a:spcPct val="100000"/>
            </a:lnSpc>
            <a:defRPr b="1"/>
          </a:pPr>
          <a:r>
            <a:rPr lang="en-AU" dirty="0"/>
            <a:t>Purpose</a:t>
          </a:r>
        </a:p>
      </dgm:t>
    </dgm:pt>
    <dgm:pt modelId="{C8189AF5-D529-43BF-8C3A-EAEF4E4705FA}" type="parTrans" cxnId="{B90A4780-310A-48C3-8D62-E7D4CF1606AD}">
      <dgm:prSet/>
      <dgm:spPr/>
      <dgm:t>
        <a:bodyPr/>
        <a:lstStyle/>
        <a:p>
          <a:endParaRPr lang="en-AU"/>
        </a:p>
      </dgm:t>
    </dgm:pt>
    <dgm:pt modelId="{D5D485D3-4B5C-41B6-A4BE-779459915F5B}" type="sibTrans" cxnId="{B90A4780-310A-48C3-8D62-E7D4CF1606AD}">
      <dgm:prSet/>
      <dgm:spPr/>
      <dgm:t>
        <a:bodyPr/>
        <a:lstStyle/>
        <a:p>
          <a:endParaRPr lang="en-AU"/>
        </a:p>
      </dgm:t>
    </dgm:pt>
    <dgm:pt modelId="{D0A5018D-6D5E-4C4A-8638-9E07B31AE311}">
      <dgm:prSet phldrT="[Text]"/>
      <dgm:spPr/>
      <dgm:t>
        <a:bodyPr/>
        <a:lstStyle/>
        <a:p>
          <a:pPr>
            <a:lnSpc>
              <a:spcPct val="100000"/>
            </a:lnSpc>
          </a:pPr>
          <a:r>
            <a:rPr lang="en-US" dirty="0"/>
            <a:t>Key target initiative towards enhancing one or more aspects of livability and life quality. Adaptability and revitalization of an area.</a:t>
          </a:r>
          <a:endParaRPr lang="en-AU" dirty="0"/>
        </a:p>
      </dgm:t>
    </dgm:pt>
    <dgm:pt modelId="{3C014533-3EEA-4350-A149-E4F9F7C6311F}" type="parTrans" cxnId="{7F55AB90-6FE3-47F2-A5BD-56FE354E63CD}">
      <dgm:prSet/>
      <dgm:spPr/>
      <dgm:t>
        <a:bodyPr/>
        <a:lstStyle/>
        <a:p>
          <a:endParaRPr lang="en-AU"/>
        </a:p>
      </dgm:t>
    </dgm:pt>
    <dgm:pt modelId="{B5A8DF80-65ED-4359-8D00-8B3C4FFD885E}" type="sibTrans" cxnId="{7F55AB90-6FE3-47F2-A5BD-56FE354E63CD}">
      <dgm:prSet/>
      <dgm:spPr/>
      <dgm:t>
        <a:bodyPr/>
        <a:lstStyle/>
        <a:p>
          <a:endParaRPr lang="en-AU"/>
        </a:p>
      </dgm:t>
    </dgm:pt>
    <dgm:pt modelId="{436EF140-113D-48BF-8493-8EA9B4616CB2}">
      <dgm:prSet phldrT="[Text]"/>
      <dgm:spPr/>
      <dgm:t>
        <a:bodyPr/>
        <a:lstStyle/>
        <a:p>
          <a:pPr>
            <a:lnSpc>
              <a:spcPct val="100000"/>
            </a:lnSpc>
            <a:defRPr b="1"/>
          </a:pPr>
          <a:r>
            <a:rPr lang="en-AU" dirty="0"/>
            <a:t>Benefits</a:t>
          </a:r>
        </a:p>
      </dgm:t>
    </dgm:pt>
    <dgm:pt modelId="{4CC7122B-EEC4-44E8-88A3-E3424B2861DF}" type="parTrans" cxnId="{08E33D27-09EB-4C16-9BA3-397F9908225E}">
      <dgm:prSet/>
      <dgm:spPr/>
      <dgm:t>
        <a:bodyPr/>
        <a:lstStyle/>
        <a:p>
          <a:endParaRPr lang="en-AU"/>
        </a:p>
      </dgm:t>
    </dgm:pt>
    <dgm:pt modelId="{D6BA864A-2BC4-4AE7-A7DB-925F47FC7114}" type="sibTrans" cxnId="{08E33D27-09EB-4C16-9BA3-397F9908225E}">
      <dgm:prSet/>
      <dgm:spPr/>
      <dgm:t>
        <a:bodyPr/>
        <a:lstStyle/>
        <a:p>
          <a:endParaRPr lang="en-AU"/>
        </a:p>
      </dgm:t>
    </dgm:pt>
    <dgm:pt modelId="{A440BF03-AD8A-4033-A53C-D515FE8D2F0C}">
      <dgm:prSet phldrT="[Text]"/>
      <dgm:spPr/>
      <dgm:t>
        <a:bodyPr/>
        <a:lstStyle/>
        <a:p>
          <a:pPr>
            <a:lnSpc>
              <a:spcPct val="100000"/>
            </a:lnSpc>
            <a:defRPr b="1"/>
          </a:pPr>
          <a:r>
            <a:rPr lang="en-AU" dirty="0"/>
            <a:t>Challenges</a:t>
          </a:r>
        </a:p>
      </dgm:t>
    </dgm:pt>
    <dgm:pt modelId="{855B6F44-B63C-4556-90FE-2EB3DE55EBA9}" type="parTrans" cxnId="{E0DB598B-C4B4-4CAC-B253-2A47EE9C0F23}">
      <dgm:prSet/>
      <dgm:spPr/>
      <dgm:t>
        <a:bodyPr/>
        <a:lstStyle/>
        <a:p>
          <a:endParaRPr lang="en-AU"/>
        </a:p>
      </dgm:t>
    </dgm:pt>
    <dgm:pt modelId="{925F166C-FC7D-4DFA-8531-4F960985036F}" type="sibTrans" cxnId="{E0DB598B-C4B4-4CAC-B253-2A47EE9C0F23}">
      <dgm:prSet/>
      <dgm:spPr/>
      <dgm:t>
        <a:bodyPr/>
        <a:lstStyle/>
        <a:p>
          <a:endParaRPr lang="en-AU"/>
        </a:p>
      </dgm:t>
    </dgm:pt>
    <dgm:pt modelId="{AF0C83DA-4CA6-40E5-BA49-054CA8A80316}">
      <dgm:prSet phldrT="[Text]"/>
      <dgm:spPr/>
      <dgm:t>
        <a:bodyPr/>
        <a:lstStyle/>
        <a:p>
          <a:pPr>
            <a:lnSpc>
              <a:spcPct val="100000"/>
            </a:lnSpc>
          </a:pPr>
          <a:r>
            <a:rPr lang="en-US" dirty="0"/>
            <a:t>Community buy-in fluctuates depending on how inclusive the project is, place keeping strategy, </a:t>
          </a:r>
          <a:endParaRPr lang="en-AU" dirty="0"/>
        </a:p>
      </dgm:t>
    </dgm:pt>
    <dgm:pt modelId="{AC752C34-7B01-429B-B475-632C6C6CDBE6}" type="parTrans" cxnId="{E9DE1959-4383-44E1-9B77-5AF115A0686D}">
      <dgm:prSet/>
      <dgm:spPr/>
      <dgm:t>
        <a:bodyPr/>
        <a:lstStyle/>
        <a:p>
          <a:endParaRPr lang="en-AU"/>
        </a:p>
      </dgm:t>
    </dgm:pt>
    <dgm:pt modelId="{DD150D46-3A45-4188-A176-6EF44E4D8CFA}" type="sibTrans" cxnId="{E9DE1959-4383-44E1-9B77-5AF115A0686D}">
      <dgm:prSet/>
      <dgm:spPr/>
      <dgm:t>
        <a:bodyPr/>
        <a:lstStyle/>
        <a:p>
          <a:endParaRPr lang="en-AU"/>
        </a:p>
      </dgm:t>
    </dgm:pt>
    <dgm:pt modelId="{38C4FDCC-780E-41E5-981C-7F4400FD3664}">
      <dgm:prSet phldrT="[Text]"/>
      <dgm:spPr/>
      <dgm:t>
        <a:bodyPr/>
        <a:lstStyle/>
        <a:p>
          <a:pPr>
            <a:lnSpc>
              <a:spcPct val="100000"/>
            </a:lnSpc>
          </a:pPr>
          <a:r>
            <a:rPr lang="en-US" dirty="0"/>
            <a:t>Enhancing life quality: walkability, green places, mixed-use land use, etc. Can use cyclic events. User attraction. </a:t>
          </a:r>
          <a:endParaRPr lang="en-AU" dirty="0"/>
        </a:p>
      </dgm:t>
    </dgm:pt>
    <dgm:pt modelId="{EBEF0A82-89DB-479E-8FA4-CFBCB46AEB14}" type="parTrans" cxnId="{C4A42F15-A137-42A9-B006-468C553982FA}">
      <dgm:prSet/>
      <dgm:spPr/>
      <dgm:t>
        <a:bodyPr/>
        <a:lstStyle/>
        <a:p>
          <a:endParaRPr lang="en-AU"/>
        </a:p>
      </dgm:t>
    </dgm:pt>
    <dgm:pt modelId="{CE5B263C-4CF3-42C3-8621-30C6F7AA2E3E}" type="sibTrans" cxnId="{C4A42F15-A137-42A9-B006-468C553982FA}">
      <dgm:prSet/>
      <dgm:spPr/>
      <dgm:t>
        <a:bodyPr/>
        <a:lstStyle/>
        <a:p>
          <a:endParaRPr lang="en-AU"/>
        </a:p>
      </dgm:t>
    </dgm:pt>
    <dgm:pt modelId="{DD9C9556-55DE-4673-890E-1738008A5900}" type="pres">
      <dgm:prSet presAssocID="{25D370C8-1823-405B-884D-CA0659079C63}" presName="root" presStyleCnt="0">
        <dgm:presLayoutVars>
          <dgm:dir/>
          <dgm:resizeHandles val="exact"/>
        </dgm:presLayoutVars>
      </dgm:prSet>
      <dgm:spPr/>
    </dgm:pt>
    <dgm:pt modelId="{A0D84C55-63CF-4A77-BFDF-BAD77E797535}" type="pres">
      <dgm:prSet presAssocID="{0C202A28-1203-42D8-89D3-B8E315014AA2}" presName="compNode" presStyleCnt="0"/>
      <dgm:spPr/>
    </dgm:pt>
    <dgm:pt modelId="{FE72B959-EAEA-4DD0-A1F2-CAB8381DD8AD}" type="pres">
      <dgm:prSet presAssocID="{0C202A28-1203-42D8-89D3-B8E315014AA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asel"/>
        </a:ext>
      </dgm:extLst>
    </dgm:pt>
    <dgm:pt modelId="{7801BF27-BBF6-42A1-A74C-A21C94EF86A8}" type="pres">
      <dgm:prSet presAssocID="{0C202A28-1203-42D8-89D3-B8E315014AA2}" presName="iconSpace" presStyleCnt="0"/>
      <dgm:spPr/>
    </dgm:pt>
    <dgm:pt modelId="{C7FD97AE-D5FF-420F-B429-29A44816DC81}" type="pres">
      <dgm:prSet presAssocID="{0C202A28-1203-42D8-89D3-B8E315014AA2}" presName="parTx" presStyleLbl="revTx" presStyleIdx="0" presStyleCnt="8">
        <dgm:presLayoutVars>
          <dgm:chMax val="0"/>
          <dgm:chPref val="0"/>
        </dgm:presLayoutVars>
      </dgm:prSet>
      <dgm:spPr/>
    </dgm:pt>
    <dgm:pt modelId="{542AAE6C-D1EA-4FF8-AC9F-53E312A3A232}" type="pres">
      <dgm:prSet presAssocID="{0C202A28-1203-42D8-89D3-B8E315014AA2}" presName="txSpace" presStyleCnt="0"/>
      <dgm:spPr/>
    </dgm:pt>
    <dgm:pt modelId="{928FB2CB-4118-4F1B-8CE3-BE4C16D9C60A}" type="pres">
      <dgm:prSet presAssocID="{0C202A28-1203-42D8-89D3-B8E315014AA2}" presName="desTx" presStyleLbl="revTx" presStyleIdx="1" presStyleCnt="8">
        <dgm:presLayoutVars/>
      </dgm:prSet>
      <dgm:spPr/>
    </dgm:pt>
    <dgm:pt modelId="{619BDEE4-2476-4BEF-ADFF-CC66A71A158F}" type="pres">
      <dgm:prSet presAssocID="{761C0072-0F1F-48E3-8657-12AEB17E1D02}" presName="sibTrans" presStyleCnt="0"/>
      <dgm:spPr/>
    </dgm:pt>
    <dgm:pt modelId="{FB4D416E-587D-464A-B1D1-F5B408081CEB}" type="pres">
      <dgm:prSet presAssocID="{EBF3E38E-06B1-40C2-9D45-229FF0737D6C}" presName="compNode" presStyleCnt="0"/>
      <dgm:spPr/>
    </dgm:pt>
    <dgm:pt modelId="{D67F2EEB-F8B2-4AC8-85E1-911E6BC2859B}" type="pres">
      <dgm:prSet presAssocID="{EBF3E38E-06B1-40C2-9D45-229FF0737D6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ity"/>
        </a:ext>
      </dgm:extLst>
    </dgm:pt>
    <dgm:pt modelId="{6C94A8A1-ADBB-4F65-A68F-12779D2ED908}" type="pres">
      <dgm:prSet presAssocID="{EBF3E38E-06B1-40C2-9D45-229FF0737D6C}" presName="iconSpace" presStyleCnt="0"/>
      <dgm:spPr/>
    </dgm:pt>
    <dgm:pt modelId="{819DF086-B214-471F-9C16-85D3675D4663}" type="pres">
      <dgm:prSet presAssocID="{EBF3E38E-06B1-40C2-9D45-229FF0737D6C}" presName="parTx" presStyleLbl="revTx" presStyleIdx="2" presStyleCnt="8">
        <dgm:presLayoutVars>
          <dgm:chMax val="0"/>
          <dgm:chPref val="0"/>
        </dgm:presLayoutVars>
      </dgm:prSet>
      <dgm:spPr/>
    </dgm:pt>
    <dgm:pt modelId="{A95D898D-FBF6-45EE-8D97-CF632E045B11}" type="pres">
      <dgm:prSet presAssocID="{EBF3E38E-06B1-40C2-9D45-229FF0737D6C}" presName="txSpace" presStyleCnt="0"/>
      <dgm:spPr/>
    </dgm:pt>
    <dgm:pt modelId="{0B1DC81E-D001-4EAC-934A-F77AA6178F00}" type="pres">
      <dgm:prSet presAssocID="{EBF3E38E-06B1-40C2-9D45-229FF0737D6C}" presName="desTx" presStyleLbl="revTx" presStyleIdx="3" presStyleCnt="8">
        <dgm:presLayoutVars/>
      </dgm:prSet>
      <dgm:spPr/>
    </dgm:pt>
    <dgm:pt modelId="{697F2552-0A04-4359-BF2F-298FF4F00BB3}" type="pres">
      <dgm:prSet presAssocID="{D5D485D3-4B5C-41B6-A4BE-779459915F5B}" presName="sibTrans" presStyleCnt="0"/>
      <dgm:spPr/>
    </dgm:pt>
    <dgm:pt modelId="{7E86C2F4-0376-44D0-A420-0D8470173193}" type="pres">
      <dgm:prSet presAssocID="{436EF140-113D-48BF-8493-8EA9B4616CB2}" presName="compNode" presStyleCnt="0"/>
      <dgm:spPr/>
    </dgm:pt>
    <dgm:pt modelId="{89695C5C-F324-4BD2-A2DE-BC59DAC7A75A}" type="pres">
      <dgm:prSet presAssocID="{436EF140-113D-48BF-8493-8EA9B4616CB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AE135BEF-820A-4B61-BB03-F3BB77A05BE3}" type="pres">
      <dgm:prSet presAssocID="{436EF140-113D-48BF-8493-8EA9B4616CB2}" presName="iconSpace" presStyleCnt="0"/>
      <dgm:spPr/>
    </dgm:pt>
    <dgm:pt modelId="{BF8BABBF-B264-4611-8E84-B3A8EC37EB1D}" type="pres">
      <dgm:prSet presAssocID="{436EF140-113D-48BF-8493-8EA9B4616CB2}" presName="parTx" presStyleLbl="revTx" presStyleIdx="4" presStyleCnt="8">
        <dgm:presLayoutVars>
          <dgm:chMax val="0"/>
          <dgm:chPref val="0"/>
        </dgm:presLayoutVars>
      </dgm:prSet>
      <dgm:spPr/>
    </dgm:pt>
    <dgm:pt modelId="{C7A85239-61B1-4D22-8788-9C3BEE951FEC}" type="pres">
      <dgm:prSet presAssocID="{436EF140-113D-48BF-8493-8EA9B4616CB2}" presName="txSpace" presStyleCnt="0"/>
      <dgm:spPr/>
    </dgm:pt>
    <dgm:pt modelId="{5E676F7B-0DF1-4050-A7D1-6B3AC8A89F6D}" type="pres">
      <dgm:prSet presAssocID="{436EF140-113D-48BF-8493-8EA9B4616CB2}" presName="desTx" presStyleLbl="revTx" presStyleIdx="5" presStyleCnt="8">
        <dgm:presLayoutVars/>
      </dgm:prSet>
      <dgm:spPr/>
    </dgm:pt>
    <dgm:pt modelId="{918E9A2C-8BDB-4737-AF87-C748C82BA7E6}" type="pres">
      <dgm:prSet presAssocID="{D6BA864A-2BC4-4AE7-A7DB-925F47FC7114}" presName="sibTrans" presStyleCnt="0"/>
      <dgm:spPr/>
    </dgm:pt>
    <dgm:pt modelId="{F4A92405-10B8-441F-B525-4831C61ED7CF}" type="pres">
      <dgm:prSet presAssocID="{A440BF03-AD8A-4033-A53C-D515FE8D2F0C}" presName="compNode" presStyleCnt="0"/>
      <dgm:spPr/>
    </dgm:pt>
    <dgm:pt modelId="{1F302B3B-2133-4262-90B9-8F7AA4A84A69}" type="pres">
      <dgm:prSet presAssocID="{A440BF03-AD8A-4033-A53C-D515FE8D2F0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itcoin"/>
        </a:ext>
      </dgm:extLst>
    </dgm:pt>
    <dgm:pt modelId="{C04B886B-51F9-4BEC-A649-D668DE436795}" type="pres">
      <dgm:prSet presAssocID="{A440BF03-AD8A-4033-A53C-D515FE8D2F0C}" presName="iconSpace" presStyleCnt="0"/>
      <dgm:spPr/>
    </dgm:pt>
    <dgm:pt modelId="{527EFF38-1BB1-4645-A79E-DCB54577E971}" type="pres">
      <dgm:prSet presAssocID="{A440BF03-AD8A-4033-A53C-D515FE8D2F0C}" presName="parTx" presStyleLbl="revTx" presStyleIdx="6" presStyleCnt="8">
        <dgm:presLayoutVars>
          <dgm:chMax val="0"/>
          <dgm:chPref val="0"/>
        </dgm:presLayoutVars>
      </dgm:prSet>
      <dgm:spPr/>
    </dgm:pt>
    <dgm:pt modelId="{4B3E1775-F524-4875-9B8F-98A140A0B903}" type="pres">
      <dgm:prSet presAssocID="{A440BF03-AD8A-4033-A53C-D515FE8D2F0C}" presName="txSpace" presStyleCnt="0"/>
      <dgm:spPr/>
    </dgm:pt>
    <dgm:pt modelId="{561FAB53-4C39-4FF9-8409-56F649904FF7}" type="pres">
      <dgm:prSet presAssocID="{A440BF03-AD8A-4033-A53C-D515FE8D2F0C}" presName="desTx" presStyleLbl="revTx" presStyleIdx="7" presStyleCnt="8">
        <dgm:presLayoutVars/>
      </dgm:prSet>
      <dgm:spPr/>
    </dgm:pt>
  </dgm:ptLst>
  <dgm:cxnLst>
    <dgm:cxn modelId="{C4A42F15-A137-42A9-B006-468C553982FA}" srcId="{436EF140-113D-48BF-8493-8EA9B4616CB2}" destId="{38C4FDCC-780E-41E5-981C-7F4400FD3664}" srcOrd="0" destOrd="0" parTransId="{EBEF0A82-89DB-479E-8FA4-CFBCB46AEB14}" sibTransId="{CE5B263C-4CF3-42C3-8621-30C6F7AA2E3E}"/>
    <dgm:cxn modelId="{F0ADB616-749D-430E-9F1B-A6E7DC818106}" type="presOf" srcId="{38C4FDCC-780E-41E5-981C-7F4400FD3664}" destId="{5E676F7B-0DF1-4050-A7D1-6B3AC8A89F6D}" srcOrd="0" destOrd="0" presId="urn:microsoft.com/office/officeart/2018/2/layout/IconLabelDescriptionList"/>
    <dgm:cxn modelId="{29F4731A-23E6-4B06-83F5-E51FAE4A5829}" type="presOf" srcId="{EBF3E38E-06B1-40C2-9D45-229FF0737D6C}" destId="{819DF086-B214-471F-9C16-85D3675D4663}" srcOrd="0" destOrd="0" presId="urn:microsoft.com/office/officeart/2018/2/layout/IconLabelDescriptionList"/>
    <dgm:cxn modelId="{08E33D27-09EB-4C16-9BA3-397F9908225E}" srcId="{25D370C8-1823-405B-884D-CA0659079C63}" destId="{436EF140-113D-48BF-8493-8EA9B4616CB2}" srcOrd="2" destOrd="0" parTransId="{4CC7122B-EEC4-44E8-88A3-E3424B2861DF}" sibTransId="{D6BA864A-2BC4-4AE7-A7DB-925F47FC7114}"/>
    <dgm:cxn modelId="{303E2263-7DD1-4EF6-A65A-305EFF44CC10}" type="presOf" srcId="{23FBB7A0-CCBC-4119-99AF-80824D7F0B99}" destId="{928FB2CB-4118-4F1B-8CE3-BE4C16D9C60A}" srcOrd="0" destOrd="0" presId="urn:microsoft.com/office/officeart/2018/2/layout/IconLabelDescriptionList"/>
    <dgm:cxn modelId="{70EA6358-EE93-43BB-B1EE-CFB5751F4FFF}" type="presOf" srcId="{AF0C83DA-4CA6-40E5-BA49-054CA8A80316}" destId="{561FAB53-4C39-4FF9-8409-56F649904FF7}" srcOrd="0" destOrd="0" presId="urn:microsoft.com/office/officeart/2018/2/layout/IconLabelDescriptionList"/>
    <dgm:cxn modelId="{E9DE1959-4383-44E1-9B77-5AF115A0686D}" srcId="{A440BF03-AD8A-4033-A53C-D515FE8D2F0C}" destId="{AF0C83DA-4CA6-40E5-BA49-054CA8A80316}" srcOrd="0" destOrd="0" parTransId="{AC752C34-7B01-429B-B475-632C6C6CDBE6}" sibTransId="{DD150D46-3A45-4188-A176-6EF44E4D8CFA}"/>
    <dgm:cxn modelId="{B90A4780-310A-48C3-8D62-E7D4CF1606AD}" srcId="{25D370C8-1823-405B-884D-CA0659079C63}" destId="{EBF3E38E-06B1-40C2-9D45-229FF0737D6C}" srcOrd="1" destOrd="0" parTransId="{C8189AF5-D529-43BF-8C3A-EAEF4E4705FA}" sibTransId="{D5D485D3-4B5C-41B6-A4BE-779459915F5B}"/>
    <dgm:cxn modelId="{E0DB598B-C4B4-4CAC-B253-2A47EE9C0F23}" srcId="{25D370C8-1823-405B-884D-CA0659079C63}" destId="{A440BF03-AD8A-4033-A53C-D515FE8D2F0C}" srcOrd="3" destOrd="0" parTransId="{855B6F44-B63C-4556-90FE-2EB3DE55EBA9}" sibTransId="{925F166C-FC7D-4DFA-8531-4F960985036F}"/>
    <dgm:cxn modelId="{7F55AB90-6FE3-47F2-A5BD-56FE354E63CD}" srcId="{EBF3E38E-06B1-40C2-9D45-229FF0737D6C}" destId="{D0A5018D-6D5E-4C4A-8638-9E07B31AE311}" srcOrd="0" destOrd="0" parTransId="{3C014533-3EEA-4350-A149-E4F9F7C6311F}" sibTransId="{B5A8DF80-65ED-4359-8D00-8B3C4FFD885E}"/>
    <dgm:cxn modelId="{2D0AC39C-18FD-41D8-90AF-E056EC3ED1DE}" srcId="{25D370C8-1823-405B-884D-CA0659079C63}" destId="{0C202A28-1203-42D8-89D3-B8E315014AA2}" srcOrd="0" destOrd="0" parTransId="{F75EF315-5EE6-4458-9DE4-830C779E9DEC}" sibTransId="{761C0072-0F1F-48E3-8657-12AEB17E1D02}"/>
    <dgm:cxn modelId="{FBB1BEC6-7D3E-4A1A-AA51-99BEDC3B6C5B}" srcId="{0C202A28-1203-42D8-89D3-B8E315014AA2}" destId="{23FBB7A0-CCBC-4119-99AF-80824D7F0B99}" srcOrd="0" destOrd="0" parTransId="{6F5C9485-33E9-4FC5-8636-88D9168D8985}" sibTransId="{8A630CC5-D135-4714-9D84-80A4A2E5DE80}"/>
    <dgm:cxn modelId="{1F04A6CB-2B54-493D-BB25-9A5F420197D7}" type="presOf" srcId="{0C202A28-1203-42D8-89D3-B8E315014AA2}" destId="{C7FD97AE-D5FF-420F-B429-29A44816DC81}" srcOrd="0" destOrd="0" presId="urn:microsoft.com/office/officeart/2018/2/layout/IconLabelDescriptionList"/>
    <dgm:cxn modelId="{7CA028DA-49CE-4528-8707-A4A6930B3A3A}" type="presOf" srcId="{25D370C8-1823-405B-884D-CA0659079C63}" destId="{DD9C9556-55DE-4673-890E-1738008A5900}" srcOrd="0" destOrd="0" presId="urn:microsoft.com/office/officeart/2018/2/layout/IconLabelDescriptionList"/>
    <dgm:cxn modelId="{EDEC08E0-EB25-47A3-8CBF-DF39839D5EE7}" type="presOf" srcId="{A440BF03-AD8A-4033-A53C-D515FE8D2F0C}" destId="{527EFF38-1BB1-4645-A79E-DCB54577E971}" srcOrd="0" destOrd="0" presId="urn:microsoft.com/office/officeart/2018/2/layout/IconLabelDescriptionList"/>
    <dgm:cxn modelId="{30388EEA-1376-4912-A67D-F893B3037EA5}" type="presOf" srcId="{436EF140-113D-48BF-8493-8EA9B4616CB2}" destId="{BF8BABBF-B264-4611-8E84-B3A8EC37EB1D}" srcOrd="0" destOrd="0" presId="urn:microsoft.com/office/officeart/2018/2/layout/IconLabelDescriptionList"/>
    <dgm:cxn modelId="{DB8517F5-792E-4842-A2A0-1E905730967B}" type="presOf" srcId="{D0A5018D-6D5E-4C4A-8638-9E07B31AE311}" destId="{0B1DC81E-D001-4EAC-934A-F77AA6178F00}" srcOrd="0" destOrd="0" presId="urn:microsoft.com/office/officeart/2018/2/layout/IconLabelDescriptionList"/>
    <dgm:cxn modelId="{AD3D7CA4-D4B1-4266-8B39-ECC8C574CAA5}" type="presParOf" srcId="{DD9C9556-55DE-4673-890E-1738008A5900}" destId="{A0D84C55-63CF-4A77-BFDF-BAD77E797535}" srcOrd="0" destOrd="0" presId="urn:microsoft.com/office/officeart/2018/2/layout/IconLabelDescriptionList"/>
    <dgm:cxn modelId="{EA1404E1-511F-46E7-B7A2-90A779D7EC70}" type="presParOf" srcId="{A0D84C55-63CF-4A77-BFDF-BAD77E797535}" destId="{FE72B959-EAEA-4DD0-A1F2-CAB8381DD8AD}" srcOrd="0" destOrd="0" presId="urn:microsoft.com/office/officeart/2018/2/layout/IconLabelDescriptionList"/>
    <dgm:cxn modelId="{EC52347B-D3D0-4990-A5CD-95CA2939FA5B}" type="presParOf" srcId="{A0D84C55-63CF-4A77-BFDF-BAD77E797535}" destId="{7801BF27-BBF6-42A1-A74C-A21C94EF86A8}" srcOrd="1" destOrd="0" presId="urn:microsoft.com/office/officeart/2018/2/layout/IconLabelDescriptionList"/>
    <dgm:cxn modelId="{51EACDF5-3ECD-4425-A992-E0065529DD0E}" type="presParOf" srcId="{A0D84C55-63CF-4A77-BFDF-BAD77E797535}" destId="{C7FD97AE-D5FF-420F-B429-29A44816DC81}" srcOrd="2" destOrd="0" presId="urn:microsoft.com/office/officeart/2018/2/layout/IconLabelDescriptionList"/>
    <dgm:cxn modelId="{82EA64DE-3187-4A27-8084-29211DBC54DE}" type="presParOf" srcId="{A0D84C55-63CF-4A77-BFDF-BAD77E797535}" destId="{542AAE6C-D1EA-4FF8-AC9F-53E312A3A232}" srcOrd="3" destOrd="0" presId="urn:microsoft.com/office/officeart/2018/2/layout/IconLabelDescriptionList"/>
    <dgm:cxn modelId="{C147884F-0572-4A0A-A972-634C315E9E99}" type="presParOf" srcId="{A0D84C55-63CF-4A77-BFDF-BAD77E797535}" destId="{928FB2CB-4118-4F1B-8CE3-BE4C16D9C60A}" srcOrd="4" destOrd="0" presId="urn:microsoft.com/office/officeart/2018/2/layout/IconLabelDescriptionList"/>
    <dgm:cxn modelId="{1A0282FA-3146-4F30-8F15-2A2EF4FFD51C}" type="presParOf" srcId="{DD9C9556-55DE-4673-890E-1738008A5900}" destId="{619BDEE4-2476-4BEF-ADFF-CC66A71A158F}" srcOrd="1" destOrd="0" presId="urn:microsoft.com/office/officeart/2018/2/layout/IconLabelDescriptionList"/>
    <dgm:cxn modelId="{8C48B513-79A6-40E6-BB4A-B1914BD1D1D6}" type="presParOf" srcId="{DD9C9556-55DE-4673-890E-1738008A5900}" destId="{FB4D416E-587D-464A-B1D1-F5B408081CEB}" srcOrd="2" destOrd="0" presId="urn:microsoft.com/office/officeart/2018/2/layout/IconLabelDescriptionList"/>
    <dgm:cxn modelId="{B6B8B55F-2163-4D30-91B9-A23668DA55E3}" type="presParOf" srcId="{FB4D416E-587D-464A-B1D1-F5B408081CEB}" destId="{D67F2EEB-F8B2-4AC8-85E1-911E6BC2859B}" srcOrd="0" destOrd="0" presId="urn:microsoft.com/office/officeart/2018/2/layout/IconLabelDescriptionList"/>
    <dgm:cxn modelId="{A1446DFE-4542-48D9-9459-FABFC3955CFB}" type="presParOf" srcId="{FB4D416E-587D-464A-B1D1-F5B408081CEB}" destId="{6C94A8A1-ADBB-4F65-A68F-12779D2ED908}" srcOrd="1" destOrd="0" presId="urn:microsoft.com/office/officeart/2018/2/layout/IconLabelDescriptionList"/>
    <dgm:cxn modelId="{7120608E-9DCC-4F64-B11C-D150C1BE26B8}" type="presParOf" srcId="{FB4D416E-587D-464A-B1D1-F5B408081CEB}" destId="{819DF086-B214-471F-9C16-85D3675D4663}" srcOrd="2" destOrd="0" presId="urn:microsoft.com/office/officeart/2018/2/layout/IconLabelDescriptionList"/>
    <dgm:cxn modelId="{8F9D4A49-CAAB-41D2-B92C-5FD78FD04A08}" type="presParOf" srcId="{FB4D416E-587D-464A-B1D1-F5B408081CEB}" destId="{A95D898D-FBF6-45EE-8D97-CF632E045B11}" srcOrd="3" destOrd="0" presId="urn:microsoft.com/office/officeart/2018/2/layout/IconLabelDescriptionList"/>
    <dgm:cxn modelId="{89EE58C1-5A24-47C3-8B3F-E305675030DC}" type="presParOf" srcId="{FB4D416E-587D-464A-B1D1-F5B408081CEB}" destId="{0B1DC81E-D001-4EAC-934A-F77AA6178F00}" srcOrd="4" destOrd="0" presId="urn:microsoft.com/office/officeart/2018/2/layout/IconLabelDescriptionList"/>
    <dgm:cxn modelId="{B6E6F5C2-5020-4985-B874-FE0BC87C1663}" type="presParOf" srcId="{DD9C9556-55DE-4673-890E-1738008A5900}" destId="{697F2552-0A04-4359-BF2F-298FF4F00BB3}" srcOrd="3" destOrd="0" presId="urn:microsoft.com/office/officeart/2018/2/layout/IconLabelDescriptionList"/>
    <dgm:cxn modelId="{61CD254D-B283-40C2-96F0-E49BAE6E03E0}" type="presParOf" srcId="{DD9C9556-55DE-4673-890E-1738008A5900}" destId="{7E86C2F4-0376-44D0-A420-0D8470173193}" srcOrd="4" destOrd="0" presId="urn:microsoft.com/office/officeart/2018/2/layout/IconLabelDescriptionList"/>
    <dgm:cxn modelId="{879199C3-353A-49C4-9C9A-CBBF8D023E3E}" type="presParOf" srcId="{7E86C2F4-0376-44D0-A420-0D8470173193}" destId="{89695C5C-F324-4BD2-A2DE-BC59DAC7A75A}" srcOrd="0" destOrd="0" presId="urn:microsoft.com/office/officeart/2018/2/layout/IconLabelDescriptionList"/>
    <dgm:cxn modelId="{B903ABF4-96D0-4BE1-83B8-8E1A3B91CE97}" type="presParOf" srcId="{7E86C2F4-0376-44D0-A420-0D8470173193}" destId="{AE135BEF-820A-4B61-BB03-F3BB77A05BE3}" srcOrd="1" destOrd="0" presId="urn:microsoft.com/office/officeart/2018/2/layout/IconLabelDescriptionList"/>
    <dgm:cxn modelId="{AAB8E2AB-EF3D-4A92-883A-AAB54A5B679D}" type="presParOf" srcId="{7E86C2F4-0376-44D0-A420-0D8470173193}" destId="{BF8BABBF-B264-4611-8E84-B3A8EC37EB1D}" srcOrd="2" destOrd="0" presId="urn:microsoft.com/office/officeart/2018/2/layout/IconLabelDescriptionList"/>
    <dgm:cxn modelId="{3421D0A9-1BFA-4B6A-8E62-451FB23CBCF4}" type="presParOf" srcId="{7E86C2F4-0376-44D0-A420-0D8470173193}" destId="{C7A85239-61B1-4D22-8788-9C3BEE951FEC}" srcOrd="3" destOrd="0" presId="urn:microsoft.com/office/officeart/2018/2/layout/IconLabelDescriptionList"/>
    <dgm:cxn modelId="{E203DE36-9422-4960-932F-D23A08ADA5F5}" type="presParOf" srcId="{7E86C2F4-0376-44D0-A420-0D8470173193}" destId="{5E676F7B-0DF1-4050-A7D1-6B3AC8A89F6D}" srcOrd="4" destOrd="0" presId="urn:microsoft.com/office/officeart/2018/2/layout/IconLabelDescriptionList"/>
    <dgm:cxn modelId="{B89CA1ED-73CE-4F6E-9721-9EE4C1859296}" type="presParOf" srcId="{DD9C9556-55DE-4673-890E-1738008A5900}" destId="{918E9A2C-8BDB-4737-AF87-C748C82BA7E6}" srcOrd="5" destOrd="0" presId="urn:microsoft.com/office/officeart/2018/2/layout/IconLabelDescriptionList"/>
    <dgm:cxn modelId="{89656401-D9A5-4265-A2CC-CA1DB677D9D5}" type="presParOf" srcId="{DD9C9556-55DE-4673-890E-1738008A5900}" destId="{F4A92405-10B8-441F-B525-4831C61ED7CF}" srcOrd="6" destOrd="0" presId="urn:microsoft.com/office/officeart/2018/2/layout/IconLabelDescriptionList"/>
    <dgm:cxn modelId="{95E75D3F-9DBB-42DC-A2A5-2026AB40648B}" type="presParOf" srcId="{F4A92405-10B8-441F-B525-4831C61ED7CF}" destId="{1F302B3B-2133-4262-90B9-8F7AA4A84A69}" srcOrd="0" destOrd="0" presId="urn:microsoft.com/office/officeart/2018/2/layout/IconLabelDescriptionList"/>
    <dgm:cxn modelId="{437117B8-45F1-4FAB-BABD-CDD1E943A0B6}" type="presParOf" srcId="{F4A92405-10B8-441F-B525-4831C61ED7CF}" destId="{C04B886B-51F9-4BEC-A649-D668DE436795}" srcOrd="1" destOrd="0" presId="urn:microsoft.com/office/officeart/2018/2/layout/IconLabelDescriptionList"/>
    <dgm:cxn modelId="{D0BF44E2-EB00-49C1-B86F-1E2B4AD3568F}" type="presParOf" srcId="{F4A92405-10B8-441F-B525-4831C61ED7CF}" destId="{527EFF38-1BB1-4645-A79E-DCB54577E971}" srcOrd="2" destOrd="0" presId="urn:microsoft.com/office/officeart/2018/2/layout/IconLabelDescriptionList"/>
    <dgm:cxn modelId="{08BEF74B-6DCB-4560-A2A7-73641EF0A841}" type="presParOf" srcId="{F4A92405-10B8-441F-B525-4831C61ED7CF}" destId="{4B3E1775-F524-4875-9B8F-98A140A0B903}" srcOrd="3" destOrd="0" presId="urn:microsoft.com/office/officeart/2018/2/layout/IconLabelDescriptionList"/>
    <dgm:cxn modelId="{F701798B-66C6-4BBB-8578-5195D2B9D1B9}" type="presParOf" srcId="{F4A92405-10B8-441F-B525-4831C61ED7CF}" destId="{561FAB53-4C39-4FF9-8409-56F649904FF7}"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D370C8-1823-405B-884D-CA0659079C63}" type="doc">
      <dgm:prSet loTypeId="urn:microsoft.com/office/officeart/2018/2/layout/IconLabelDescriptionList" loCatId="icon" qsTypeId="urn:microsoft.com/office/officeart/2005/8/quickstyle/simple1" qsCatId="simple" csTypeId="urn:microsoft.com/office/officeart/2005/8/colors/accent6_2" csCatId="accent6" phldr="1"/>
      <dgm:spPr/>
      <dgm:t>
        <a:bodyPr/>
        <a:lstStyle/>
        <a:p>
          <a:endParaRPr lang="en-AU"/>
        </a:p>
      </dgm:t>
    </dgm:pt>
    <dgm:pt modelId="{0C202A28-1203-42D8-89D3-B8E315014AA2}">
      <dgm:prSet phldrT="[Text]"/>
      <dgm:spPr/>
      <dgm:t>
        <a:bodyPr/>
        <a:lstStyle/>
        <a:p>
          <a:pPr>
            <a:lnSpc>
              <a:spcPct val="100000"/>
            </a:lnSpc>
            <a:defRPr b="1"/>
          </a:pPr>
          <a:r>
            <a:rPr lang="en-AU" dirty="0"/>
            <a:t>Approach </a:t>
          </a:r>
        </a:p>
      </dgm:t>
    </dgm:pt>
    <dgm:pt modelId="{F75EF315-5EE6-4458-9DE4-830C779E9DEC}" type="parTrans" cxnId="{2D0AC39C-18FD-41D8-90AF-E056EC3ED1DE}">
      <dgm:prSet/>
      <dgm:spPr/>
      <dgm:t>
        <a:bodyPr/>
        <a:lstStyle/>
        <a:p>
          <a:endParaRPr lang="en-AU"/>
        </a:p>
      </dgm:t>
    </dgm:pt>
    <dgm:pt modelId="{761C0072-0F1F-48E3-8657-12AEB17E1D02}" type="sibTrans" cxnId="{2D0AC39C-18FD-41D8-90AF-E056EC3ED1DE}">
      <dgm:prSet/>
      <dgm:spPr/>
      <dgm:t>
        <a:bodyPr/>
        <a:lstStyle/>
        <a:p>
          <a:endParaRPr lang="en-AU"/>
        </a:p>
      </dgm:t>
    </dgm:pt>
    <dgm:pt modelId="{23FBB7A0-CCBC-4119-99AF-80824D7F0B99}">
      <dgm:prSet phldrT="[Text]"/>
      <dgm:spPr/>
      <dgm:t>
        <a:bodyPr/>
        <a:lstStyle/>
        <a:p>
          <a:pPr>
            <a:lnSpc>
              <a:spcPct val="100000"/>
            </a:lnSpc>
          </a:pPr>
          <a:r>
            <a:rPr lang="en-AU" dirty="0"/>
            <a:t>Community-led, small scale temporary activations = ‘Lighter, quicker, cheaper (PPS.ORG). Includes Guerrilla Urbanism, pop-ups and city repair</a:t>
          </a:r>
        </a:p>
      </dgm:t>
    </dgm:pt>
    <dgm:pt modelId="{6F5C9485-33E9-4FC5-8636-88D9168D8985}" type="parTrans" cxnId="{FBB1BEC6-7D3E-4A1A-AA51-99BEDC3B6C5B}">
      <dgm:prSet/>
      <dgm:spPr/>
      <dgm:t>
        <a:bodyPr/>
        <a:lstStyle/>
        <a:p>
          <a:endParaRPr lang="en-AU"/>
        </a:p>
      </dgm:t>
    </dgm:pt>
    <dgm:pt modelId="{8A630CC5-D135-4714-9D84-80A4A2E5DE80}" type="sibTrans" cxnId="{FBB1BEC6-7D3E-4A1A-AA51-99BEDC3B6C5B}">
      <dgm:prSet/>
      <dgm:spPr/>
      <dgm:t>
        <a:bodyPr/>
        <a:lstStyle/>
        <a:p>
          <a:endParaRPr lang="en-AU"/>
        </a:p>
      </dgm:t>
    </dgm:pt>
    <dgm:pt modelId="{EBF3E38E-06B1-40C2-9D45-229FF0737D6C}">
      <dgm:prSet phldrT="[Text]"/>
      <dgm:spPr/>
      <dgm:t>
        <a:bodyPr/>
        <a:lstStyle/>
        <a:p>
          <a:pPr>
            <a:lnSpc>
              <a:spcPct val="100000"/>
            </a:lnSpc>
            <a:defRPr b="1"/>
          </a:pPr>
          <a:r>
            <a:rPr lang="en-AU" dirty="0"/>
            <a:t>Purpose</a:t>
          </a:r>
        </a:p>
      </dgm:t>
    </dgm:pt>
    <dgm:pt modelId="{C8189AF5-D529-43BF-8C3A-EAEF4E4705FA}" type="parTrans" cxnId="{B90A4780-310A-48C3-8D62-E7D4CF1606AD}">
      <dgm:prSet/>
      <dgm:spPr/>
      <dgm:t>
        <a:bodyPr/>
        <a:lstStyle/>
        <a:p>
          <a:endParaRPr lang="en-AU"/>
        </a:p>
      </dgm:t>
    </dgm:pt>
    <dgm:pt modelId="{D5D485D3-4B5C-41B6-A4BE-779459915F5B}" type="sibTrans" cxnId="{B90A4780-310A-48C3-8D62-E7D4CF1606AD}">
      <dgm:prSet/>
      <dgm:spPr/>
      <dgm:t>
        <a:bodyPr/>
        <a:lstStyle/>
        <a:p>
          <a:endParaRPr lang="en-AU"/>
        </a:p>
      </dgm:t>
    </dgm:pt>
    <dgm:pt modelId="{D0A5018D-6D5E-4C4A-8638-9E07B31AE311}">
      <dgm:prSet phldrT="[Text]"/>
      <dgm:spPr/>
      <dgm:t>
        <a:bodyPr/>
        <a:lstStyle/>
        <a:p>
          <a:pPr>
            <a:lnSpc>
              <a:spcPct val="100000"/>
            </a:lnSpc>
          </a:pPr>
          <a:r>
            <a:rPr lang="en-US" dirty="0"/>
            <a:t>Testing ideas and project trials in small and quick ways for incremental change. </a:t>
          </a:r>
          <a:endParaRPr lang="en-AU" dirty="0"/>
        </a:p>
      </dgm:t>
    </dgm:pt>
    <dgm:pt modelId="{3C014533-3EEA-4350-A149-E4F9F7C6311F}" type="parTrans" cxnId="{7F55AB90-6FE3-47F2-A5BD-56FE354E63CD}">
      <dgm:prSet/>
      <dgm:spPr/>
      <dgm:t>
        <a:bodyPr/>
        <a:lstStyle/>
        <a:p>
          <a:endParaRPr lang="en-AU"/>
        </a:p>
      </dgm:t>
    </dgm:pt>
    <dgm:pt modelId="{B5A8DF80-65ED-4359-8D00-8B3C4FFD885E}" type="sibTrans" cxnId="{7F55AB90-6FE3-47F2-A5BD-56FE354E63CD}">
      <dgm:prSet/>
      <dgm:spPr/>
      <dgm:t>
        <a:bodyPr/>
        <a:lstStyle/>
        <a:p>
          <a:endParaRPr lang="en-AU"/>
        </a:p>
      </dgm:t>
    </dgm:pt>
    <dgm:pt modelId="{436EF140-113D-48BF-8493-8EA9B4616CB2}">
      <dgm:prSet phldrT="[Text]"/>
      <dgm:spPr/>
      <dgm:t>
        <a:bodyPr/>
        <a:lstStyle/>
        <a:p>
          <a:pPr>
            <a:lnSpc>
              <a:spcPct val="100000"/>
            </a:lnSpc>
            <a:defRPr b="1"/>
          </a:pPr>
          <a:r>
            <a:rPr lang="en-AU" dirty="0"/>
            <a:t>Benefits</a:t>
          </a:r>
        </a:p>
      </dgm:t>
    </dgm:pt>
    <dgm:pt modelId="{4CC7122B-EEC4-44E8-88A3-E3424B2861DF}" type="parTrans" cxnId="{08E33D27-09EB-4C16-9BA3-397F9908225E}">
      <dgm:prSet/>
      <dgm:spPr/>
      <dgm:t>
        <a:bodyPr/>
        <a:lstStyle/>
        <a:p>
          <a:endParaRPr lang="en-AU"/>
        </a:p>
      </dgm:t>
    </dgm:pt>
    <dgm:pt modelId="{D6BA864A-2BC4-4AE7-A7DB-925F47FC7114}" type="sibTrans" cxnId="{08E33D27-09EB-4C16-9BA3-397F9908225E}">
      <dgm:prSet/>
      <dgm:spPr/>
      <dgm:t>
        <a:bodyPr/>
        <a:lstStyle/>
        <a:p>
          <a:endParaRPr lang="en-AU"/>
        </a:p>
      </dgm:t>
    </dgm:pt>
    <dgm:pt modelId="{A440BF03-AD8A-4033-A53C-D515FE8D2F0C}">
      <dgm:prSet phldrT="[Text]"/>
      <dgm:spPr/>
      <dgm:t>
        <a:bodyPr/>
        <a:lstStyle/>
        <a:p>
          <a:pPr>
            <a:lnSpc>
              <a:spcPct val="100000"/>
            </a:lnSpc>
            <a:defRPr b="1"/>
          </a:pPr>
          <a:r>
            <a:rPr lang="en-AU" dirty="0"/>
            <a:t>Challenges</a:t>
          </a:r>
        </a:p>
      </dgm:t>
    </dgm:pt>
    <dgm:pt modelId="{855B6F44-B63C-4556-90FE-2EB3DE55EBA9}" type="parTrans" cxnId="{E0DB598B-C4B4-4CAC-B253-2A47EE9C0F23}">
      <dgm:prSet/>
      <dgm:spPr/>
      <dgm:t>
        <a:bodyPr/>
        <a:lstStyle/>
        <a:p>
          <a:endParaRPr lang="en-AU"/>
        </a:p>
      </dgm:t>
    </dgm:pt>
    <dgm:pt modelId="{925F166C-FC7D-4DFA-8531-4F960985036F}" type="sibTrans" cxnId="{E0DB598B-C4B4-4CAC-B253-2A47EE9C0F23}">
      <dgm:prSet/>
      <dgm:spPr/>
      <dgm:t>
        <a:bodyPr/>
        <a:lstStyle/>
        <a:p>
          <a:endParaRPr lang="en-AU"/>
        </a:p>
      </dgm:t>
    </dgm:pt>
    <dgm:pt modelId="{AF0C83DA-4CA6-40E5-BA49-054CA8A80316}">
      <dgm:prSet phldrT="[Text]"/>
      <dgm:spPr/>
      <dgm:t>
        <a:bodyPr/>
        <a:lstStyle/>
        <a:p>
          <a:pPr>
            <a:lnSpc>
              <a:spcPct val="100000"/>
            </a:lnSpc>
          </a:pPr>
          <a:r>
            <a:rPr lang="en-US" dirty="0"/>
            <a:t>Community buy in fluctuates depending on how inclusive the project is, place keeping strategy, </a:t>
          </a:r>
          <a:endParaRPr lang="en-AU" dirty="0"/>
        </a:p>
      </dgm:t>
    </dgm:pt>
    <dgm:pt modelId="{AC752C34-7B01-429B-B475-632C6C6CDBE6}" type="parTrans" cxnId="{E9DE1959-4383-44E1-9B77-5AF115A0686D}">
      <dgm:prSet/>
      <dgm:spPr/>
      <dgm:t>
        <a:bodyPr/>
        <a:lstStyle/>
        <a:p>
          <a:endParaRPr lang="en-AU"/>
        </a:p>
      </dgm:t>
    </dgm:pt>
    <dgm:pt modelId="{DD150D46-3A45-4188-A176-6EF44E4D8CFA}" type="sibTrans" cxnId="{E9DE1959-4383-44E1-9B77-5AF115A0686D}">
      <dgm:prSet/>
      <dgm:spPr/>
      <dgm:t>
        <a:bodyPr/>
        <a:lstStyle/>
        <a:p>
          <a:endParaRPr lang="en-AU"/>
        </a:p>
      </dgm:t>
    </dgm:pt>
    <dgm:pt modelId="{38C4FDCC-780E-41E5-981C-7F4400FD3664}">
      <dgm:prSet phldrT="[Text]"/>
      <dgm:spPr/>
      <dgm:t>
        <a:bodyPr/>
        <a:lstStyle/>
        <a:p>
          <a:pPr>
            <a:lnSpc>
              <a:spcPct val="100000"/>
            </a:lnSpc>
          </a:pPr>
          <a:r>
            <a:rPr lang="en-US" dirty="0"/>
            <a:t>Understanding what elements of a project have most potential. Quick strategies for social connection </a:t>
          </a:r>
          <a:endParaRPr lang="en-AU" dirty="0"/>
        </a:p>
      </dgm:t>
    </dgm:pt>
    <dgm:pt modelId="{EBEF0A82-89DB-479E-8FA4-CFBCB46AEB14}" type="parTrans" cxnId="{C4A42F15-A137-42A9-B006-468C553982FA}">
      <dgm:prSet/>
      <dgm:spPr/>
      <dgm:t>
        <a:bodyPr/>
        <a:lstStyle/>
        <a:p>
          <a:endParaRPr lang="en-AU"/>
        </a:p>
      </dgm:t>
    </dgm:pt>
    <dgm:pt modelId="{CE5B263C-4CF3-42C3-8621-30C6F7AA2E3E}" type="sibTrans" cxnId="{C4A42F15-A137-42A9-B006-468C553982FA}">
      <dgm:prSet/>
      <dgm:spPr/>
      <dgm:t>
        <a:bodyPr/>
        <a:lstStyle/>
        <a:p>
          <a:endParaRPr lang="en-AU"/>
        </a:p>
      </dgm:t>
    </dgm:pt>
    <dgm:pt modelId="{DD9C9556-55DE-4673-890E-1738008A5900}" type="pres">
      <dgm:prSet presAssocID="{25D370C8-1823-405B-884D-CA0659079C63}" presName="root" presStyleCnt="0">
        <dgm:presLayoutVars>
          <dgm:dir/>
          <dgm:resizeHandles val="exact"/>
        </dgm:presLayoutVars>
      </dgm:prSet>
      <dgm:spPr/>
    </dgm:pt>
    <dgm:pt modelId="{A0D84C55-63CF-4A77-BFDF-BAD77E797535}" type="pres">
      <dgm:prSet presAssocID="{0C202A28-1203-42D8-89D3-B8E315014AA2}" presName="compNode" presStyleCnt="0"/>
      <dgm:spPr/>
    </dgm:pt>
    <dgm:pt modelId="{FE72B959-EAEA-4DD0-A1F2-CAB8381DD8AD}" type="pres">
      <dgm:prSet presAssocID="{0C202A28-1203-42D8-89D3-B8E315014AA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asel"/>
        </a:ext>
      </dgm:extLst>
    </dgm:pt>
    <dgm:pt modelId="{7801BF27-BBF6-42A1-A74C-A21C94EF86A8}" type="pres">
      <dgm:prSet presAssocID="{0C202A28-1203-42D8-89D3-B8E315014AA2}" presName="iconSpace" presStyleCnt="0"/>
      <dgm:spPr/>
    </dgm:pt>
    <dgm:pt modelId="{C7FD97AE-D5FF-420F-B429-29A44816DC81}" type="pres">
      <dgm:prSet presAssocID="{0C202A28-1203-42D8-89D3-B8E315014AA2}" presName="parTx" presStyleLbl="revTx" presStyleIdx="0" presStyleCnt="8">
        <dgm:presLayoutVars>
          <dgm:chMax val="0"/>
          <dgm:chPref val="0"/>
        </dgm:presLayoutVars>
      </dgm:prSet>
      <dgm:spPr/>
    </dgm:pt>
    <dgm:pt modelId="{542AAE6C-D1EA-4FF8-AC9F-53E312A3A232}" type="pres">
      <dgm:prSet presAssocID="{0C202A28-1203-42D8-89D3-B8E315014AA2}" presName="txSpace" presStyleCnt="0"/>
      <dgm:spPr/>
    </dgm:pt>
    <dgm:pt modelId="{928FB2CB-4118-4F1B-8CE3-BE4C16D9C60A}" type="pres">
      <dgm:prSet presAssocID="{0C202A28-1203-42D8-89D3-B8E315014AA2}" presName="desTx" presStyleLbl="revTx" presStyleIdx="1" presStyleCnt="8">
        <dgm:presLayoutVars/>
      </dgm:prSet>
      <dgm:spPr/>
    </dgm:pt>
    <dgm:pt modelId="{619BDEE4-2476-4BEF-ADFF-CC66A71A158F}" type="pres">
      <dgm:prSet presAssocID="{761C0072-0F1F-48E3-8657-12AEB17E1D02}" presName="sibTrans" presStyleCnt="0"/>
      <dgm:spPr/>
    </dgm:pt>
    <dgm:pt modelId="{FB4D416E-587D-464A-B1D1-F5B408081CEB}" type="pres">
      <dgm:prSet presAssocID="{EBF3E38E-06B1-40C2-9D45-229FF0737D6C}" presName="compNode" presStyleCnt="0"/>
      <dgm:spPr/>
    </dgm:pt>
    <dgm:pt modelId="{D67F2EEB-F8B2-4AC8-85E1-911E6BC2859B}" type="pres">
      <dgm:prSet presAssocID="{EBF3E38E-06B1-40C2-9D45-229FF0737D6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ity"/>
        </a:ext>
      </dgm:extLst>
    </dgm:pt>
    <dgm:pt modelId="{6C94A8A1-ADBB-4F65-A68F-12779D2ED908}" type="pres">
      <dgm:prSet presAssocID="{EBF3E38E-06B1-40C2-9D45-229FF0737D6C}" presName="iconSpace" presStyleCnt="0"/>
      <dgm:spPr/>
    </dgm:pt>
    <dgm:pt modelId="{819DF086-B214-471F-9C16-85D3675D4663}" type="pres">
      <dgm:prSet presAssocID="{EBF3E38E-06B1-40C2-9D45-229FF0737D6C}" presName="parTx" presStyleLbl="revTx" presStyleIdx="2" presStyleCnt="8">
        <dgm:presLayoutVars>
          <dgm:chMax val="0"/>
          <dgm:chPref val="0"/>
        </dgm:presLayoutVars>
      </dgm:prSet>
      <dgm:spPr/>
    </dgm:pt>
    <dgm:pt modelId="{A95D898D-FBF6-45EE-8D97-CF632E045B11}" type="pres">
      <dgm:prSet presAssocID="{EBF3E38E-06B1-40C2-9D45-229FF0737D6C}" presName="txSpace" presStyleCnt="0"/>
      <dgm:spPr/>
    </dgm:pt>
    <dgm:pt modelId="{0B1DC81E-D001-4EAC-934A-F77AA6178F00}" type="pres">
      <dgm:prSet presAssocID="{EBF3E38E-06B1-40C2-9D45-229FF0737D6C}" presName="desTx" presStyleLbl="revTx" presStyleIdx="3" presStyleCnt="8">
        <dgm:presLayoutVars/>
      </dgm:prSet>
      <dgm:spPr/>
    </dgm:pt>
    <dgm:pt modelId="{697F2552-0A04-4359-BF2F-298FF4F00BB3}" type="pres">
      <dgm:prSet presAssocID="{D5D485D3-4B5C-41B6-A4BE-779459915F5B}" presName="sibTrans" presStyleCnt="0"/>
      <dgm:spPr/>
    </dgm:pt>
    <dgm:pt modelId="{7E86C2F4-0376-44D0-A420-0D8470173193}" type="pres">
      <dgm:prSet presAssocID="{436EF140-113D-48BF-8493-8EA9B4616CB2}" presName="compNode" presStyleCnt="0"/>
      <dgm:spPr/>
    </dgm:pt>
    <dgm:pt modelId="{89695C5C-F324-4BD2-A2DE-BC59DAC7A75A}" type="pres">
      <dgm:prSet presAssocID="{436EF140-113D-48BF-8493-8EA9B4616CB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AE135BEF-820A-4B61-BB03-F3BB77A05BE3}" type="pres">
      <dgm:prSet presAssocID="{436EF140-113D-48BF-8493-8EA9B4616CB2}" presName="iconSpace" presStyleCnt="0"/>
      <dgm:spPr/>
    </dgm:pt>
    <dgm:pt modelId="{BF8BABBF-B264-4611-8E84-B3A8EC37EB1D}" type="pres">
      <dgm:prSet presAssocID="{436EF140-113D-48BF-8493-8EA9B4616CB2}" presName="parTx" presStyleLbl="revTx" presStyleIdx="4" presStyleCnt="8">
        <dgm:presLayoutVars>
          <dgm:chMax val="0"/>
          <dgm:chPref val="0"/>
        </dgm:presLayoutVars>
      </dgm:prSet>
      <dgm:spPr/>
    </dgm:pt>
    <dgm:pt modelId="{C7A85239-61B1-4D22-8788-9C3BEE951FEC}" type="pres">
      <dgm:prSet presAssocID="{436EF140-113D-48BF-8493-8EA9B4616CB2}" presName="txSpace" presStyleCnt="0"/>
      <dgm:spPr/>
    </dgm:pt>
    <dgm:pt modelId="{5E676F7B-0DF1-4050-A7D1-6B3AC8A89F6D}" type="pres">
      <dgm:prSet presAssocID="{436EF140-113D-48BF-8493-8EA9B4616CB2}" presName="desTx" presStyleLbl="revTx" presStyleIdx="5" presStyleCnt="8">
        <dgm:presLayoutVars/>
      </dgm:prSet>
      <dgm:spPr/>
    </dgm:pt>
    <dgm:pt modelId="{918E9A2C-8BDB-4737-AF87-C748C82BA7E6}" type="pres">
      <dgm:prSet presAssocID="{D6BA864A-2BC4-4AE7-A7DB-925F47FC7114}" presName="sibTrans" presStyleCnt="0"/>
      <dgm:spPr/>
    </dgm:pt>
    <dgm:pt modelId="{F4A92405-10B8-441F-B525-4831C61ED7CF}" type="pres">
      <dgm:prSet presAssocID="{A440BF03-AD8A-4033-A53C-D515FE8D2F0C}" presName="compNode" presStyleCnt="0"/>
      <dgm:spPr/>
    </dgm:pt>
    <dgm:pt modelId="{1F302B3B-2133-4262-90B9-8F7AA4A84A69}" type="pres">
      <dgm:prSet presAssocID="{A440BF03-AD8A-4033-A53C-D515FE8D2F0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itcoin"/>
        </a:ext>
      </dgm:extLst>
    </dgm:pt>
    <dgm:pt modelId="{C04B886B-51F9-4BEC-A649-D668DE436795}" type="pres">
      <dgm:prSet presAssocID="{A440BF03-AD8A-4033-A53C-D515FE8D2F0C}" presName="iconSpace" presStyleCnt="0"/>
      <dgm:spPr/>
    </dgm:pt>
    <dgm:pt modelId="{527EFF38-1BB1-4645-A79E-DCB54577E971}" type="pres">
      <dgm:prSet presAssocID="{A440BF03-AD8A-4033-A53C-D515FE8D2F0C}" presName="parTx" presStyleLbl="revTx" presStyleIdx="6" presStyleCnt="8">
        <dgm:presLayoutVars>
          <dgm:chMax val="0"/>
          <dgm:chPref val="0"/>
        </dgm:presLayoutVars>
      </dgm:prSet>
      <dgm:spPr/>
    </dgm:pt>
    <dgm:pt modelId="{4B3E1775-F524-4875-9B8F-98A140A0B903}" type="pres">
      <dgm:prSet presAssocID="{A440BF03-AD8A-4033-A53C-D515FE8D2F0C}" presName="txSpace" presStyleCnt="0"/>
      <dgm:spPr/>
    </dgm:pt>
    <dgm:pt modelId="{561FAB53-4C39-4FF9-8409-56F649904FF7}" type="pres">
      <dgm:prSet presAssocID="{A440BF03-AD8A-4033-A53C-D515FE8D2F0C}" presName="desTx" presStyleLbl="revTx" presStyleIdx="7" presStyleCnt="8">
        <dgm:presLayoutVars/>
      </dgm:prSet>
      <dgm:spPr/>
    </dgm:pt>
  </dgm:ptLst>
  <dgm:cxnLst>
    <dgm:cxn modelId="{C4A42F15-A137-42A9-B006-468C553982FA}" srcId="{436EF140-113D-48BF-8493-8EA9B4616CB2}" destId="{38C4FDCC-780E-41E5-981C-7F4400FD3664}" srcOrd="0" destOrd="0" parTransId="{EBEF0A82-89DB-479E-8FA4-CFBCB46AEB14}" sibTransId="{CE5B263C-4CF3-42C3-8621-30C6F7AA2E3E}"/>
    <dgm:cxn modelId="{F0ADB616-749D-430E-9F1B-A6E7DC818106}" type="presOf" srcId="{38C4FDCC-780E-41E5-981C-7F4400FD3664}" destId="{5E676F7B-0DF1-4050-A7D1-6B3AC8A89F6D}" srcOrd="0" destOrd="0" presId="urn:microsoft.com/office/officeart/2018/2/layout/IconLabelDescriptionList"/>
    <dgm:cxn modelId="{29F4731A-23E6-4B06-83F5-E51FAE4A5829}" type="presOf" srcId="{EBF3E38E-06B1-40C2-9D45-229FF0737D6C}" destId="{819DF086-B214-471F-9C16-85D3675D4663}" srcOrd="0" destOrd="0" presId="urn:microsoft.com/office/officeart/2018/2/layout/IconLabelDescriptionList"/>
    <dgm:cxn modelId="{08E33D27-09EB-4C16-9BA3-397F9908225E}" srcId="{25D370C8-1823-405B-884D-CA0659079C63}" destId="{436EF140-113D-48BF-8493-8EA9B4616CB2}" srcOrd="2" destOrd="0" parTransId="{4CC7122B-EEC4-44E8-88A3-E3424B2861DF}" sibTransId="{D6BA864A-2BC4-4AE7-A7DB-925F47FC7114}"/>
    <dgm:cxn modelId="{303E2263-7DD1-4EF6-A65A-305EFF44CC10}" type="presOf" srcId="{23FBB7A0-CCBC-4119-99AF-80824D7F0B99}" destId="{928FB2CB-4118-4F1B-8CE3-BE4C16D9C60A}" srcOrd="0" destOrd="0" presId="urn:microsoft.com/office/officeart/2018/2/layout/IconLabelDescriptionList"/>
    <dgm:cxn modelId="{70EA6358-EE93-43BB-B1EE-CFB5751F4FFF}" type="presOf" srcId="{AF0C83DA-4CA6-40E5-BA49-054CA8A80316}" destId="{561FAB53-4C39-4FF9-8409-56F649904FF7}" srcOrd="0" destOrd="0" presId="urn:microsoft.com/office/officeart/2018/2/layout/IconLabelDescriptionList"/>
    <dgm:cxn modelId="{E9DE1959-4383-44E1-9B77-5AF115A0686D}" srcId="{A440BF03-AD8A-4033-A53C-D515FE8D2F0C}" destId="{AF0C83DA-4CA6-40E5-BA49-054CA8A80316}" srcOrd="0" destOrd="0" parTransId="{AC752C34-7B01-429B-B475-632C6C6CDBE6}" sibTransId="{DD150D46-3A45-4188-A176-6EF44E4D8CFA}"/>
    <dgm:cxn modelId="{B90A4780-310A-48C3-8D62-E7D4CF1606AD}" srcId="{25D370C8-1823-405B-884D-CA0659079C63}" destId="{EBF3E38E-06B1-40C2-9D45-229FF0737D6C}" srcOrd="1" destOrd="0" parTransId="{C8189AF5-D529-43BF-8C3A-EAEF4E4705FA}" sibTransId="{D5D485D3-4B5C-41B6-A4BE-779459915F5B}"/>
    <dgm:cxn modelId="{E0DB598B-C4B4-4CAC-B253-2A47EE9C0F23}" srcId="{25D370C8-1823-405B-884D-CA0659079C63}" destId="{A440BF03-AD8A-4033-A53C-D515FE8D2F0C}" srcOrd="3" destOrd="0" parTransId="{855B6F44-B63C-4556-90FE-2EB3DE55EBA9}" sibTransId="{925F166C-FC7D-4DFA-8531-4F960985036F}"/>
    <dgm:cxn modelId="{7F55AB90-6FE3-47F2-A5BD-56FE354E63CD}" srcId="{EBF3E38E-06B1-40C2-9D45-229FF0737D6C}" destId="{D0A5018D-6D5E-4C4A-8638-9E07B31AE311}" srcOrd="0" destOrd="0" parTransId="{3C014533-3EEA-4350-A149-E4F9F7C6311F}" sibTransId="{B5A8DF80-65ED-4359-8D00-8B3C4FFD885E}"/>
    <dgm:cxn modelId="{2D0AC39C-18FD-41D8-90AF-E056EC3ED1DE}" srcId="{25D370C8-1823-405B-884D-CA0659079C63}" destId="{0C202A28-1203-42D8-89D3-B8E315014AA2}" srcOrd="0" destOrd="0" parTransId="{F75EF315-5EE6-4458-9DE4-830C779E9DEC}" sibTransId="{761C0072-0F1F-48E3-8657-12AEB17E1D02}"/>
    <dgm:cxn modelId="{FBB1BEC6-7D3E-4A1A-AA51-99BEDC3B6C5B}" srcId="{0C202A28-1203-42D8-89D3-B8E315014AA2}" destId="{23FBB7A0-CCBC-4119-99AF-80824D7F0B99}" srcOrd="0" destOrd="0" parTransId="{6F5C9485-33E9-4FC5-8636-88D9168D8985}" sibTransId="{8A630CC5-D135-4714-9D84-80A4A2E5DE80}"/>
    <dgm:cxn modelId="{1F04A6CB-2B54-493D-BB25-9A5F420197D7}" type="presOf" srcId="{0C202A28-1203-42D8-89D3-B8E315014AA2}" destId="{C7FD97AE-D5FF-420F-B429-29A44816DC81}" srcOrd="0" destOrd="0" presId="urn:microsoft.com/office/officeart/2018/2/layout/IconLabelDescriptionList"/>
    <dgm:cxn modelId="{7CA028DA-49CE-4528-8707-A4A6930B3A3A}" type="presOf" srcId="{25D370C8-1823-405B-884D-CA0659079C63}" destId="{DD9C9556-55DE-4673-890E-1738008A5900}" srcOrd="0" destOrd="0" presId="urn:microsoft.com/office/officeart/2018/2/layout/IconLabelDescriptionList"/>
    <dgm:cxn modelId="{EDEC08E0-EB25-47A3-8CBF-DF39839D5EE7}" type="presOf" srcId="{A440BF03-AD8A-4033-A53C-D515FE8D2F0C}" destId="{527EFF38-1BB1-4645-A79E-DCB54577E971}" srcOrd="0" destOrd="0" presId="urn:microsoft.com/office/officeart/2018/2/layout/IconLabelDescriptionList"/>
    <dgm:cxn modelId="{30388EEA-1376-4912-A67D-F893B3037EA5}" type="presOf" srcId="{436EF140-113D-48BF-8493-8EA9B4616CB2}" destId="{BF8BABBF-B264-4611-8E84-B3A8EC37EB1D}" srcOrd="0" destOrd="0" presId="urn:microsoft.com/office/officeart/2018/2/layout/IconLabelDescriptionList"/>
    <dgm:cxn modelId="{DB8517F5-792E-4842-A2A0-1E905730967B}" type="presOf" srcId="{D0A5018D-6D5E-4C4A-8638-9E07B31AE311}" destId="{0B1DC81E-D001-4EAC-934A-F77AA6178F00}" srcOrd="0" destOrd="0" presId="urn:microsoft.com/office/officeart/2018/2/layout/IconLabelDescriptionList"/>
    <dgm:cxn modelId="{AD3D7CA4-D4B1-4266-8B39-ECC8C574CAA5}" type="presParOf" srcId="{DD9C9556-55DE-4673-890E-1738008A5900}" destId="{A0D84C55-63CF-4A77-BFDF-BAD77E797535}" srcOrd="0" destOrd="0" presId="urn:microsoft.com/office/officeart/2018/2/layout/IconLabelDescriptionList"/>
    <dgm:cxn modelId="{EA1404E1-511F-46E7-B7A2-90A779D7EC70}" type="presParOf" srcId="{A0D84C55-63CF-4A77-BFDF-BAD77E797535}" destId="{FE72B959-EAEA-4DD0-A1F2-CAB8381DD8AD}" srcOrd="0" destOrd="0" presId="urn:microsoft.com/office/officeart/2018/2/layout/IconLabelDescriptionList"/>
    <dgm:cxn modelId="{EC52347B-D3D0-4990-A5CD-95CA2939FA5B}" type="presParOf" srcId="{A0D84C55-63CF-4A77-BFDF-BAD77E797535}" destId="{7801BF27-BBF6-42A1-A74C-A21C94EF86A8}" srcOrd="1" destOrd="0" presId="urn:microsoft.com/office/officeart/2018/2/layout/IconLabelDescriptionList"/>
    <dgm:cxn modelId="{51EACDF5-3ECD-4425-A992-E0065529DD0E}" type="presParOf" srcId="{A0D84C55-63CF-4A77-BFDF-BAD77E797535}" destId="{C7FD97AE-D5FF-420F-B429-29A44816DC81}" srcOrd="2" destOrd="0" presId="urn:microsoft.com/office/officeart/2018/2/layout/IconLabelDescriptionList"/>
    <dgm:cxn modelId="{82EA64DE-3187-4A27-8084-29211DBC54DE}" type="presParOf" srcId="{A0D84C55-63CF-4A77-BFDF-BAD77E797535}" destId="{542AAE6C-D1EA-4FF8-AC9F-53E312A3A232}" srcOrd="3" destOrd="0" presId="urn:microsoft.com/office/officeart/2018/2/layout/IconLabelDescriptionList"/>
    <dgm:cxn modelId="{C147884F-0572-4A0A-A972-634C315E9E99}" type="presParOf" srcId="{A0D84C55-63CF-4A77-BFDF-BAD77E797535}" destId="{928FB2CB-4118-4F1B-8CE3-BE4C16D9C60A}" srcOrd="4" destOrd="0" presId="urn:microsoft.com/office/officeart/2018/2/layout/IconLabelDescriptionList"/>
    <dgm:cxn modelId="{1A0282FA-3146-4F30-8F15-2A2EF4FFD51C}" type="presParOf" srcId="{DD9C9556-55DE-4673-890E-1738008A5900}" destId="{619BDEE4-2476-4BEF-ADFF-CC66A71A158F}" srcOrd="1" destOrd="0" presId="urn:microsoft.com/office/officeart/2018/2/layout/IconLabelDescriptionList"/>
    <dgm:cxn modelId="{8C48B513-79A6-40E6-BB4A-B1914BD1D1D6}" type="presParOf" srcId="{DD9C9556-55DE-4673-890E-1738008A5900}" destId="{FB4D416E-587D-464A-B1D1-F5B408081CEB}" srcOrd="2" destOrd="0" presId="urn:microsoft.com/office/officeart/2018/2/layout/IconLabelDescriptionList"/>
    <dgm:cxn modelId="{B6B8B55F-2163-4D30-91B9-A23668DA55E3}" type="presParOf" srcId="{FB4D416E-587D-464A-B1D1-F5B408081CEB}" destId="{D67F2EEB-F8B2-4AC8-85E1-911E6BC2859B}" srcOrd="0" destOrd="0" presId="urn:microsoft.com/office/officeart/2018/2/layout/IconLabelDescriptionList"/>
    <dgm:cxn modelId="{A1446DFE-4542-48D9-9459-FABFC3955CFB}" type="presParOf" srcId="{FB4D416E-587D-464A-B1D1-F5B408081CEB}" destId="{6C94A8A1-ADBB-4F65-A68F-12779D2ED908}" srcOrd="1" destOrd="0" presId="urn:microsoft.com/office/officeart/2018/2/layout/IconLabelDescriptionList"/>
    <dgm:cxn modelId="{7120608E-9DCC-4F64-B11C-D150C1BE26B8}" type="presParOf" srcId="{FB4D416E-587D-464A-B1D1-F5B408081CEB}" destId="{819DF086-B214-471F-9C16-85D3675D4663}" srcOrd="2" destOrd="0" presId="urn:microsoft.com/office/officeart/2018/2/layout/IconLabelDescriptionList"/>
    <dgm:cxn modelId="{8F9D4A49-CAAB-41D2-B92C-5FD78FD04A08}" type="presParOf" srcId="{FB4D416E-587D-464A-B1D1-F5B408081CEB}" destId="{A95D898D-FBF6-45EE-8D97-CF632E045B11}" srcOrd="3" destOrd="0" presId="urn:microsoft.com/office/officeart/2018/2/layout/IconLabelDescriptionList"/>
    <dgm:cxn modelId="{89EE58C1-5A24-47C3-8B3F-E305675030DC}" type="presParOf" srcId="{FB4D416E-587D-464A-B1D1-F5B408081CEB}" destId="{0B1DC81E-D001-4EAC-934A-F77AA6178F00}" srcOrd="4" destOrd="0" presId="urn:microsoft.com/office/officeart/2018/2/layout/IconLabelDescriptionList"/>
    <dgm:cxn modelId="{B6E6F5C2-5020-4985-B874-FE0BC87C1663}" type="presParOf" srcId="{DD9C9556-55DE-4673-890E-1738008A5900}" destId="{697F2552-0A04-4359-BF2F-298FF4F00BB3}" srcOrd="3" destOrd="0" presId="urn:microsoft.com/office/officeart/2018/2/layout/IconLabelDescriptionList"/>
    <dgm:cxn modelId="{61CD254D-B283-40C2-96F0-E49BAE6E03E0}" type="presParOf" srcId="{DD9C9556-55DE-4673-890E-1738008A5900}" destId="{7E86C2F4-0376-44D0-A420-0D8470173193}" srcOrd="4" destOrd="0" presId="urn:microsoft.com/office/officeart/2018/2/layout/IconLabelDescriptionList"/>
    <dgm:cxn modelId="{879199C3-353A-49C4-9C9A-CBBF8D023E3E}" type="presParOf" srcId="{7E86C2F4-0376-44D0-A420-0D8470173193}" destId="{89695C5C-F324-4BD2-A2DE-BC59DAC7A75A}" srcOrd="0" destOrd="0" presId="urn:microsoft.com/office/officeart/2018/2/layout/IconLabelDescriptionList"/>
    <dgm:cxn modelId="{B903ABF4-96D0-4BE1-83B8-8E1A3B91CE97}" type="presParOf" srcId="{7E86C2F4-0376-44D0-A420-0D8470173193}" destId="{AE135BEF-820A-4B61-BB03-F3BB77A05BE3}" srcOrd="1" destOrd="0" presId="urn:microsoft.com/office/officeart/2018/2/layout/IconLabelDescriptionList"/>
    <dgm:cxn modelId="{AAB8E2AB-EF3D-4A92-883A-AAB54A5B679D}" type="presParOf" srcId="{7E86C2F4-0376-44D0-A420-0D8470173193}" destId="{BF8BABBF-B264-4611-8E84-B3A8EC37EB1D}" srcOrd="2" destOrd="0" presId="urn:microsoft.com/office/officeart/2018/2/layout/IconLabelDescriptionList"/>
    <dgm:cxn modelId="{3421D0A9-1BFA-4B6A-8E62-451FB23CBCF4}" type="presParOf" srcId="{7E86C2F4-0376-44D0-A420-0D8470173193}" destId="{C7A85239-61B1-4D22-8788-9C3BEE951FEC}" srcOrd="3" destOrd="0" presId="urn:microsoft.com/office/officeart/2018/2/layout/IconLabelDescriptionList"/>
    <dgm:cxn modelId="{E203DE36-9422-4960-932F-D23A08ADA5F5}" type="presParOf" srcId="{7E86C2F4-0376-44D0-A420-0D8470173193}" destId="{5E676F7B-0DF1-4050-A7D1-6B3AC8A89F6D}" srcOrd="4" destOrd="0" presId="urn:microsoft.com/office/officeart/2018/2/layout/IconLabelDescriptionList"/>
    <dgm:cxn modelId="{B89CA1ED-73CE-4F6E-9721-9EE4C1859296}" type="presParOf" srcId="{DD9C9556-55DE-4673-890E-1738008A5900}" destId="{918E9A2C-8BDB-4737-AF87-C748C82BA7E6}" srcOrd="5" destOrd="0" presId="urn:microsoft.com/office/officeart/2018/2/layout/IconLabelDescriptionList"/>
    <dgm:cxn modelId="{89656401-D9A5-4265-A2CC-CA1DB677D9D5}" type="presParOf" srcId="{DD9C9556-55DE-4673-890E-1738008A5900}" destId="{F4A92405-10B8-441F-B525-4831C61ED7CF}" srcOrd="6" destOrd="0" presId="urn:microsoft.com/office/officeart/2018/2/layout/IconLabelDescriptionList"/>
    <dgm:cxn modelId="{95E75D3F-9DBB-42DC-A2A5-2026AB40648B}" type="presParOf" srcId="{F4A92405-10B8-441F-B525-4831C61ED7CF}" destId="{1F302B3B-2133-4262-90B9-8F7AA4A84A69}" srcOrd="0" destOrd="0" presId="urn:microsoft.com/office/officeart/2018/2/layout/IconLabelDescriptionList"/>
    <dgm:cxn modelId="{437117B8-45F1-4FAB-BABD-CDD1E943A0B6}" type="presParOf" srcId="{F4A92405-10B8-441F-B525-4831C61ED7CF}" destId="{C04B886B-51F9-4BEC-A649-D668DE436795}" srcOrd="1" destOrd="0" presId="urn:microsoft.com/office/officeart/2018/2/layout/IconLabelDescriptionList"/>
    <dgm:cxn modelId="{D0BF44E2-EB00-49C1-B86F-1E2B4AD3568F}" type="presParOf" srcId="{F4A92405-10B8-441F-B525-4831C61ED7CF}" destId="{527EFF38-1BB1-4645-A79E-DCB54577E971}" srcOrd="2" destOrd="0" presId="urn:microsoft.com/office/officeart/2018/2/layout/IconLabelDescriptionList"/>
    <dgm:cxn modelId="{08BEF74B-6DCB-4560-A2A7-73641EF0A841}" type="presParOf" srcId="{F4A92405-10B8-441F-B525-4831C61ED7CF}" destId="{4B3E1775-F524-4875-9B8F-98A140A0B903}" srcOrd="3" destOrd="0" presId="urn:microsoft.com/office/officeart/2018/2/layout/IconLabelDescriptionList"/>
    <dgm:cxn modelId="{F701798B-66C6-4BBB-8578-5195D2B9D1B9}" type="presParOf" srcId="{F4A92405-10B8-441F-B525-4831C61ED7CF}" destId="{561FAB53-4C39-4FF9-8409-56F649904FF7}"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C14B1-C250-4E4A-AF0E-9180E3830512}">
      <dsp:nvSpPr>
        <dsp:cNvPr id="0" name=""/>
        <dsp:cNvSpPr/>
      </dsp:nvSpPr>
      <dsp:spPr>
        <a:xfrm>
          <a:off x="0" y="0"/>
          <a:ext cx="9918032" cy="2555513"/>
        </a:xfrm>
        <a:prstGeom prst="roundRect">
          <a:avLst>
            <a:gd name="adj" fmla="val 10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302B43-198D-4F51-825D-C527BFCD5F5E}">
      <dsp:nvSpPr>
        <dsp:cNvPr id="0" name=""/>
        <dsp:cNvSpPr/>
      </dsp:nvSpPr>
      <dsp:spPr>
        <a:xfrm>
          <a:off x="297540" y="340735"/>
          <a:ext cx="2913421" cy="187404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8000" b="-8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97E0FC-C5F1-4339-B33E-53821CEBB49F}">
      <dsp:nvSpPr>
        <dsp:cNvPr id="0" name=""/>
        <dsp:cNvSpPr/>
      </dsp:nvSpPr>
      <dsp:spPr>
        <a:xfrm rot="10800000">
          <a:off x="297540" y="2555513"/>
          <a:ext cx="2913421" cy="3123406"/>
        </a:xfrm>
        <a:prstGeom prst="round2SameRect">
          <a:avLst>
            <a:gd name="adj1" fmla="val 10500"/>
            <a:gd name="adj2" fmla="val 0"/>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AU" sz="1600" kern="1200" dirty="0">
              <a:solidFill>
                <a:schemeClr val="tx1"/>
              </a:solidFill>
            </a:rPr>
            <a:t>Feelings: civic pride, inclusiveness, social Integration, vitality and sociability, sense of belonging, reduced depression</a:t>
          </a:r>
        </a:p>
        <a:p>
          <a:pPr marL="0" lvl="0" indent="0" algn="ctr" defTabSz="711200">
            <a:lnSpc>
              <a:spcPct val="90000"/>
            </a:lnSpc>
            <a:spcBef>
              <a:spcPct val="0"/>
            </a:spcBef>
            <a:spcAft>
              <a:spcPct val="35000"/>
            </a:spcAft>
            <a:buNone/>
          </a:pPr>
          <a:r>
            <a:rPr lang="en-AU" sz="1600" kern="1200" dirty="0">
              <a:solidFill>
                <a:schemeClr val="tx1"/>
              </a:solidFill>
            </a:rPr>
            <a:t>Life quality conditions: reduced accidents, crime and vandalism, improved health, improved wellbeing, aesthetics, recreation benefits, urban resilience</a:t>
          </a:r>
        </a:p>
        <a:p>
          <a:pPr marL="0" lvl="0" indent="0" algn="ctr" defTabSz="711200">
            <a:lnSpc>
              <a:spcPct val="90000"/>
            </a:lnSpc>
            <a:spcBef>
              <a:spcPct val="0"/>
            </a:spcBef>
            <a:spcAft>
              <a:spcPct val="35000"/>
            </a:spcAft>
            <a:buNone/>
          </a:pPr>
          <a:r>
            <a:rPr lang="en-AU" sz="1600" kern="1200" dirty="0">
              <a:solidFill>
                <a:schemeClr val="tx1"/>
              </a:solidFill>
            </a:rPr>
            <a:t>Other: improved educational outcomes</a:t>
          </a:r>
        </a:p>
      </dsp:txBody>
      <dsp:txXfrm rot="10800000">
        <a:off x="387138" y="2555513"/>
        <a:ext cx="2734225" cy="3033808"/>
      </dsp:txXfrm>
    </dsp:sp>
    <dsp:sp modelId="{9EBEFBDF-F0AE-4D65-851D-49E6324E78B8}">
      <dsp:nvSpPr>
        <dsp:cNvPr id="0" name=""/>
        <dsp:cNvSpPr/>
      </dsp:nvSpPr>
      <dsp:spPr>
        <a:xfrm>
          <a:off x="3502305" y="340735"/>
          <a:ext cx="2913421" cy="187404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92B45E-5135-4C71-AB0B-259406E075CC}">
      <dsp:nvSpPr>
        <dsp:cNvPr id="0" name=""/>
        <dsp:cNvSpPr/>
      </dsp:nvSpPr>
      <dsp:spPr>
        <a:xfrm rot="10800000">
          <a:off x="3502305" y="2555513"/>
          <a:ext cx="2913421" cy="3123406"/>
        </a:xfrm>
        <a:prstGeom prst="round2SameRect">
          <a:avLst>
            <a:gd name="adj1" fmla="val 10500"/>
            <a:gd name="adj2" fmla="val 0"/>
          </a:avLst>
        </a:prstGeom>
        <a:solidFill>
          <a:schemeClr val="accent4">
            <a:shade val="80000"/>
            <a:hueOff val="-256642"/>
            <a:satOff val="0"/>
            <a:lumOff val="169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355600">
            <a:lnSpc>
              <a:spcPct val="90000"/>
            </a:lnSpc>
            <a:spcBef>
              <a:spcPct val="0"/>
            </a:spcBef>
            <a:spcAft>
              <a:spcPct val="35000"/>
            </a:spcAft>
            <a:buNone/>
          </a:pPr>
          <a:r>
            <a:rPr lang="en-AU" sz="1600" kern="1200" dirty="0">
              <a:solidFill>
                <a:schemeClr val="tx1"/>
              </a:solidFill>
            </a:rPr>
            <a:t>Ecosystem services:  resilience, adaptability, improved waterways, reduced heat stress, reduced waste and pollution, cleaner air, increased biodiversity, ecological stewardship (willingness to support sustainable practices)</a:t>
          </a:r>
        </a:p>
      </dsp:txBody>
      <dsp:txXfrm rot="10800000">
        <a:off x="3591903" y="2555513"/>
        <a:ext cx="2734225" cy="3033808"/>
      </dsp:txXfrm>
    </dsp:sp>
    <dsp:sp modelId="{EEC72394-2ED4-4F89-99CC-FEF72440C79C}">
      <dsp:nvSpPr>
        <dsp:cNvPr id="0" name=""/>
        <dsp:cNvSpPr/>
      </dsp:nvSpPr>
      <dsp:spPr>
        <a:xfrm>
          <a:off x="6707069" y="340735"/>
          <a:ext cx="2913421" cy="187404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B5AD55-1CF0-4EB1-A80A-01AB1973BBA7}">
      <dsp:nvSpPr>
        <dsp:cNvPr id="0" name=""/>
        <dsp:cNvSpPr/>
      </dsp:nvSpPr>
      <dsp:spPr>
        <a:xfrm rot="10800000">
          <a:off x="6707069" y="2555513"/>
          <a:ext cx="2913421" cy="3123406"/>
        </a:xfrm>
        <a:prstGeom prst="round2SameRect">
          <a:avLst>
            <a:gd name="adj1" fmla="val 10500"/>
            <a:gd name="adj2" fmla="val 0"/>
          </a:avLst>
        </a:prstGeom>
        <a:solidFill>
          <a:schemeClr val="accent4">
            <a:shade val="80000"/>
            <a:hueOff val="-513283"/>
            <a:satOff val="0"/>
            <a:lumOff val="338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AU" sz="1900" kern="1200" dirty="0">
              <a:solidFill>
                <a:schemeClr val="tx1"/>
              </a:solidFill>
            </a:rPr>
            <a:t>Increased visitation (footfall and length of visit), </a:t>
          </a:r>
        </a:p>
        <a:p>
          <a:pPr marL="0" lvl="0" indent="0" algn="ctr" defTabSz="844550">
            <a:lnSpc>
              <a:spcPct val="90000"/>
            </a:lnSpc>
            <a:spcBef>
              <a:spcPct val="0"/>
            </a:spcBef>
            <a:spcAft>
              <a:spcPct val="35000"/>
            </a:spcAft>
            <a:buNone/>
          </a:pPr>
          <a:r>
            <a:rPr lang="en-AU" sz="1900" kern="1200" dirty="0">
              <a:solidFill>
                <a:schemeClr val="tx1"/>
              </a:solidFill>
            </a:rPr>
            <a:t>Local businesses: increased revenue, job creation or skill development, reduced public expenditure, increased property value</a:t>
          </a:r>
        </a:p>
      </dsp:txBody>
      <dsp:txXfrm rot="10800000">
        <a:off x="6796667" y="2555513"/>
        <a:ext cx="2734225" cy="3033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2B959-EAEA-4DD0-A1F2-CAB8381DD8AD}">
      <dsp:nvSpPr>
        <dsp:cNvPr id="0" name=""/>
        <dsp:cNvSpPr/>
      </dsp:nvSpPr>
      <dsp:spPr>
        <a:xfrm>
          <a:off x="4751" y="242813"/>
          <a:ext cx="578247" cy="5782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FD97AE-D5FF-420F-B429-29A44816DC81}">
      <dsp:nvSpPr>
        <dsp:cNvPr id="0" name=""/>
        <dsp:cNvSpPr/>
      </dsp:nvSpPr>
      <dsp:spPr>
        <a:xfrm>
          <a:off x="4751" y="898545"/>
          <a:ext cx="1652135" cy="247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AU" sz="1500" kern="1200" dirty="0"/>
            <a:t>Approach </a:t>
          </a:r>
        </a:p>
      </dsp:txBody>
      <dsp:txXfrm>
        <a:off x="4751" y="898545"/>
        <a:ext cx="1652135" cy="247820"/>
      </dsp:txXfrm>
    </dsp:sp>
    <dsp:sp modelId="{928FB2CB-4118-4F1B-8CE3-BE4C16D9C60A}">
      <dsp:nvSpPr>
        <dsp:cNvPr id="0" name=""/>
        <dsp:cNvSpPr/>
      </dsp:nvSpPr>
      <dsp:spPr>
        <a:xfrm>
          <a:off x="4751" y="1182404"/>
          <a:ext cx="1652135" cy="862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AU" sz="1100" kern="1200" dirty="0"/>
            <a:t>Community-led, artist-led or top-down</a:t>
          </a:r>
        </a:p>
      </dsp:txBody>
      <dsp:txXfrm>
        <a:off x="4751" y="1182404"/>
        <a:ext cx="1652135" cy="862368"/>
      </dsp:txXfrm>
    </dsp:sp>
    <dsp:sp modelId="{D67F2EEB-F8B2-4AC8-85E1-911E6BC2859B}">
      <dsp:nvSpPr>
        <dsp:cNvPr id="0" name=""/>
        <dsp:cNvSpPr/>
      </dsp:nvSpPr>
      <dsp:spPr>
        <a:xfrm>
          <a:off x="1946009" y="242813"/>
          <a:ext cx="578247" cy="5782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9DF086-B214-471F-9C16-85D3675D4663}">
      <dsp:nvSpPr>
        <dsp:cNvPr id="0" name=""/>
        <dsp:cNvSpPr/>
      </dsp:nvSpPr>
      <dsp:spPr>
        <a:xfrm>
          <a:off x="1946009" y="898545"/>
          <a:ext cx="1652135" cy="247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AU" sz="1500" kern="1200" dirty="0"/>
            <a:t>Purpose</a:t>
          </a:r>
        </a:p>
      </dsp:txBody>
      <dsp:txXfrm>
        <a:off x="1946009" y="898545"/>
        <a:ext cx="1652135" cy="247820"/>
      </dsp:txXfrm>
    </dsp:sp>
    <dsp:sp modelId="{0B1DC81E-D001-4EAC-934A-F77AA6178F00}">
      <dsp:nvSpPr>
        <dsp:cNvPr id="0" name=""/>
        <dsp:cNvSpPr/>
      </dsp:nvSpPr>
      <dsp:spPr>
        <a:xfrm>
          <a:off x="1946009" y="1182404"/>
          <a:ext cx="1652135" cy="862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reactivation of public and private spaces</a:t>
          </a:r>
          <a:endParaRPr lang="en-AU" sz="1100" kern="1200" dirty="0"/>
        </a:p>
      </dsp:txBody>
      <dsp:txXfrm>
        <a:off x="1946009" y="1182404"/>
        <a:ext cx="1652135" cy="862368"/>
      </dsp:txXfrm>
    </dsp:sp>
    <dsp:sp modelId="{89695C5C-F324-4BD2-A2DE-BC59DAC7A75A}">
      <dsp:nvSpPr>
        <dsp:cNvPr id="0" name=""/>
        <dsp:cNvSpPr/>
      </dsp:nvSpPr>
      <dsp:spPr>
        <a:xfrm>
          <a:off x="3887268" y="242813"/>
          <a:ext cx="578247" cy="5782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8BABBF-B264-4611-8E84-B3A8EC37EB1D}">
      <dsp:nvSpPr>
        <dsp:cNvPr id="0" name=""/>
        <dsp:cNvSpPr/>
      </dsp:nvSpPr>
      <dsp:spPr>
        <a:xfrm>
          <a:off x="3887268" y="898545"/>
          <a:ext cx="1652135" cy="247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AU" sz="1500" kern="1200" dirty="0"/>
            <a:t>Benefits</a:t>
          </a:r>
        </a:p>
      </dsp:txBody>
      <dsp:txXfrm>
        <a:off x="3887268" y="898545"/>
        <a:ext cx="1652135" cy="247820"/>
      </dsp:txXfrm>
    </dsp:sp>
    <dsp:sp modelId="{5E676F7B-0DF1-4050-A7D1-6B3AC8A89F6D}">
      <dsp:nvSpPr>
        <dsp:cNvPr id="0" name=""/>
        <dsp:cNvSpPr/>
      </dsp:nvSpPr>
      <dsp:spPr>
        <a:xfrm>
          <a:off x="3887268" y="1182404"/>
          <a:ext cx="1652135" cy="862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attracting people, improved local economy, public safety, celebration of place and culture, pride, fun, learning, etc.</a:t>
          </a:r>
          <a:endParaRPr lang="en-AU" sz="1100" kern="1200" dirty="0"/>
        </a:p>
      </dsp:txBody>
      <dsp:txXfrm>
        <a:off x="3887268" y="1182404"/>
        <a:ext cx="1652135" cy="862368"/>
      </dsp:txXfrm>
    </dsp:sp>
    <dsp:sp modelId="{1F302B3B-2133-4262-90B9-8F7AA4A84A69}">
      <dsp:nvSpPr>
        <dsp:cNvPr id="0" name=""/>
        <dsp:cNvSpPr/>
      </dsp:nvSpPr>
      <dsp:spPr>
        <a:xfrm>
          <a:off x="5828526" y="242813"/>
          <a:ext cx="578247" cy="5782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7EFF38-1BB1-4645-A79E-DCB54577E971}">
      <dsp:nvSpPr>
        <dsp:cNvPr id="0" name=""/>
        <dsp:cNvSpPr/>
      </dsp:nvSpPr>
      <dsp:spPr>
        <a:xfrm>
          <a:off x="5828526" y="898545"/>
          <a:ext cx="1652135" cy="247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AU" sz="1500" kern="1200" dirty="0"/>
            <a:t>Challenges</a:t>
          </a:r>
        </a:p>
      </dsp:txBody>
      <dsp:txXfrm>
        <a:off x="5828526" y="898545"/>
        <a:ext cx="1652135" cy="247820"/>
      </dsp:txXfrm>
    </dsp:sp>
    <dsp:sp modelId="{561FAB53-4C39-4FF9-8409-56F649904FF7}">
      <dsp:nvSpPr>
        <dsp:cNvPr id="0" name=""/>
        <dsp:cNvSpPr/>
      </dsp:nvSpPr>
      <dsp:spPr>
        <a:xfrm>
          <a:off x="5828526" y="1182404"/>
          <a:ext cx="1652135" cy="862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partnerships, gentrification, evaluation, maintenance, funding, etc. </a:t>
          </a:r>
          <a:endParaRPr lang="en-AU" sz="1100" kern="1200" dirty="0"/>
        </a:p>
      </dsp:txBody>
      <dsp:txXfrm>
        <a:off x="5828526" y="1182404"/>
        <a:ext cx="1652135" cy="8623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2B959-EAEA-4DD0-A1F2-CAB8381DD8AD}">
      <dsp:nvSpPr>
        <dsp:cNvPr id="0" name=""/>
        <dsp:cNvSpPr/>
      </dsp:nvSpPr>
      <dsp:spPr>
        <a:xfrm>
          <a:off x="4751" y="239364"/>
          <a:ext cx="578247" cy="5782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FD97AE-D5FF-420F-B429-29A44816DC81}">
      <dsp:nvSpPr>
        <dsp:cNvPr id="0" name=""/>
        <dsp:cNvSpPr/>
      </dsp:nvSpPr>
      <dsp:spPr>
        <a:xfrm>
          <a:off x="4751" y="895392"/>
          <a:ext cx="1652135" cy="247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AU" sz="1500" kern="1200"/>
            <a:t>Approach </a:t>
          </a:r>
        </a:p>
      </dsp:txBody>
      <dsp:txXfrm>
        <a:off x="4751" y="895392"/>
        <a:ext cx="1652135" cy="247820"/>
      </dsp:txXfrm>
    </dsp:sp>
    <dsp:sp modelId="{928FB2CB-4118-4F1B-8CE3-BE4C16D9C60A}">
      <dsp:nvSpPr>
        <dsp:cNvPr id="0" name=""/>
        <dsp:cNvSpPr/>
      </dsp:nvSpPr>
      <dsp:spPr>
        <a:xfrm>
          <a:off x="4751" y="1179390"/>
          <a:ext cx="1652135" cy="868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AU" sz="1100" kern="1200" dirty="0"/>
            <a:t>Usually top-down and strategically choosing key sites (notes, main streets, etc). Large scale</a:t>
          </a:r>
        </a:p>
      </dsp:txBody>
      <dsp:txXfrm>
        <a:off x="4751" y="1179390"/>
        <a:ext cx="1652135" cy="868831"/>
      </dsp:txXfrm>
    </dsp:sp>
    <dsp:sp modelId="{D67F2EEB-F8B2-4AC8-85E1-911E6BC2859B}">
      <dsp:nvSpPr>
        <dsp:cNvPr id="0" name=""/>
        <dsp:cNvSpPr/>
      </dsp:nvSpPr>
      <dsp:spPr>
        <a:xfrm>
          <a:off x="1946009" y="239364"/>
          <a:ext cx="578247" cy="5782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9DF086-B214-471F-9C16-85D3675D4663}">
      <dsp:nvSpPr>
        <dsp:cNvPr id="0" name=""/>
        <dsp:cNvSpPr/>
      </dsp:nvSpPr>
      <dsp:spPr>
        <a:xfrm>
          <a:off x="1946009" y="895392"/>
          <a:ext cx="1652135" cy="247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AU" sz="1500" kern="1200"/>
            <a:t>Purpose</a:t>
          </a:r>
        </a:p>
      </dsp:txBody>
      <dsp:txXfrm>
        <a:off x="1946009" y="895392"/>
        <a:ext cx="1652135" cy="247820"/>
      </dsp:txXfrm>
    </dsp:sp>
    <dsp:sp modelId="{0B1DC81E-D001-4EAC-934A-F77AA6178F00}">
      <dsp:nvSpPr>
        <dsp:cNvPr id="0" name=""/>
        <dsp:cNvSpPr/>
      </dsp:nvSpPr>
      <dsp:spPr>
        <a:xfrm>
          <a:off x="1946009" y="1179390"/>
          <a:ext cx="1652135" cy="868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Key target initiative towards enhancing one or more aspects of livability and life quality. Adaptability and revitalization of an area.</a:t>
          </a:r>
          <a:endParaRPr lang="en-AU" sz="1100" kern="1200" dirty="0"/>
        </a:p>
      </dsp:txBody>
      <dsp:txXfrm>
        <a:off x="1946009" y="1179390"/>
        <a:ext cx="1652135" cy="868831"/>
      </dsp:txXfrm>
    </dsp:sp>
    <dsp:sp modelId="{89695C5C-F324-4BD2-A2DE-BC59DAC7A75A}">
      <dsp:nvSpPr>
        <dsp:cNvPr id="0" name=""/>
        <dsp:cNvSpPr/>
      </dsp:nvSpPr>
      <dsp:spPr>
        <a:xfrm>
          <a:off x="3887268" y="239364"/>
          <a:ext cx="578247" cy="5782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8BABBF-B264-4611-8E84-B3A8EC37EB1D}">
      <dsp:nvSpPr>
        <dsp:cNvPr id="0" name=""/>
        <dsp:cNvSpPr/>
      </dsp:nvSpPr>
      <dsp:spPr>
        <a:xfrm>
          <a:off x="3887268" y="895392"/>
          <a:ext cx="1652135" cy="247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AU" sz="1500" kern="1200"/>
            <a:t>Benefits</a:t>
          </a:r>
        </a:p>
      </dsp:txBody>
      <dsp:txXfrm>
        <a:off x="3887268" y="895392"/>
        <a:ext cx="1652135" cy="247820"/>
      </dsp:txXfrm>
    </dsp:sp>
    <dsp:sp modelId="{5E676F7B-0DF1-4050-A7D1-6B3AC8A89F6D}">
      <dsp:nvSpPr>
        <dsp:cNvPr id="0" name=""/>
        <dsp:cNvSpPr/>
      </dsp:nvSpPr>
      <dsp:spPr>
        <a:xfrm>
          <a:off x="3887268" y="1179390"/>
          <a:ext cx="1652135" cy="868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Enhancing life quality: walkability, green places, mixed-use land use, etc. Can use cyclic events. User attraction. </a:t>
          </a:r>
          <a:endParaRPr lang="en-AU" sz="1100" kern="1200" dirty="0"/>
        </a:p>
      </dsp:txBody>
      <dsp:txXfrm>
        <a:off x="3887268" y="1179390"/>
        <a:ext cx="1652135" cy="868831"/>
      </dsp:txXfrm>
    </dsp:sp>
    <dsp:sp modelId="{1F302B3B-2133-4262-90B9-8F7AA4A84A69}">
      <dsp:nvSpPr>
        <dsp:cNvPr id="0" name=""/>
        <dsp:cNvSpPr/>
      </dsp:nvSpPr>
      <dsp:spPr>
        <a:xfrm>
          <a:off x="5828526" y="239364"/>
          <a:ext cx="578247" cy="5782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7EFF38-1BB1-4645-A79E-DCB54577E971}">
      <dsp:nvSpPr>
        <dsp:cNvPr id="0" name=""/>
        <dsp:cNvSpPr/>
      </dsp:nvSpPr>
      <dsp:spPr>
        <a:xfrm>
          <a:off x="5828526" y="895392"/>
          <a:ext cx="1652135" cy="247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AU" sz="1500" kern="1200"/>
            <a:t>Challenges</a:t>
          </a:r>
        </a:p>
      </dsp:txBody>
      <dsp:txXfrm>
        <a:off x="5828526" y="895392"/>
        <a:ext cx="1652135" cy="247820"/>
      </dsp:txXfrm>
    </dsp:sp>
    <dsp:sp modelId="{561FAB53-4C39-4FF9-8409-56F649904FF7}">
      <dsp:nvSpPr>
        <dsp:cNvPr id="0" name=""/>
        <dsp:cNvSpPr/>
      </dsp:nvSpPr>
      <dsp:spPr>
        <a:xfrm>
          <a:off x="5828526" y="1179390"/>
          <a:ext cx="1652135" cy="868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Community buy-in fluctuates depending on how inclusive the project is, place keeping strategy, </a:t>
          </a:r>
          <a:endParaRPr lang="en-AU" sz="1100" kern="1200" dirty="0"/>
        </a:p>
      </dsp:txBody>
      <dsp:txXfrm>
        <a:off x="5828526" y="1179390"/>
        <a:ext cx="1652135" cy="8688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2B959-EAEA-4DD0-A1F2-CAB8381DD8AD}">
      <dsp:nvSpPr>
        <dsp:cNvPr id="0" name=""/>
        <dsp:cNvSpPr/>
      </dsp:nvSpPr>
      <dsp:spPr>
        <a:xfrm>
          <a:off x="4751" y="148559"/>
          <a:ext cx="578247" cy="5782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FD97AE-D5FF-420F-B429-29A44816DC81}">
      <dsp:nvSpPr>
        <dsp:cNvPr id="0" name=""/>
        <dsp:cNvSpPr/>
      </dsp:nvSpPr>
      <dsp:spPr>
        <a:xfrm>
          <a:off x="4751" y="812396"/>
          <a:ext cx="1652135" cy="247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AU" sz="1500" kern="1200" dirty="0"/>
            <a:t>Approach </a:t>
          </a:r>
        </a:p>
      </dsp:txBody>
      <dsp:txXfrm>
        <a:off x="4751" y="812396"/>
        <a:ext cx="1652135" cy="247820"/>
      </dsp:txXfrm>
    </dsp:sp>
    <dsp:sp modelId="{928FB2CB-4118-4F1B-8CE3-BE4C16D9C60A}">
      <dsp:nvSpPr>
        <dsp:cNvPr id="0" name=""/>
        <dsp:cNvSpPr/>
      </dsp:nvSpPr>
      <dsp:spPr>
        <a:xfrm>
          <a:off x="4751" y="1100026"/>
          <a:ext cx="1652135" cy="1039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AU" sz="1100" kern="1200" dirty="0"/>
            <a:t>Community-led, small scale temporary activations = ‘Lighter, quicker, cheaper (PPS.ORG). Includes Guerrilla Urbanism, pop-ups and city repair</a:t>
          </a:r>
        </a:p>
      </dsp:txBody>
      <dsp:txXfrm>
        <a:off x="4751" y="1100026"/>
        <a:ext cx="1652135" cy="1039001"/>
      </dsp:txXfrm>
    </dsp:sp>
    <dsp:sp modelId="{D67F2EEB-F8B2-4AC8-85E1-911E6BC2859B}">
      <dsp:nvSpPr>
        <dsp:cNvPr id="0" name=""/>
        <dsp:cNvSpPr/>
      </dsp:nvSpPr>
      <dsp:spPr>
        <a:xfrm>
          <a:off x="1946009" y="148559"/>
          <a:ext cx="578247" cy="5782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9DF086-B214-471F-9C16-85D3675D4663}">
      <dsp:nvSpPr>
        <dsp:cNvPr id="0" name=""/>
        <dsp:cNvSpPr/>
      </dsp:nvSpPr>
      <dsp:spPr>
        <a:xfrm>
          <a:off x="1946009" y="812396"/>
          <a:ext cx="1652135" cy="247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AU" sz="1500" kern="1200" dirty="0"/>
            <a:t>Purpose</a:t>
          </a:r>
        </a:p>
      </dsp:txBody>
      <dsp:txXfrm>
        <a:off x="1946009" y="812396"/>
        <a:ext cx="1652135" cy="247820"/>
      </dsp:txXfrm>
    </dsp:sp>
    <dsp:sp modelId="{0B1DC81E-D001-4EAC-934A-F77AA6178F00}">
      <dsp:nvSpPr>
        <dsp:cNvPr id="0" name=""/>
        <dsp:cNvSpPr/>
      </dsp:nvSpPr>
      <dsp:spPr>
        <a:xfrm>
          <a:off x="1946009" y="1100026"/>
          <a:ext cx="1652135" cy="1039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Testing ideas and project trials in small and quick ways for incremental change. </a:t>
          </a:r>
          <a:endParaRPr lang="en-AU" sz="1100" kern="1200" dirty="0"/>
        </a:p>
      </dsp:txBody>
      <dsp:txXfrm>
        <a:off x="1946009" y="1100026"/>
        <a:ext cx="1652135" cy="1039001"/>
      </dsp:txXfrm>
    </dsp:sp>
    <dsp:sp modelId="{89695C5C-F324-4BD2-A2DE-BC59DAC7A75A}">
      <dsp:nvSpPr>
        <dsp:cNvPr id="0" name=""/>
        <dsp:cNvSpPr/>
      </dsp:nvSpPr>
      <dsp:spPr>
        <a:xfrm>
          <a:off x="3887268" y="148559"/>
          <a:ext cx="578247" cy="5782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8BABBF-B264-4611-8E84-B3A8EC37EB1D}">
      <dsp:nvSpPr>
        <dsp:cNvPr id="0" name=""/>
        <dsp:cNvSpPr/>
      </dsp:nvSpPr>
      <dsp:spPr>
        <a:xfrm>
          <a:off x="3887268" y="812396"/>
          <a:ext cx="1652135" cy="247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AU" sz="1500" kern="1200" dirty="0"/>
            <a:t>Benefits</a:t>
          </a:r>
        </a:p>
      </dsp:txBody>
      <dsp:txXfrm>
        <a:off x="3887268" y="812396"/>
        <a:ext cx="1652135" cy="247820"/>
      </dsp:txXfrm>
    </dsp:sp>
    <dsp:sp modelId="{5E676F7B-0DF1-4050-A7D1-6B3AC8A89F6D}">
      <dsp:nvSpPr>
        <dsp:cNvPr id="0" name=""/>
        <dsp:cNvSpPr/>
      </dsp:nvSpPr>
      <dsp:spPr>
        <a:xfrm>
          <a:off x="3887268" y="1100026"/>
          <a:ext cx="1652135" cy="1039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Understanding what elements of a project have most potential. Quick strategies for social connection </a:t>
          </a:r>
          <a:endParaRPr lang="en-AU" sz="1100" kern="1200" dirty="0"/>
        </a:p>
      </dsp:txBody>
      <dsp:txXfrm>
        <a:off x="3887268" y="1100026"/>
        <a:ext cx="1652135" cy="1039001"/>
      </dsp:txXfrm>
    </dsp:sp>
    <dsp:sp modelId="{1F302B3B-2133-4262-90B9-8F7AA4A84A69}">
      <dsp:nvSpPr>
        <dsp:cNvPr id="0" name=""/>
        <dsp:cNvSpPr/>
      </dsp:nvSpPr>
      <dsp:spPr>
        <a:xfrm>
          <a:off x="5828526" y="148559"/>
          <a:ext cx="578247" cy="5782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7EFF38-1BB1-4645-A79E-DCB54577E971}">
      <dsp:nvSpPr>
        <dsp:cNvPr id="0" name=""/>
        <dsp:cNvSpPr/>
      </dsp:nvSpPr>
      <dsp:spPr>
        <a:xfrm>
          <a:off x="5828526" y="812396"/>
          <a:ext cx="1652135" cy="247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AU" sz="1500" kern="1200" dirty="0"/>
            <a:t>Challenges</a:t>
          </a:r>
        </a:p>
      </dsp:txBody>
      <dsp:txXfrm>
        <a:off x="5828526" y="812396"/>
        <a:ext cx="1652135" cy="247820"/>
      </dsp:txXfrm>
    </dsp:sp>
    <dsp:sp modelId="{561FAB53-4C39-4FF9-8409-56F649904FF7}">
      <dsp:nvSpPr>
        <dsp:cNvPr id="0" name=""/>
        <dsp:cNvSpPr/>
      </dsp:nvSpPr>
      <dsp:spPr>
        <a:xfrm>
          <a:off x="5828526" y="1100026"/>
          <a:ext cx="1652135" cy="1039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100000"/>
            </a:lnSpc>
            <a:spcBef>
              <a:spcPct val="0"/>
            </a:spcBef>
            <a:spcAft>
              <a:spcPct val="35000"/>
            </a:spcAft>
            <a:buNone/>
          </a:pPr>
          <a:r>
            <a:rPr lang="en-US" sz="1100" kern="1200" dirty="0"/>
            <a:t>Community buy in fluctuates depending on how inclusive the project is, place keeping strategy, </a:t>
          </a:r>
          <a:endParaRPr lang="en-AU" sz="1100" kern="1200" dirty="0"/>
        </a:p>
      </dsp:txBody>
      <dsp:txXfrm>
        <a:off x="5828526" y="1100026"/>
        <a:ext cx="1652135" cy="1039001"/>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6E5321E0-906A-4787-88D4-5B0F5BA924DB}" type="datetimeFigureOut">
              <a:rPr lang="en-GB" smtClean="0"/>
              <a:t>04/11/2019</a:t>
            </a:fld>
            <a:endParaRPr lang="en-GB" dirty="0"/>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FB3401A3-8F89-4DD7-8542-5D0C06F14E61}" type="slidenum">
              <a:rPr lang="en-GB" smtClean="0"/>
              <a:t>‹#›</a:t>
            </a:fld>
            <a:endParaRPr lang="en-GB" dirty="0"/>
          </a:p>
        </p:txBody>
      </p:sp>
    </p:spTree>
    <p:extLst>
      <p:ext uri="{BB962C8B-B14F-4D97-AF65-F5344CB8AC3E}">
        <p14:creationId xmlns:p14="http://schemas.microsoft.com/office/powerpoint/2010/main" val="268531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mpaigntoendloneliness.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dirty="0">
                <a:effectLst/>
              </a:rPr>
              <a:t>The Sustainable Development Goals are the blueprint to achieve a better and more sustainable future for all. They address the global challenges we face, including those related to poverty, inequality, climate, environmental degradation, prosperity, and peace and justice.</a:t>
            </a:r>
          </a:p>
          <a:p>
            <a:endParaRPr lang="en-AU" dirty="0"/>
          </a:p>
          <a:p>
            <a:r>
              <a:rPr lang="en-US" sz="1200" b="0" i="0" kern="1200" dirty="0">
                <a:solidFill>
                  <a:schemeClr val="tx1"/>
                </a:solidFill>
                <a:effectLst/>
                <a:latin typeface="+mn-lt"/>
                <a:ea typeface="+mn-ea"/>
                <a:cs typeface="+mn-cs"/>
              </a:rPr>
              <a:t>Goal 11 of the Sustainable Development Goals confirmed by the United Nations 2030 Agenda for Sustainable Development supports the concept of Sustainable Cities and Communities to ‘address the global challenges we face, including those related to poverty, inequality, climate, environmental degradation, prosperity, and peace and justice. Making safe, accessible and enjoyable places for people is critical to sustainable city living and working’ (UN, </a:t>
            </a:r>
            <a:r>
              <a:rPr lang="en-US" sz="1200" b="0" i="0" u="none" strike="noStrike" kern="1200" dirty="0">
                <a:solidFill>
                  <a:schemeClr val="tx1"/>
                </a:solidFill>
                <a:effectLst/>
                <a:latin typeface="+mn-lt"/>
                <a:ea typeface="+mn-ea"/>
                <a:cs typeface="+mn-cs"/>
              </a:rPr>
              <a:t>2017</a:t>
            </a:r>
            <a:r>
              <a:rPr lang="en-US" sz="1200" b="0" i="0" kern="1200" dirty="0">
                <a:solidFill>
                  <a:schemeClr val="tx1"/>
                </a:solidFill>
                <a:effectLst/>
                <a:latin typeface="+mn-lt"/>
                <a:ea typeface="+mn-ea"/>
                <a:cs typeface="+mn-cs"/>
              </a:rPr>
              <a:t>, paragraph 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support the strengthening and endurance of place-based strategies in an increasingly urbanised world, where space is ever more at a premium, Goal 11’s principles promote inclusivity, sustainability, participation and investment in urban planning and management. It specifically supports accessibility for the vulnerable and minorities, for people of all ages through sustainable programmes for more liveable urban environments, based on balancing ecological, cultural and economic programmes that will deliver real on-the-ground benefits to communities.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New Urban Agenda (NUA), adopted after the United Nations sponsored Habitat 3 meeting in Quito in 2006, seeks to provide a road map towards the provision of basic services for everyone (UN Habitat, </a:t>
            </a:r>
            <a:r>
              <a:rPr lang="en-US" sz="1200" b="0" i="0" u="none" strike="noStrike" kern="1200" dirty="0">
                <a:solidFill>
                  <a:schemeClr val="tx1"/>
                </a:solidFill>
                <a:effectLst/>
                <a:latin typeface="+mn-lt"/>
                <a:ea typeface="+mn-ea"/>
                <a:cs typeface="+mn-cs"/>
              </a:rPr>
              <a:t>2018</a:t>
            </a:r>
            <a:r>
              <a:rPr lang="en-US" sz="1200" b="0" i="0" kern="1200" dirty="0">
                <a:solidFill>
                  <a:schemeClr val="tx1"/>
                </a:solidFill>
                <a:effectLst/>
                <a:latin typeface="+mn-lt"/>
                <a:ea typeface="+mn-ea"/>
                <a:cs typeface="+mn-cs"/>
              </a:rPr>
              <a:t>). The NUA prompts us to ask, how can place-based thinking, alongside ecosystems knowledge, support open space and public place agendas for the city? In part, the answer is to improve urban planning and design, finance and support, yet it also proposes greater regulation and rules-based approaches. It is up to planners and designers to embrace the principles and values of place thinking to devise programmes cognisant of community and the dynamics of physical, environmental, social, political and economic change. The types of actions necessary to support place-based thinking and beneficial outcomes must embrace new opportunities to reduce inequality and discrimination and be respectful of peoples’ rights to open space, programmes for cleaner and more resilient cities in the face of more intensive climatic and population forces, energy efficient with reduction in pollutants and waste and supportive of greening initiatives alongside effective water supply and conservation programmes.</a:t>
            </a:r>
          </a:p>
          <a:p>
            <a:endParaRPr lang="en-AU" dirty="0"/>
          </a:p>
          <a:p>
            <a:endParaRPr lang="en-AU" dirty="0"/>
          </a:p>
          <a:p>
            <a:endParaRPr lang="en-US" dirty="0"/>
          </a:p>
          <a:p>
            <a:endParaRPr lang="en-US" dirty="0"/>
          </a:p>
        </p:txBody>
      </p:sp>
      <p:sp>
        <p:nvSpPr>
          <p:cNvPr id="4" name="Slide Number Placeholder 3"/>
          <p:cNvSpPr>
            <a:spLocks noGrp="1"/>
          </p:cNvSpPr>
          <p:nvPr>
            <p:ph type="sldNum" sz="quarter" idx="10"/>
          </p:nvPr>
        </p:nvSpPr>
        <p:spPr/>
        <p:txBody>
          <a:bodyPr/>
          <a:lstStyle/>
          <a:p>
            <a:fld id="{8712A2C5-ACBB-4BB1-BD07-2F36325C3EEE}" type="slidenum">
              <a:rPr lang="en-AU" smtClean="0"/>
              <a:t>2</a:t>
            </a:fld>
            <a:endParaRPr lang="en-AU" dirty="0"/>
          </a:p>
        </p:txBody>
      </p:sp>
    </p:spTree>
    <p:extLst>
      <p:ext uri="{BB962C8B-B14F-4D97-AF65-F5344CB8AC3E}">
        <p14:creationId xmlns:p14="http://schemas.microsoft.com/office/powerpoint/2010/main" val="230557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14</a:t>
            </a:fld>
            <a:endParaRPr lang="en-GB" dirty="0"/>
          </a:p>
        </p:txBody>
      </p:sp>
    </p:spTree>
    <p:extLst>
      <p:ext uri="{BB962C8B-B14F-4D97-AF65-F5344CB8AC3E}">
        <p14:creationId xmlns:p14="http://schemas.microsoft.com/office/powerpoint/2010/main" val="2335609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dirty="0"/>
              <a:t>Sense of community, belonging, connection to nature, stewardship, participation and agency. </a:t>
            </a:r>
          </a:p>
          <a:p>
            <a:pPr marL="0" indent="0">
              <a:buNone/>
            </a:pPr>
            <a:endParaRPr lang="en-AU" dirty="0"/>
          </a:p>
          <a:p>
            <a:pPr marL="0" indent="0">
              <a:buNone/>
            </a:pPr>
            <a:r>
              <a:rPr lang="en-AU" dirty="0"/>
              <a:t>Increased citizenship reduces costs of maintenance and fixing things</a:t>
            </a:r>
          </a:p>
          <a:p>
            <a:pPr marL="0" indent="0">
              <a:buNone/>
            </a:pPr>
            <a:endParaRPr lang="en-AU" dirty="0"/>
          </a:p>
          <a:p>
            <a:pPr marL="0" indent="0">
              <a:buNone/>
            </a:pPr>
            <a:r>
              <a:rPr lang="en-AU" dirty="0"/>
              <a:t>Also means if managed well they can start providing services that the council may not have budget for.</a:t>
            </a:r>
          </a:p>
          <a:p>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16</a:t>
            </a:fld>
            <a:endParaRPr lang="en-GB" dirty="0"/>
          </a:p>
        </p:txBody>
      </p:sp>
    </p:spTree>
    <p:extLst>
      <p:ext uri="{BB962C8B-B14F-4D97-AF65-F5344CB8AC3E}">
        <p14:creationId xmlns:p14="http://schemas.microsoft.com/office/powerpoint/2010/main" val="2582072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Should define the key terms here </a:t>
            </a:r>
          </a:p>
        </p:txBody>
      </p:sp>
      <p:sp>
        <p:nvSpPr>
          <p:cNvPr id="4" name="Slide Number Placeholder 3"/>
          <p:cNvSpPr>
            <a:spLocks noGrp="1"/>
          </p:cNvSpPr>
          <p:nvPr>
            <p:ph type="sldNum" sz="quarter" idx="5"/>
          </p:nvPr>
        </p:nvSpPr>
        <p:spPr/>
        <p:txBody>
          <a:bodyPr/>
          <a:lstStyle/>
          <a:p>
            <a:fld id="{FB3401A3-8F89-4DD7-8542-5D0C06F14E61}" type="slidenum">
              <a:rPr lang="en-GB" smtClean="0"/>
              <a:t>19</a:t>
            </a:fld>
            <a:endParaRPr lang="en-GB" dirty="0"/>
          </a:p>
        </p:txBody>
      </p:sp>
    </p:spTree>
    <p:extLst>
      <p:ext uri="{BB962C8B-B14F-4D97-AF65-F5344CB8AC3E}">
        <p14:creationId xmlns:p14="http://schemas.microsoft.com/office/powerpoint/2010/main" val="3135296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5P Framework encourages people to begin by asking what the key purpose of the initiative is. The slides has a couple purposes as seen in many different case studies. </a:t>
            </a:r>
          </a:p>
          <a:p>
            <a:endParaRPr lang="en-AU" dirty="0"/>
          </a:p>
          <a:p>
            <a:r>
              <a:rPr lang="en-AU" dirty="0"/>
              <a:t>Starting from the purpose, each P has different building blocks that can be used to encourage </a:t>
            </a:r>
          </a:p>
        </p:txBody>
      </p:sp>
      <p:sp>
        <p:nvSpPr>
          <p:cNvPr id="4" name="Slide Number Placeholder 3"/>
          <p:cNvSpPr>
            <a:spLocks noGrp="1"/>
          </p:cNvSpPr>
          <p:nvPr>
            <p:ph type="sldNum" sz="quarter" idx="5"/>
          </p:nvPr>
        </p:nvSpPr>
        <p:spPr/>
        <p:txBody>
          <a:bodyPr/>
          <a:lstStyle/>
          <a:p>
            <a:fld id="{FB3401A3-8F89-4DD7-8542-5D0C06F14E61}" type="slidenum">
              <a:rPr lang="en-GB" smtClean="0"/>
              <a:t>21</a:t>
            </a:fld>
            <a:endParaRPr lang="en-GB" dirty="0"/>
          </a:p>
        </p:txBody>
      </p:sp>
    </p:spTree>
    <p:extLst>
      <p:ext uri="{BB962C8B-B14F-4D97-AF65-F5344CB8AC3E}">
        <p14:creationId xmlns:p14="http://schemas.microsoft.com/office/powerpoint/2010/main" val="4120174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GB" sz="1200" kern="1200" dirty="0">
                <a:solidFill>
                  <a:schemeClr val="tx1"/>
                </a:solidFill>
                <a:effectLst/>
                <a:latin typeface="+mn-lt"/>
                <a:ea typeface="+mn-ea"/>
                <a:cs typeface="+mn-cs"/>
              </a:rPr>
              <a:t>An exercise to understand the different way in which people relate to the place by understanding their needs, aspirations, experiences, culture and relationships. People are considered active agents of place. </a:t>
            </a:r>
            <a:endParaRPr lang="en-US" dirty="0"/>
          </a:p>
          <a:p>
            <a:endParaRPr lang="en-US" dirty="0"/>
          </a:p>
          <a:p>
            <a:r>
              <a:rPr lang="en-US" dirty="0"/>
              <a:t>One lesson that we would like to impart is that the physical aspects of the built environment--although critical to a place's success--should be viewed alongside, and perhaps even secondarily, to the creation of a welcoming social or cultural space. But of course, welcoming to you might mean and understood in a different way from someone with a different cultural background. </a:t>
            </a:r>
          </a:p>
          <a:p>
            <a:r>
              <a:rPr lang="en-US" dirty="0"/>
              <a:t>Who are the people? What role do they play? How can we work with them to support relationship building?</a:t>
            </a:r>
          </a:p>
          <a:p>
            <a:endParaRPr lang="en-US" dirty="0"/>
          </a:p>
          <a:p>
            <a:pPr marL="514350" indent="-514350">
              <a:buAutoNum type="arabicParenR"/>
            </a:pPr>
            <a:r>
              <a:rPr lang="en-AU" sz="1200" dirty="0"/>
              <a:t>Trigger change: create a setting in which wider community involvement is encouraged to explore place-based change, </a:t>
            </a:r>
          </a:p>
          <a:p>
            <a:pPr marL="514350" indent="-514350">
              <a:buAutoNum type="arabicParenR"/>
            </a:pPr>
            <a:r>
              <a:rPr lang="en-AU" sz="1200" dirty="0"/>
              <a:t>Give Agency: facilitate a platform to empower community members to voice and discuss their perspectives of place in a dynamic, democratic, and collaborative process; </a:t>
            </a:r>
          </a:p>
          <a:p>
            <a:pPr marL="514350" indent="-514350">
              <a:buAutoNum type="arabicParenR"/>
            </a:pPr>
            <a:r>
              <a:rPr lang="en-AU" sz="1200" dirty="0"/>
              <a:t>support pathways to create and strengthen relationships with self and others; and </a:t>
            </a:r>
          </a:p>
          <a:p>
            <a:pPr marL="514350" indent="-514350">
              <a:buAutoNum type="arabicParenR"/>
            </a:pPr>
            <a:r>
              <a:rPr lang="en-AU" sz="1200" dirty="0"/>
              <a:t>help strengthen their connection with the places they (the community) share (see for example PPS, 2008), including both relationships with the built and the natural environment.</a:t>
            </a:r>
          </a:p>
          <a:p>
            <a:endParaRPr lang="en-US" dirty="0"/>
          </a:p>
        </p:txBody>
      </p:sp>
      <p:sp>
        <p:nvSpPr>
          <p:cNvPr id="4" name="Slide Number Placeholder 3"/>
          <p:cNvSpPr>
            <a:spLocks noGrp="1"/>
          </p:cNvSpPr>
          <p:nvPr>
            <p:ph type="sldNum" sz="quarter" idx="5"/>
          </p:nvPr>
        </p:nvSpPr>
        <p:spPr/>
        <p:txBody>
          <a:bodyPr/>
          <a:lstStyle/>
          <a:p>
            <a:fld id="{FB3401A3-8F89-4DD7-8542-5D0C06F14E61}" type="slidenum">
              <a:rPr lang="en-GB" smtClean="0"/>
              <a:t>22</a:t>
            </a:fld>
            <a:endParaRPr lang="en-GB" dirty="0"/>
          </a:p>
        </p:txBody>
      </p:sp>
    </p:spTree>
    <p:extLst>
      <p:ext uri="{BB962C8B-B14F-4D97-AF65-F5344CB8AC3E}">
        <p14:creationId xmlns:p14="http://schemas.microsoft.com/office/powerpoint/2010/main" val="52627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‘design-with’ exercise where the key role of the placemaker is to create a good environment for communication and empowerment. The process should allow the community to lead, will use local knowledge, respond to local perspectives and have a clear focus. It is collaborative, dynamic, responsive to changing conditions and develops strategies for place-keeping. </a:t>
            </a:r>
            <a:endParaRPr lang="en-US" dirty="0"/>
          </a:p>
          <a:p>
            <a:endParaRPr lang="en-US" dirty="0"/>
          </a:p>
          <a:p>
            <a:r>
              <a:rPr lang="en-US" dirty="0"/>
              <a:t>What are the processes that we can underpin different ways we relate and engage with community?</a:t>
            </a:r>
          </a:p>
          <a:p>
            <a:pPr hangingPunct="0"/>
            <a:r>
              <a:rPr lang="en-AU" sz="1200" b="1" kern="1200" dirty="0">
                <a:solidFill>
                  <a:schemeClr val="tx1"/>
                </a:solidFill>
                <a:effectLst/>
                <a:latin typeface="+mn-lt"/>
                <a:ea typeface="+mn-ea"/>
                <a:cs typeface="+mn-cs"/>
              </a:rPr>
              <a:t>Bottom-up</a:t>
            </a:r>
            <a:r>
              <a:rPr lang="en-AU" sz="1200" kern="1200" dirty="0">
                <a:solidFill>
                  <a:schemeClr val="tx1"/>
                </a:solidFill>
                <a:effectLst/>
                <a:latin typeface="+mn-lt"/>
                <a:ea typeface="+mn-ea"/>
                <a:cs typeface="+mn-cs"/>
              </a:rPr>
              <a:t>, it employs ways of mobilising people from the grassroots to lead change. It is a process which encourages involvement, engagement and codesign with and by the community. In Chapter 3, Community Engagement, Nursey-Bray describes different modes to engage with and by community.</a:t>
            </a:r>
          </a:p>
          <a:p>
            <a:pPr hangingPunct="0"/>
            <a:r>
              <a:rPr lang="en-AU" sz="1200" kern="1200" dirty="0">
                <a:solidFill>
                  <a:schemeClr val="tx1"/>
                </a:solidFill>
                <a:effectLst/>
                <a:latin typeface="+mn-lt"/>
                <a:ea typeface="+mn-ea"/>
                <a:cs typeface="+mn-cs"/>
              </a:rPr>
              <a:t> </a:t>
            </a:r>
          </a:p>
          <a:p>
            <a:pPr hangingPunct="0"/>
            <a:r>
              <a:rPr lang="en-AU" sz="1200" b="1" kern="1200" dirty="0">
                <a:solidFill>
                  <a:schemeClr val="tx1"/>
                </a:solidFill>
                <a:effectLst/>
                <a:latin typeface="+mn-lt"/>
                <a:ea typeface="+mn-ea"/>
                <a:cs typeface="+mn-cs"/>
              </a:rPr>
              <a:t>Assets-based,</a:t>
            </a:r>
            <a:r>
              <a:rPr lang="en-AU" sz="1200" kern="1200" dirty="0">
                <a:solidFill>
                  <a:schemeClr val="tx1"/>
                </a:solidFill>
                <a:effectLst/>
                <a:latin typeface="+mn-lt"/>
                <a:ea typeface="+mn-ea"/>
                <a:cs typeface="+mn-cs"/>
              </a:rPr>
              <a:t> it capitalises upon and taps into local community assets, wisdom, inspiration and potential to shape the physical and relational characteristics of neighbourhoods, towns, cities, or regions (Kretzmann &amp; McKnight, 1996), drawing from local residents, associations and community groups, including its material resources, and respecting the unique qualities of each location and cultural mores (Potter, 2012).  A methodology to incorporate Indigenous perspectives of place is found in Chapter 4, where Foster and Kinniburgh offer new ways of spatially encountering first peoples knowledge of site within a colonial context. </a:t>
            </a:r>
          </a:p>
          <a:p>
            <a:pPr hangingPunct="0"/>
            <a:r>
              <a:rPr lang="en-AU" sz="1200" kern="1200" dirty="0">
                <a:solidFill>
                  <a:schemeClr val="tx1"/>
                </a:solidFill>
                <a:effectLst/>
                <a:latin typeface="+mn-lt"/>
                <a:ea typeface="+mn-ea"/>
                <a:cs typeface="+mn-cs"/>
              </a:rPr>
              <a:t> </a:t>
            </a:r>
          </a:p>
          <a:p>
            <a:pPr hangingPunct="0"/>
            <a:r>
              <a:rPr lang="en-AU" sz="1200" b="1" kern="1200" dirty="0">
                <a:solidFill>
                  <a:schemeClr val="tx1"/>
                </a:solidFill>
                <a:effectLst/>
                <a:latin typeface="+mn-lt"/>
                <a:ea typeface="+mn-ea"/>
                <a:cs typeface="+mn-cs"/>
              </a:rPr>
              <a:t>Purpose-driven,</a:t>
            </a:r>
            <a:r>
              <a:rPr lang="en-AU" sz="1200" kern="1200" dirty="0">
                <a:solidFill>
                  <a:schemeClr val="tx1"/>
                </a:solidFill>
                <a:effectLst/>
                <a:latin typeface="+mn-lt"/>
                <a:ea typeface="+mn-ea"/>
                <a:cs typeface="+mn-cs"/>
              </a:rPr>
              <a:t> placemaking is undertaken for a specific purpose. The next section in this chapter, “Places in the Making: strategies and case studies”, details the different purposes communities have in transforming places or undertaking specific placemaking.</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As a unique or a series of cooperative activities delivered within a given timeframe and finite resource, placemaking is a dynamic, democratic and iterative future-focused process. </a:t>
            </a:r>
          </a:p>
          <a:p>
            <a:pPr hangingPunct="0"/>
            <a:r>
              <a:rPr lang="en-AU" sz="1200" kern="1200" dirty="0">
                <a:solidFill>
                  <a:schemeClr val="tx1"/>
                </a:solidFill>
                <a:effectLst/>
                <a:latin typeface="+mn-lt"/>
                <a:ea typeface="+mn-ea"/>
                <a:cs typeface="+mn-cs"/>
              </a:rPr>
              <a:t> </a:t>
            </a:r>
          </a:p>
          <a:p>
            <a:pPr hangingPunct="0"/>
            <a:r>
              <a:rPr lang="en-AU" sz="1200" b="1" kern="1200" dirty="0">
                <a:solidFill>
                  <a:schemeClr val="tx1"/>
                </a:solidFill>
                <a:effectLst/>
                <a:latin typeface="+mn-lt"/>
                <a:ea typeface="+mn-ea"/>
                <a:cs typeface="+mn-cs"/>
              </a:rPr>
              <a:t>Dynamic,</a:t>
            </a:r>
            <a:r>
              <a:rPr lang="en-AU" sz="1200" kern="1200" dirty="0">
                <a:solidFill>
                  <a:schemeClr val="tx1"/>
                </a:solidFill>
                <a:effectLst/>
                <a:latin typeface="+mn-lt"/>
                <a:ea typeface="+mn-ea"/>
                <a:cs typeface="+mn-cs"/>
              </a:rPr>
              <a:t> activities do not finish when the place is built but continue to prepare the ‘people’ to proactively respond to place-based </a:t>
            </a:r>
            <a:r>
              <a:rPr lang="en-AU" sz="1200" b="1" kern="1200" dirty="0">
                <a:solidFill>
                  <a:schemeClr val="tx1"/>
                </a:solidFill>
                <a:effectLst/>
                <a:latin typeface="+mn-lt"/>
                <a:ea typeface="+mn-ea"/>
                <a:cs typeface="+mn-cs"/>
              </a:rPr>
              <a:t>change</a:t>
            </a:r>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 </a:t>
            </a:r>
          </a:p>
          <a:p>
            <a:pPr hangingPunct="0"/>
            <a:r>
              <a:rPr lang="en-AU" sz="1200" b="1" kern="1200" dirty="0">
                <a:solidFill>
                  <a:schemeClr val="tx1"/>
                </a:solidFill>
                <a:effectLst/>
                <a:latin typeface="+mn-lt"/>
                <a:ea typeface="+mn-ea"/>
                <a:cs typeface="+mn-cs"/>
              </a:rPr>
              <a:t>Democratic,</a:t>
            </a:r>
            <a:r>
              <a:rPr lang="en-AU" sz="1200" kern="1200" dirty="0">
                <a:solidFill>
                  <a:schemeClr val="tx1"/>
                </a:solidFill>
                <a:effectLst/>
                <a:latin typeface="+mn-lt"/>
                <a:ea typeface="+mn-ea"/>
                <a:cs typeface="+mn-cs"/>
              </a:rPr>
              <a:t> providing agency to people to shape the places they love. The shaping of places can take on different approaches to suit different situations and conditions. For instance, activities may be small-scale, short-term experiments or large-scale strategic processes involving formal to informal practices and interactions.</a:t>
            </a:r>
          </a:p>
          <a:p>
            <a:pPr hangingPunct="0"/>
            <a:r>
              <a:rPr lang="en-AU" sz="1200" kern="1200" dirty="0">
                <a:solidFill>
                  <a:schemeClr val="tx1"/>
                </a:solidFill>
                <a:effectLst/>
                <a:latin typeface="+mn-lt"/>
                <a:ea typeface="+mn-ea"/>
                <a:cs typeface="+mn-cs"/>
              </a:rPr>
              <a:t> </a:t>
            </a:r>
          </a:p>
          <a:p>
            <a:pPr hangingPunct="0"/>
            <a:r>
              <a:rPr lang="en-AU" sz="1200" b="1" kern="1200" dirty="0">
                <a:solidFill>
                  <a:schemeClr val="tx1"/>
                </a:solidFill>
                <a:effectLst/>
                <a:latin typeface="+mn-lt"/>
                <a:ea typeface="+mn-ea"/>
                <a:cs typeface="+mn-cs"/>
              </a:rPr>
              <a:t>Iterative,</a:t>
            </a:r>
            <a:r>
              <a:rPr lang="en-AU" sz="1200" kern="1200" dirty="0">
                <a:solidFill>
                  <a:schemeClr val="tx1"/>
                </a:solidFill>
                <a:effectLst/>
                <a:latin typeface="+mn-lt"/>
                <a:ea typeface="+mn-ea"/>
                <a:cs typeface="+mn-cs"/>
              </a:rPr>
              <a:t> the process is often not linear and straightforward. It can be incremental, sequential, cyclical, parallel, or holistic. For instance, the process can start by identifying the key issues of place drawn through multiple ways of listening to different voices beyond those traditional methodologies of observation - street life studies”, household surveys in communities, or towards posing a great question about place, and to gaining local ideas to aid the design thinking processes.</a:t>
            </a:r>
          </a:p>
          <a:p>
            <a:pPr hangingPunct="0"/>
            <a:r>
              <a:rPr lang="en-AU" sz="1200" kern="1200" dirty="0">
                <a:solidFill>
                  <a:schemeClr val="tx1"/>
                </a:solidFill>
                <a:effectLst/>
                <a:latin typeface="+mn-lt"/>
                <a:ea typeface="+mn-ea"/>
                <a:cs typeface="+mn-cs"/>
              </a:rPr>
              <a:t> </a:t>
            </a:r>
          </a:p>
          <a:p>
            <a:pPr hangingPunct="0"/>
            <a:r>
              <a:rPr lang="en-AU" sz="1200" b="1" kern="1200" dirty="0">
                <a:solidFill>
                  <a:schemeClr val="tx1"/>
                </a:solidFill>
                <a:effectLst/>
                <a:latin typeface="+mn-lt"/>
                <a:ea typeface="+mn-ea"/>
                <a:cs typeface="+mn-cs"/>
              </a:rPr>
              <a:t>Futures-focussed</a:t>
            </a:r>
            <a:r>
              <a:rPr lang="en-AU" sz="1200" kern="1200" dirty="0">
                <a:solidFill>
                  <a:schemeClr val="tx1"/>
                </a:solidFill>
                <a:effectLst/>
                <a:latin typeface="+mn-lt"/>
                <a:ea typeface="+mn-ea"/>
                <a:cs typeface="+mn-cs"/>
              </a:rPr>
              <a:t>, approaches that best respond to present and future challenges. While futures-focussed, the tactics can both be reactive to quickly respond to a place-based issue as exemplified from PPS (2007)’ ‘Lighter, Quicker, Cheaper (LQC)’, or proactive towards the shaping of places for multiple futures, including anticipating the arrival of a population yet to emerge. Places must be co-designed and envisioned as flexible, adaptable and sustainable environments, with long-term positive impact to the community.</a:t>
            </a:r>
          </a:p>
          <a:p>
            <a:pPr hangingPunct="0"/>
            <a:r>
              <a:rPr lang="en-AU" sz="1200" kern="1200" dirty="0">
                <a:solidFill>
                  <a:schemeClr val="tx1"/>
                </a:solidFill>
                <a:effectLst/>
                <a:latin typeface="+mn-lt"/>
                <a:ea typeface="+mn-ea"/>
                <a:cs typeface="+mn-cs"/>
              </a:rPr>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B3401A3-8F89-4DD7-8542-5D0C06F14E61}" type="slidenum">
              <a:rPr lang="en-GB" smtClean="0"/>
              <a:t>24</a:t>
            </a:fld>
            <a:endParaRPr lang="en-GB" dirty="0"/>
          </a:p>
        </p:txBody>
      </p:sp>
    </p:spTree>
    <p:extLst>
      <p:ext uri="{BB962C8B-B14F-4D97-AF65-F5344CB8AC3E}">
        <p14:creationId xmlns:p14="http://schemas.microsoft.com/office/powerpoint/2010/main" val="1443286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thinking about a placemaking process, there is ideally a deep-engagement process that initiates the idea. That is to say, you don’t come in with an agenda but really spend time listening to the people and welcoming what emerges. </a:t>
            </a:r>
          </a:p>
          <a:p>
            <a:endParaRPr lang="en-AU" dirty="0"/>
          </a:p>
          <a:p>
            <a:r>
              <a:rPr lang="en-AU" dirty="0"/>
              <a:t>Next slide… shows the iterative nature of the process, you need quick feedback loops where the idea is refined. </a:t>
            </a:r>
          </a:p>
          <a:p>
            <a:endParaRPr lang="en-AU" dirty="0"/>
          </a:p>
          <a:p>
            <a:r>
              <a:rPr lang="en-AU" dirty="0"/>
              <a:t>If you are looking for a permanent change in the built form, you will then use small-scale interventions that prototype the intervention, learn from and inform the detailed design proposal. </a:t>
            </a:r>
          </a:p>
          <a:p>
            <a:endParaRPr lang="en-AU" dirty="0"/>
          </a:p>
          <a:p>
            <a:r>
              <a:rPr lang="en-AU" dirty="0"/>
              <a:t>If you are looking for a temporary intervention you implement your intervention. </a:t>
            </a:r>
          </a:p>
        </p:txBody>
      </p:sp>
      <p:sp>
        <p:nvSpPr>
          <p:cNvPr id="4" name="Slide Number Placeholder 3"/>
          <p:cNvSpPr>
            <a:spLocks noGrp="1"/>
          </p:cNvSpPr>
          <p:nvPr>
            <p:ph type="sldNum" sz="quarter" idx="10"/>
          </p:nvPr>
        </p:nvSpPr>
        <p:spPr/>
        <p:txBody>
          <a:bodyPr/>
          <a:lstStyle/>
          <a:p>
            <a:fld id="{79A83E46-2660-4EB6-8360-1853A2FBF406}" type="slidenum">
              <a:rPr lang="en-AU" smtClean="0"/>
              <a:t>25</a:t>
            </a:fld>
            <a:endParaRPr lang="en-AU" dirty="0"/>
          </a:p>
        </p:txBody>
      </p:sp>
    </p:spTree>
    <p:extLst>
      <p:ext uri="{BB962C8B-B14F-4D97-AF65-F5344CB8AC3E}">
        <p14:creationId xmlns:p14="http://schemas.microsoft.com/office/powerpoint/2010/main" val="1421045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9A83E46-2660-4EB6-8360-1853A2FBF406}" type="slidenum">
              <a:rPr lang="en-AU" smtClean="0"/>
              <a:t>26</a:t>
            </a:fld>
            <a:endParaRPr lang="en-AU" dirty="0"/>
          </a:p>
        </p:txBody>
      </p:sp>
    </p:spTree>
    <p:extLst>
      <p:ext uri="{BB962C8B-B14F-4D97-AF65-F5344CB8AC3E}">
        <p14:creationId xmlns:p14="http://schemas.microsoft.com/office/powerpoint/2010/main" val="2498816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9A83E46-2660-4EB6-8360-1853A2FBF406}" type="slidenum">
              <a:rPr lang="en-AU" smtClean="0"/>
              <a:t>27</a:t>
            </a:fld>
            <a:endParaRPr lang="en-AU" dirty="0"/>
          </a:p>
        </p:txBody>
      </p:sp>
    </p:spTree>
    <p:extLst>
      <p:ext uri="{BB962C8B-B14F-4D97-AF65-F5344CB8AC3E}">
        <p14:creationId xmlns:p14="http://schemas.microsoft.com/office/powerpoint/2010/main" val="3868181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what scale is it most effective to achieve transformative change?</a:t>
            </a:r>
          </a:p>
          <a:p>
            <a:endParaRPr lang="en-US" dirty="0"/>
          </a:p>
          <a:p>
            <a:r>
              <a:rPr lang="en-GB" sz="1200" kern="1200" dirty="0">
                <a:solidFill>
                  <a:schemeClr val="tx1"/>
                </a:solidFill>
                <a:effectLst/>
                <a:latin typeface="+mn-lt"/>
                <a:ea typeface="+mn-ea"/>
                <a:cs typeface="+mn-cs"/>
              </a:rPr>
              <a:t>The tangible outcomes of the project. They can be products of any scale, comprise temporary changes in the urban fabric (i.e. art exhibition, events) or permanent ones (i.e. redesign of the main street). It can also be a soft product (i.e. sharing a place narrative through walking tours). </a:t>
            </a:r>
          </a:p>
          <a:p>
            <a:endParaRPr lang="en-GB" sz="1200" kern="1200" dirty="0">
              <a:solidFill>
                <a:schemeClr val="tx1"/>
              </a:solidFill>
              <a:effectLst/>
              <a:latin typeface="+mn-lt"/>
              <a:ea typeface="+mn-ea"/>
              <a:cs typeface="+mn-cs"/>
            </a:endParaRPr>
          </a:p>
          <a:p>
            <a:pPr hangingPunct="0"/>
            <a:r>
              <a:rPr lang="en-AU" sz="1200" kern="1200" dirty="0">
                <a:solidFill>
                  <a:schemeClr val="tx1"/>
                </a:solidFill>
                <a:effectLst/>
                <a:latin typeface="+mn-lt"/>
                <a:ea typeface="+mn-ea"/>
                <a:cs typeface="+mn-cs"/>
              </a:rPr>
              <a:t>An</a:t>
            </a:r>
            <a:r>
              <a:rPr lang="en-AU" sz="1200" b="1" kern="1200" dirty="0">
                <a:solidFill>
                  <a:schemeClr val="tx1"/>
                </a:solidFill>
                <a:effectLst/>
                <a:latin typeface="+mn-lt"/>
                <a:ea typeface="+mn-ea"/>
                <a:cs typeface="+mn-cs"/>
              </a:rPr>
              <a:t> output</a:t>
            </a:r>
            <a:r>
              <a:rPr lang="en-AU" sz="1200" u="sng"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manifesting at different scales. It can be large-scale intervention, medium-scale neighbourhood placemaking events, street scale pop-ups or a community capacity-building design thinking workshop. </a:t>
            </a:r>
          </a:p>
          <a:p>
            <a:pPr hangingPunct="0"/>
            <a:r>
              <a:rPr lang="en-AU" sz="1200" kern="1200" dirty="0">
                <a:solidFill>
                  <a:schemeClr val="tx1"/>
                </a:solidFill>
                <a:effectLst/>
                <a:latin typeface="+mn-lt"/>
                <a:ea typeface="+mn-ea"/>
                <a:cs typeface="+mn-cs"/>
              </a:rPr>
              <a:t> </a:t>
            </a:r>
          </a:p>
          <a:p>
            <a:pPr hangingPunct="0"/>
            <a:r>
              <a:rPr lang="en-AU" sz="1200" kern="1200" dirty="0">
                <a:solidFill>
                  <a:schemeClr val="tx1"/>
                </a:solidFill>
                <a:effectLst/>
                <a:latin typeface="+mn-lt"/>
                <a:ea typeface="+mn-ea"/>
                <a:cs typeface="+mn-cs"/>
              </a:rPr>
              <a:t>The </a:t>
            </a:r>
            <a:r>
              <a:rPr lang="en-AU" sz="1200" b="1" kern="1200" dirty="0">
                <a:solidFill>
                  <a:schemeClr val="tx1"/>
                </a:solidFill>
                <a:effectLst/>
                <a:latin typeface="+mn-lt"/>
                <a:ea typeface="+mn-ea"/>
                <a:cs typeface="+mn-cs"/>
              </a:rPr>
              <a:t>physical outcomes </a:t>
            </a:r>
            <a:r>
              <a:rPr lang="en-AU" sz="1200" kern="1200" dirty="0">
                <a:solidFill>
                  <a:schemeClr val="tx1"/>
                </a:solidFill>
                <a:effectLst/>
                <a:latin typeface="+mn-lt"/>
                <a:ea typeface="+mn-ea"/>
                <a:cs typeface="+mn-cs"/>
              </a:rPr>
              <a:t>of the production of space, hence, tangible. ‘Tangible’ assets are temporal or fixed. When fixed, it can be a short-, medium- or long-term place implementation or installation that was designed in step two. For instance, designs, strategies or plans, or the implementation of forms of art, festivals and celebrations.</a:t>
            </a:r>
          </a:p>
          <a:p>
            <a:pPr hangingPunct="0"/>
            <a:endParaRPr lang="en-AU" sz="1200" kern="120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Its </a:t>
            </a:r>
            <a:r>
              <a:rPr lang="en-AU" sz="1200" b="1" kern="1200" dirty="0">
                <a:solidFill>
                  <a:schemeClr val="tx1"/>
                </a:solidFill>
                <a:effectLst/>
                <a:latin typeface="+mn-lt"/>
                <a:ea typeface="+mn-ea"/>
                <a:cs typeface="+mn-cs"/>
              </a:rPr>
              <a:t>relational outcomes</a:t>
            </a:r>
            <a:r>
              <a:rPr lang="en-AU" sz="1200" kern="1200" dirty="0">
                <a:solidFill>
                  <a:schemeClr val="tx1"/>
                </a:solidFill>
                <a:effectLst/>
                <a:latin typeface="+mn-lt"/>
                <a:ea typeface="+mn-ea"/>
                <a:cs typeface="+mn-cs"/>
              </a:rPr>
              <a:t> to enhance social environments in forms that strengthen people’s connections to and use of place, hence, these take on intangible forms. Intangible assets are reflected in increased awareness to place advocacies, stronger community bonds (i.e. social cohesion), igniting the love of place (topophilia) and extends this love to expressing the importance of nature (biophilia) (Tuan, 1974; Kellert &amp; Wilson, 1995).</a:t>
            </a:r>
          </a:p>
          <a:p>
            <a:pPr hangingPunct="0"/>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B3401A3-8F89-4DD7-8542-5D0C06F14E61}" type="slidenum">
              <a:rPr lang="en-GB" smtClean="0"/>
              <a:t>28</a:t>
            </a:fld>
            <a:endParaRPr lang="en-GB" dirty="0"/>
          </a:p>
        </p:txBody>
      </p:sp>
    </p:spTree>
    <p:extLst>
      <p:ext uri="{BB962C8B-B14F-4D97-AF65-F5344CB8AC3E}">
        <p14:creationId xmlns:p14="http://schemas.microsoft.com/office/powerpoint/2010/main" val="1110458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spcBef>
                <a:spcPts val="600"/>
              </a:spcBef>
              <a:spcAft>
                <a:spcPts val="600"/>
              </a:spcAft>
            </a:pPr>
            <a:r>
              <a:rPr lang="en-AU" dirty="0"/>
              <a:t>With this module, you there are five key learning outcomes </a:t>
            </a:r>
          </a:p>
          <a:p>
            <a:pPr lvl="0">
              <a:lnSpc>
                <a:spcPct val="100000"/>
              </a:lnSpc>
              <a:spcBef>
                <a:spcPts val="600"/>
              </a:spcBef>
              <a:spcAft>
                <a:spcPts val="600"/>
              </a:spcAft>
            </a:pPr>
            <a:r>
              <a:rPr lang="en-AU" dirty="0"/>
              <a:t>Develop the theoretical foundations of place and placemaking;</a:t>
            </a:r>
            <a:endParaRPr lang="en-US" dirty="0"/>
          </a:p>
          <a:p>
            <a:pPr lvl="0">
              <a:lnSpc>
                <a:spcPct val="100000"/>
              </a:lnSpc>
              <a:spcBef>
                <a:spcPts val="600"/>
              </a:spcBef>
              <a:spcAft>
                <a:spcPts val="600"/>
              </a:spcAft>
            </a:pPr>
            <a:r>
              <a:rPr lang="en-AU" dirty="0"/>
              <a:t>Compare placemaking strategies, typologies, scales, relationships, potentials and limitations;</a:t>
            </a:r>
            <a:endParaRPr lang="en-US" dirty="0"/>
          </a:p>
          <a:p>
            <a:pPr lvl="0">
              <a:lnSpc>
                <a:spcPct val="100000"/>
              </a:lnSpc>
              <a:spcBef>
                <a:spcPts val="600"/>
              </a:spcBef>
              <a:spcAft>
                <a:spcPts val="600"/>
              </a:spcAft>
            </a:pPr>
            <a:r>
              <a:rPr lang="en-AU" dirty="0"/>
              <a:t>Appreciate the role of interdisciplinarity in placemaking;</a:t>
            </a:r>
          </a:p>
          <a:p>
            <a:pPr lvl="0">
              <a:lnSpc>
                <a:spcPct val="100000"/>
              </a:lnSpc>
              <a:spcBef>
                <a:spcPts val="600"/>
              </a:spcBef>
              <a:spcAft>
                <a:spcPts val="600"/>
              </a:spcAft>
            </a:pPr>
            <a:r>
              <a:rPr lang="en-AU" dirty="0"/>
              <a:t>Comprehend the different roles of various stakeholders in placemaking towards achieving positive ‘place’ outcomes; and</a:t>
            </a:r>
          </a:p>
          <a:p>
            <a:pPr lvl="0">
              <a:lnSpc>
                <a:spcPct val="100000"/>
              </a:lnSpc>
              <a:spcBef>
                <a:spcPts val="600"/>
              </a:spcBef>
              <a:spcAft>
                <a:spcPts val="600"/>
              </a:spcAft>
            </a:pPr>
            <a:r>
              <a:rPr lang="en-AU" dirty="0"/>
              <a:t>Explore different case studies in placemaking.</a:t>
            </a:r>
            <a:endParaRPr lang="en-US" dirty="0"/>
          </a:p>
          <a:p>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3</a:t>
            </a:fld>
            <a:endParaRPr lang="en-GB" dirty="0"/>
          </a:p>
        </p:txBody>
      </p:sp>
    </p:spTree>
    <p:extLst>
      <p:ext uri="{BB962C8B-B14F-4D97-AF65-F5344CB8AC3E}">
        <p14:creationId xmlns:p14="http://schemas.microsoft.com/office/powerpoint/2010/main" val="1887276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addressing a complex problem. We should consider systems approach to addressing the</a:t>
            </a:r>
          </a:p>
          <a:p>
            <a:endParaRPr lang="en-US" dirty="0"/>
          </a:p>
          <a:p>
            <a:r>
              <a:rPr lang="en-GB" sz="1200" kern="1200" dirty="0">
                <a:solidFill>
                  <a:schemeClr val="tx1"/>
                </a:solidFill>
                <a:effectLst/>
                <a:latin typeface="+mn-lt"/>
                <a:ea typeface="+mn-ea"/>
                <a:cs typeface="+mn-cs"/>
              </a:rPr>
              <a:t>Place-keeping mechanisms used as ‘glue’ for the ongoing emotional connection to place. It includes management and maintenance considerations as well as place activation initiatives. Meaningful activities based on local needs and interests that enhance the experience of place are encouraged. </a:t>
            </a:r>
            <a:r>
              <a:rPr lang="en-US" dirty="0"/>
              <a:t>se issues and challenges.</a:t>
            </a:r>
          </a:p>
        </p:txBody>
      </p:sp>
      <p:sp>
        <p:nvSpPr>
          <p:cNvPr id="4" name="Slide Number Placeholder 3"/>
          <p:cNvSpPr>
            <a:spLocks noGrp="1"/>
          </p:cNvSpPr>
          <p:nvPr>
            <p:ph type="sldNum" sz="quarter" idx="5"/>
          </p:nvPr>
        </p:nvSpPr>
        <p:spPr/>
        <p:txBody>
          <a:bodyPr/>
          <a:lstStyle/>
          <a:p>
            <a:fld id="{FB3401A3-8F89-4DD7-8542-5D0C06F14E61}" type="slidenum">
              <a:rPr lang="en-GB" smtClean="0"/>
              <a:t>29</a:t>
            </a:fld>
            <a:endParaRPr lang="en-GB" dirty="0"/>
          </a:p>
        </p:txBody>
      </p:sp>
    </p:spTree>
    <p:extLst>
      <p:ext uri="{BB962C8B-B14F-4D97-AF65-F5344CB8AC3E}">
        <p14:creationId xmlns:p14="http://schemas.microsoft.com/office/powerpoint/2010/main" val="2616488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This diagram is more fully explained in the place evaluation module. At this stage, the diagram is simply used to showcase that, </a:t>
            </a:r>
          </a:p>
          <a:p>
            <a:endParaRPr lang="en-AU" dirty="0"/>
          </a:p>
          <a:p>
            <a:pPr marL="171450" indent="-171450">
              <a:buFont typeface="Arial" panose="020B0604020202020204" pitchFamily="34" charset="0"/>
              <a:buChar char="•"/>
            </a:pPr>
            <a:r>
              <a:rPr lang="en-AU" dirty="0"/>
              <a:t>given that the purpose of placemaking is developing emotional connections between people and place, </a:t>
            </a:r>
          </a:p>
          <a:p>
            <a:pPr marL="171450" indent="-171450">
              <a:buFont typeface="Arial" panose="020B0604020202020204" pitchFamily="34" charset="0"/>
              <a:buChar char="•"/>
            </a:pPr>
            <a:r>
              <a:rPr lang="en-AU" dirty="0"/>
              <a:t>and that we have the built environment, natural environment and people that can represent each individual as well as the community, </a:t>
            </a:r>
          </a:p>
          <a:p>
            <a:pPr marL="171450" indent="-171450">
              <a:buFont typeface="Arial" panose="020B0604020202020204" pitchFamily="34" charset="0"/>
              <a:buChar char="•"/>
            </a:pPr>
            <a:r>
              <a:rPr lang="en-AU" dirty="0"/>
              <a:t>there are four different dimensions of place </a:t>
            </a:r>
          </a:p>
          <a:p>
            <a:pPr marL="171450" indent="-171450">
              <a:buFont typeface="Arial" panose="020B0604020202020204" pitchFamily="34" charset="0"/>
              <a:buChar char="•"/>
            </a:pPr>
            <a:r>
              <a:rPr lang="en-AU" dirty="0"/>
              <a:t>thus, the key intention of placemaking is supporting relationships between the different dimensions. When these relationships exists, there are emotional and behavioural outcomes </a:t>
            </a:r>
          </a:p>
          <a:p>
            <a:pPr marL="171450" indent="-171450">
              <a:buFont typeface="Arial" panose="020B0604020202020204" pitchFamily="34" charset="0"/>
              <a:buChar char="•"/>
            </a:pPr>
            <a:r>
              <a:rPr lang="en-AU" dirty="0"/>
              <a:t>We encourage using these relationships for evaluation</a:t>
            </a:r>
          </a:p>
        </p:txBody>
      </p:sp>
      <p:sp>
        <p:nvSpPr>
          <p:cNvPr id="4" name="Slide Number Placeholder 3"/>
          <p:cNvSpPr>
            <a:spLocks noGrp="1"/>
          </p:cNvSpPr>
          <p:nvPr>
            <p:ph type="sldNum" sz="quarter" idx="5"/>
          </p:nvPr>
        </p:nvSpPr>
        <p:spPr/>
        <p:txBody>
          <a:bodyPr/>
          <a:lstStyle/>
          <a:p>
            <a:fld id="{FB3401A3-8F89-4DD7-8542-5D0C06F14E61}" type="slidenum">
              <a:rPr lang="en-GB" smtClean="0"/>
              <a:t>31</a:t>
            </a:fld>
            <a:endParaRPr lang="en-GB" dirty="0"/>
          </a:p>
        </p:txBody>
      </p:sp>
    </p:spTree>
    <p:extLst>
      <p:ext uri="{BB962C8B-B14F-4D97-AF65-F5344CB8AC3E}">
        <p14:creationId xmlns:p14="http://schemas.microsoft.com/office/powerpoint/2010/main" val="3048680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5 p framework, has different sub elements important for it. </a:t>
            </a:r>
          </a:p>
          <a:p>
            <a:endParaRPr lang="en-AU" dirty="0"/>
          </a:p>
          <a:p>
            <a:r>
              <a:rPr lang="en-AU" dirty="0"/>
              <a:t>If you are using all the modules, these sub elements come into paly at the different modules. </a:t>
            </a:r>
          </a:p>
        </p:txBody>
      </p:sp>
      <p:sp>
        <p:nvSpPr>
          <p:cNvPr id="4" name="Slide Number Placeholder 3"/>
          <p:cNvSpPr>
            <a:spLocks noGrp="1"/>
          </p:cNvSpPr>
          <p:nvPr>
            <p:ph type="sldNum" sz="quarter" idx="5"/>
          </p:nvPr>
        </p:nvSpPr>
        <p:spPr/>
        <p:txBody>
          <a:bodyPr/>
          <a:lstStyle/>
          <a:p>
            <a:fld id="{FB3401A3-8F89-4DD7-8542-5D0C06F14E61}" type="slidenum">
              <a:rPr lang="en-GB" smtClean="0"/>
              <a:t>32</a:t>
            </a:fld>
            <a:endParaRPr lang="en-GB" dirty="0"/>
          </a:p>
        </p:txBody>
      </p:sp>
    </p:spTree>
    <p:extLst>
      <p:ext uri="{BB962C8B-B14F-4D97-AF65-F5344CB8AC3E}">
        <p14:creationId xmlns:p14="http://schemas.microsoft.com/office/powerpoint/2010/main" val="1559617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las palimtas, while the artists were commissioned to do the painting project, </a:t>
            </a:r>
          </a:p>
          <a:p>
            <a:pPr marL="171450" indent="-171450">
              <a:buFont typeface="Arial" panose="020B0604020202020204" pitchFamily="34" charset="0"/>
              <a:buChar char="•"/>
            </a:pPr>
            <a:r>
              <a:rPr lang="en-AU" dirty="0"/>
              <a:t>Based the design in the concept of wind, where Pachuca (the state where this community is located) is known in Mexico as ‘the windy city’</a:t>
            </a:r>
          </a:p>
          <a:p>
            <a:pPr marL="171450" indent="-171450">
              <a:buFont typeface="Arial" panose="020B0604020202020204" pitchFamily="34" charset="0"/>
              <a:buChar char="•"/>
            </a:pPr>
            <a:r>
              <a:rPr lang="en-AU" dirty="0"/>
              <a:t>They actively asked the neighbourhood their favourite colours </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a:p>
            <a:pPr marL="0" indent="0">
              <a:buFont typeface="Arial" panose="020B0604020202020204" pitchFamily="34" charset="0"/>
              <a:buNone/>
            </a:pPr>
            <a:r>
              <a:rPr lang="en-AU" dirty="0"/>
              <a:t>In the Piano stairs theory, they wire the stairs with sound to encourage people to use them. It was extremely effective, however, it does have limitations, what happens after the novelty goes away? Do people retain the new behaviour? This speaks towards the importance of programming and curation to find new ways to keep the process engaging. </a:t>
            </a:r>
          </a:p>
        </p:txBody>
      </p:sp>
      <p:sp>
        <p:nvSpPr>
          <p:cNvPr id="4" name="Slide Number Placeholder 3"/>
          <p:cNvSpPr>
            <a:spLocks noGrp="1"/>
          </p:cNvSpPr>
          <p:nvPr>
            <p:ph type="sldNum" sz="quarter" idx="5"/>
          </p:nvPr>
        </p:nvSpPr>
        <p:spPr/>
        <p:txBody>
          <a:bodyPr/>
          <a:lstStyle/>
          <a:p>
            <a:fld id="{FB3401A3-8F89-4DD7-8542-5D0C06F14E61}" type="slidenum">
              <a:rPr lang="en-GB" smtClean="0"/>
              <a:t>35</a:t>
            </a:fld>
            <a:endParaRPr lang="en-GB" dirty="0"/>
          </a:p>
        </p:txBody>
      </p:sp>
    </p:spTree>
    <p:extLst>
      <p:ext uri="{BB962C8B-B14F-4D97-AF65-F5344CB8AC3E}">
        <p14:creationId xmlns:p14="http://schemas.microsoft.com/office/powerpoint/2010/main" val="1197637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43</a:t>
            </a:fld>
            <a:endParaRPr lang="en-GB" dirty="0"/>
          </a:p>
        </p:txBody>
      </p:sp>
    </p:spTree>
    <p:extLst>
      <p:ext uri="{BB962C8B-B14F-4D97-AF65-F5344CB8AC3E}">
        <p14:creationId xmlns:p14="http://schemas.microsoft.com/office/powerpoint/2010/main" val="782236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Loneliness can affect people at any point, but is more common among two key groups: older individuals aged 75 and above and, perhaps surprisingly, young people aged 15–25.</a:t>
            </a:r>
          </a:p>
          <a:p>
            <a:r>
              <a:rPr lang="en-US" sz="1200" b="0" i="0" kern="1200" dirty="0">
                <a:solidFill>
                  <a:schemeClr val="tx1"/>
                </a:solidFill>
                <a:effectLst/>
                <a:latin typeface="+mn-lt"/>
                <a:ea typeface="+mn-ea"/>
                <a:cs typeface="+mn-cs"/>
              </a:rPr>
              <a:t>risk of loneliness among young people who were renting and who did not feel a sense of belonging to the local area</a:t>
            </a:r>
          </a:p>
          <a:p>
            <a:r>
              <a:rPr lang="en-US" sz="1200" b="0" i="0" kern="1200" dirty="0">
                <a:solidFill>
                  <a:schemeClr val="tx1"/>
                </a:solidFill>
                <a:effectLst/>
                <a:latin typeface="+mn-lt"/>
                <a:ea typeface="+mn-ea"/>
                <a:cs typeface="+mn-cs"/>
              </a:rPr>
              <a:t>one in eight young people aged 16–25 reported a very high intensity of loneliness.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Loneliness is commonly understood as an emotional response to the perceived mismatch between the amount of personal contact a person wants and the amount they have. In the UK, the </a:t>
            </a:r>
            <a:r>
              <a:rPr lang="en-US" sz="1200" b="0" i="0" u="sng" strike="noStrike" kern="1200" dirty="0">
                <a:solidFill>
                  <a:schemeClr val="tx1"/>
                </a:solidFill>
                <a:effectLst/>
                <a:latin typeface="+mn-lt"/>
                <a:ea typeface="+mn-ea"/>
                <a:cs typeface="+mn-cs"/>
                <a:hlinkClick r:id="rId3"/>
              </a:rPr>
              <a:t>Campaign to End Loneliness</a:t>
            </a:r>
            <a:r>
              <a:rPr lang="en-US" sz="1200" b="0" i="0" kern="1200" dirty="0">
                <a:solidFill>
                  <a:schemeClr val="tx1"/>
                </a:solidFill>
                <a:effectLst/>
                <a:latin typeface="+mn-lt"/>
                <a:ea typeface="+mn-ea"/>
                <a:cs typeface="+mn-cs"/>
              </a:rPr>
              <a:t> intensifies the focus to identify two types of loneliness: individual and social.</a:t>
            </a:r>
          </a:p>
          <a:p>
            <a:r>
              <a:rPr lang="en-US" sz="1200" b="0" i="0" kern="1200" dirty="0">
                <a:solidFill>
                  <a:schemeClr val="tx1"/>
                </a:solidFill>
                <a:effectLst/>
                <a:latin typeface="+mn-lt"/>
                <a:ea typeface="+mn-ea"/>
                <a:cs typeface="+mn-cs"/>
              </a:rPr>
              <a:t>Individual loneliness occurs when a person is missing someone special such as a partner or close friend with whom they had a close, emotional bond.</a:t>
            </a:r>
          </a:p>
          <a:p>
            <a:r>
              <a:rPr lang="en-US" sz="1200" b="0" i="0" kern="1200" dirty="0">
                <a:solidFill>
                  <a:schemeClr val="tx1"/>
                </a:solidFill>
                <a:effectLst/>
                <a:latin typeface="+mn-lt"/>
                <a:ea typeface="+mn-ea"/>
                <a:cs typeface="+mn-cs"/>
              </a:rPr>
              <a:t>Social loneliness refers to the absence of a social network made up of a wide group of friends, neighbours and colleagues.</a:t>
            </a:r>
          </a:p>
          <a:p>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5</a:t>
            </a:fld>
            <a:endParaRPr lang="en-GB" dirty="0"/>
          </a:p>
        </p:txBody>
      </p:sp>
    </p:spTree>
    <p:extLst>
      <p:ext uri="{BB962C8B-B14F-4D97-AF65-F5344CB8AC3E}">
        <p14:creationId xmlns:p14="http://schemas.microsoft.com/office/powerpoint/2010/main" val="275378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auto" latinLnBrk="0" hangingPunct="1"/>
            <a:endParaRPr lang="en-AU" dirty="0"/>
          </a:p>
        </p:txBody>
      </p:sp>
      <p:sp>
        <p:nvSpPr>
          <p:cNvPr id="4" name="Slide Number Placeholder 3"/>
          <p:cNvSpPr>
            <a:spLocks noGrp="1"/>
          </p:cNvSpPr>
          <p:nvPr>
            <p:ph type="sldNum" sz="quarter" idx="10"/>
          </p:nvPr>
        </p:nvSpPr>
        <p:spPr/>
        <p:txBody>
          <a:bodyPr/>
          <a:lstStyle/>
          <a:p>
            <a:fld id="{8712A2C5-ACBB-4BB1-BD07-2F36325C3EEE}" type="slidenum">
              <a:rPr lang="en-AU" smtClean="0"/>
              <a:t>7</a:t>
            </a:fld>
            <a:endParaRPr lang="en-AU" dirty="0"/>
          </a:p>
        </p:txBody>
      </p:sp>
    </p:spTree>
    <p:extLst>
      <p:ext uri="{BB962C8B-B14F-4D97-AF65-F5344CB8AC3E}">
        <p14:creationId xmlns:p14="http://schemas.microsoft.com/office/powerpoint/2010/main" val="2317658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thinking about place, the best metaphor to describe it is through the difference between a house (the walls) and a home (where you want to stay, rest, have people over, it is your space, you feel comfortable and you feel ownership). </a:t>
            </a:r>
          </a:p>
          <a:p>
            <a:endParaRPr lang="en-AU" dirty="0"/>
          </a:p>
          <a:p>
            <a:endParaRPr lang="en-AU" dirty="0"/>
          </a:p>
          <a:p>
            <a:r>
              <a:rPr lang="en-AU" dirty="0"/>
              <a:t>In literature, the concept of place is often understood as the intersection between the individual(s) and the space. Where this intersection is created by an emotional connection (place attachment).  </a:t>
            </a:r>
          </a:p>
        </p:txBody>
      </p:sp>
      <p:sp>
        <p:nvSpPr>
          <p:cNvPr id="4" name="Slide Number Placeholder 3"/>
          <p:cNvSpPr>
            <a:spLocks noGrp="1"/>
          </p:cNvSpPr>
          <p:nvPr>
            <p:ph type="sldNum" sz="quarter" idx="5"/>
          </p:nvPr>
        </p:nvSpPr>
        <p:spPr/>
        <p:txBody>
          <a:bodyPr/>
          <a:lstStyle/>
          <a:p>
            <a:fld id="{FB3401A3-8F89-4DD7-8542-5D0C06F14E61}" type="slidenum">
              <a:rPr lang="en-GB" smtClean="0"/>
              <a:t>8</a:t>
            </a:fld>
            <a:endParaRPr lang="en-GB" dirty="0"/>
          </a:p>
        </p:txBody>
      </p:sp>
    </p:spTree>
    <p:extLst>
      <p:ext uri="{BB962C8B-B14F-4D97-AF65-F5344CB8AC3E}">
        <p14:creationId xmlns:p14="http://schemas.microsoft.com/office/powerpoint/2010/main" val="4209079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Shape 196">
            <a:extLst>
              <a:ext uri="{FF2B5EF4-FFF2-40B4-BE49-F238E27FC236}">
                <a16:creationId xmlns:a16="http://schemas.microsoft.com/office/drawing/2014/main" id="{0210C9FC-55A0-4874-AB1B-148FB34AD57B}"/>
              </a:ext>
            </a:extLst>
          </p:cNvPr>
          <p:cNvSpPr txBox="1">
            <a:spLocks noGrp="1"/>
          </p:cNvSpPr>
          <p:nvPr>
            <p:ph type="body" idx="1"/>
          </p:nvPr>
        </p:nvSpPr>
        <p:spPr>
          <a:ln/>
        </p:spPr>
        <p:txBody>
          <a:bodyPr/>
          <a:lstStyle/>
          <a:p>
            <a:pPr>
              <a:buSzPts val="1400"/>
            </a:pPr>
            <a:r>
              <a:rPr lang="en-US" altLang="en-US" sz="1900" dirty="0">
                <a:latin typeface="Arial" panose="020B0604020202020204" pitchFamily="34" charset="0"/>
                <a:cs typeface="Arial" panose="020B0604020202020204" pitchFamily="34" charset="0"/>
              </a:rPr>
              <a:t>However, when looking for definitions of placemaking and its purpose, there are two key things that come out: </a:t>
            </a:r>
          </a:p>
          <a:p>
            <a:pPr>
              <a:buSzPts val="1400"/>
            </a:pPr>
            <a:endParaRPr lang="en-US" altLang="en-US" sz="1900" dirty="0">
              <a:latin typeface="Arial" panose="020B0604020202020204" pitchFamily="34" charset="0"/>
              <a:cs typeface="Arial" panose="020B0604020202020204" pitchFamily="34" charset="0"/>
            </a:endParaRPr>
          </a:p>
          <a:p>
            <a:pPr>
              <a:buSzPts val="1400"/>
            </a:pPr>
            <a:r>
              <a:rPr lang="en-US" altLang="en-US" sz="1900" dirty="0">
                <a:latin typeface="Arial" panose="020B0604020202020204" pitchFamily="34" charset="0"/>
                <a:cs typeface="Arial" panose="020B0604020202020204" pitchFamily="34" charset="0"/>
              </a:rPr>
              <a:t>-It seeks to improve quality of life</a:t>
            </a:r>
          </a:p>
          <a:p>
            <a:pPr>
              <a:buSzPts val="1400"/>
            </a:pPr>
            <a:r>
              <a:rPr lang="en-US" altLang="en-US" sz="1900" dirty="0">
                <a:latin typeface="Arial" panose="020B0604020202020204" pitchFamily="34" charset="0"/>
                <a:cs typeface="Arial" panose="020B0604020202020204" pitchFamily="34" charset="0"/>
              </a:rPr>
              <a:t>-It takes welcoming people in the process… </a:t>
            </a:r>
          </a:p>
          <a:p>
            <a:pPr>
              <a:buSzPts val="1400"/>
            </a:pPr>
            <a:endParaRPr lang="en-US" altLang="en-US" sz="1900" dirty="0">
              <a:latin typeface="Arial" panose="020B0604020202020204" pitchFamily="34" charset="0"/>
              <a:cs typeface="Arial" panose="020B0604020202020204" pitchFamily="34" charset="0"/>
            </a:endParaRPr>
          </a:p>
          <a:p>
            <a:pPr>
              <a:buSzPts val="1400"/>
            </a:pPr>
            <a:r>
              <a:rPr lang="en-US" altLang="en-US" sz="1900" dirty="0">
                <a:latin typeface="Arial" panose="020B0604020202020204" pitchFamily="34" charset="0"/>
                <a:cs typeface="Arial" panose="020B0604020202020204" pitchFamily="34" charset="0"/>
              </a:rPr>
              <a:t>When thinking about what it takes to improve </a:t>
            </a:r>
          </a:p>
        </p:txBody>
      </p:sp>
      <p:sp>
        <p:nvSpPr>
          <p:cNvPr id="34819" name="Shape 197">
            <a:extLst>
              <a:ext uri="{FF2B5EF4-FFF2-40B4-BE49-F238E27FC236}">
                <a16:creationId xmlns:a16="http://schemas.microsoft.com/office/drawing/2014/main" id="{CF6A9370-8B87-49E9-97ED-670FF78B594A}"/>
              </a:ext>
            </a:extLst>
          </p:cNvPr>
          <p:cNvSpPr>
            <a:spLocks noGrp="1" noRot="1" noChangeAspect="1" noTextEdit="1"/>
          </p:cNvSpPr>
          <p:nvPr>
            <p:ph type="sldImg" idx="2"/>
          </p:nvPr>
        </p:nvSpPr>
        <p:spPr>
          <a:noFill/>
          <a:ln>
            <a:round/>
            <a:headEnd/>
            <a:tailEnd/>
          </a:ln>
        </p:spPr>
      </p:sp>
    </p:spTree>
    <p:extLst>
      <p:ext uri="{BB962C8B-B14F-4D97-AF65-F5344CB8AC3E}">
        <p14:creationId xmlns:p14="http://schemas.microsoft.com/office/powerpoint/2010/main" val="3369447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10</a:t>
            </a:fld>
            <a:endParaRPr lang="en-GB" dirty="0"/>
          </a:p>
        </p:txBody>
      </p:sp>
    </p:spTree>
    <p:extLst>
      <p:ext uri="{BB962C8B-B14F-4D97-AF65-F5344CB8AC3E}">
        <p14:creationId xmlns:p14="http://schemas.microsoft.com/office/powerpoint/2010/main" val="1822084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3401A3-8F89-4DD7-8542-5D0C06F14E61}" type="slidenum">
              <a:rPr lang="en-GB" smtClean="0"/>
              <a:t>11</a:t>
            </a:fld>
            <a:endParaRPr lang="en-GB" dirty="0"/>
          </a:p>
        </p:txBody>
      </p:sp>
    </p:spTree>
    <p:extLst>
      <p:ext uri="{BB962C8B-B14F-4D97-AF65-F5344CB8AC3E}">
        <p14:creationId xmlns:p14="http://schemas.microsoft.com/office/powerpoint/2010/main" val="2493695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Finding ways to incorporate the voice of the community into different projects. Encouraging active citizenship. </a:t>
            </a:r>
          </a:p>
          <a:p>
            <a:endParaRPr lang="en-AU" dirty="0"/>
          </a:p>
          <a:p>
            <a:r>
              <a:rPr lang="en-AU" dirty="0"/>
              <a:t>B) When the activity is fun, engaging it can simultaneously help people connect with each other, (Chapter 14 of People for the Built environments on the art of engagement provides various examples of art installations used to share narratives of the place from the perspectives of different artists or members of the community</a:t>
            </a:r>
          </a:p>
        </p:txBody>
      </p:sp>
      <p:sp>
        <p:nvSpPr>
          <p:cNvPr id="4" name="Slide Number Placeholder 3"/>
          <p:cNvSpPr>
            <a:spLocks noGrp="1"/>
          </p:cNvSpPr>
          <p:nvPr>
            <p:ph type="sldNum" sz="quarter" idx="5"/>
          </p:nvPr>
        </p:nvSpPr>
        <p:spPr/>
        <p:txBody>
          <a:bodyPr/>
          <a:lstStyle/>
          <a:p>
            <a:fld id="{FB3401A3-8F89-4DD7-8542-5D0C06F14E61}" type="slidenum">
              <a:rPr lang="en-GB" smtClean="0"/>
              <a:t>13</a:t>
            </a:fld>
            <a:endParaRPr lang="en-GB" dirty="0"/>
          </a:p>
        </p:txBody>
      </p:sp>
    </p:spTree>
    <p:extLst>
      <p:ext uri="{BB962C8B-B14F-4D97-AF65-F5344CB8AC3E}">
        <p14:creationId xmlns:p14="http://schemas.microsoft.com/office/powerpoint/2010/main" val="39001996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39E630D-D64A-46DE-8C76-BC2AE565400E}"/>
              </a:ext>
            </a:extLst>
          </p:cNvPr>
          <p:cNvGrpSpPr/>
          <p:nvPr userDrawn="1"/>
        </p:nvGrpSpPr>
        <p:grpSpPr>
          <a:xfrm>
            <a:off x="-1" y="0"/>
            <a:ext cx="12192002" cy="6858000"/>
            <a:chOff x="-1" y="0"/>
            <a:chExt cx="12192002" cy="6858000"/>
          </a:xfrm>
        </p:grpSpPr>
        <p:sp>
          <p:nvSpPr>
            <p:cNvPr id="10" name="Rectangle 9">
              <a:extLst>
                <a:ext uri="{FF2B5EF4-FFF2-40B4-BE49-F238E27FC236}">
                  <a16:creationId xmlns:a16="http://schemas.microsoft.com/office/drawing/2014/main" id="{C43CBD5F-70E2-4ADE-80D0-2A9AE2379C8F}"/>
                </a:ext>
              </a:extLst>
            </p:cNvPr>
            <p:cNvSpPr/>
            <p:nvPr userDrawn="1"/>
          </p:nvSpPr>
          <p:spPr>
            <a:xfrm>
              <a:off x="-1" y="5652655"/>
              <a:ext cx="12192002" cy="12053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Google Shape;84;p13" descr="cover.jpg">
              <a:extLst>
                <a:ext uri="{FF2B5EF4-FFF2-40B4-BE49-F238E27FC236}">
                  <a16:creationId xmlns:a16="http://schemas.microsoft.com/office/drawing/2014/main" id="{7D84DA2C-238D-40EB-B424-E4B7C7AB5972}"/>
                </a:ext>
              </a:extLst>
            </p:cNvPr>
            <p:cNvPicPr preferRelativeResize="0"/>
            <p:nvPr userDrawn="1"/>
          </p:nvPicPr>
          <p:blipFill rotWithShape="1">
            <a:blip r:embed="rId2">
              <a:alphaModFix/>
            </a:blip>
            <a:srcRect t="6770" b="1"/>
            <a:stretch/>
          </p:blipFill>
          <p:spPr>
            <a:xfrm>
              <a:off x="-1" y="0"/>
              <a:ext cx="12192001" cy="6393591"/>
            </a:xfrm>
            <a:prstGeom prst="rect">
              <a:avLst/>
            </a:prstGeom>
            <a:noFill/>
            <a:ln>
              <a:noFill/>
            </a:ln>
          </p:spPr>
        </p:pic>
      </p:grpSp>
      <p:sp>
        <p:nvSpPr>
          <p:cNvPr id="2" name="Title 1">
            <a:extLst>
              <a:ext uri="{FF2B5EF4-FFF2-40B4-BE49-F238E27FC236}">
                <a16:creationId xmlns:a16="http://schemas.microsoft.com/office/drawing/2014/main" id="{934E19E8-757A-4969-9027-0BD4063EEC74}"/>
              </a:ext>
            </a:extLst>
          </p:cNvPr>
          <p:cNvSpPr>
            <a:spLocks noGrp="1"/>
          </p:cNvSpPr>
          <p:nvPr>
            <p:ph type="ctrTitle"/>
          </p:nvPr>
        </p:nvSpPr>
        <p:spPr>
          <a:xfrm>
            <a:off x="845127" y="4420562"/>
            <a:ext cx="9144000" cy="1028791"/>
          </a:xfrm>
        </p:spPr>
        <p:txBody>
          <a:bodyPr anchor="b"/>
          <a:lstStyle>
            <a:lvl1pPr algn="l">
              <a:defRPr sz="6000">
                <a:solidFill>
                  <a:schemeClr val="tx1"/>
                </a:solidFill>
              </a:defRPr>
            </a:lvl1pPr>
          </a:lstStyle>
          <a:p>
            <a:r>
              <a:rPr lang="en-US"/>
              <a:t>Click to edit Master title style</a:t>
            </a:r>
            <a:endParaRPr lang="en-AU" dirty="0"/>
          </a:p>
        </p:txBody>
      </p:sp>
      <p:sp>
        <p:nvSpPr>
          <p:cNvPr id="3" name="Subtitle 2">
            <a:extLst>
              <a:ext uri="{FF2B5EF4-FFF2-40B4-BE49-F238E27FC236}">
                <a16:creationId xmlns:a16="http://schemas.microsoft.com/office/drawing/2014/main" id="{615CE5A0-2003-499B-9C7D-77787F2088B8}"/>
              </a:ext>
            </a:extLst>
          </p:cNvPr>
          <p:cNvSpPr>
            <a:spLocks noGrp="1"/>
          </p:cNvSpPr>
          <p:nvPr>
            <p:ph type="subTitle" idx="1"/>
          </p:nvPr>
        </p:nvSpPr>
        <p:spPr>
          <a:xfrm>
            <a:off x="838200" y="5503865"/>
            <a:ext cx="9144000" cy="452820"/>
          </a:xfrm>
        </p:spPr>
        <p:txBody>
          <a:bodyP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sp>
        <p:nvSpPr>
          <p:cNvPr id="4" name="Date Placeholder 3">
            <a:extLst>
              <a:ext uri="{FF2B5EF4-FFF2-40B4-BE49-F238E27FC236}">
                <a16:creationId xmlns:a16="http://schemas.microsoft.com/office/drawing/2014/main" id="{3F406072-2501-4FCA-8444-F03B3AB9FE65}"/>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5" name="Footer Placeholder 4">
            <a:extLst>
              <a:ext uri="{FF2B5EF4-FFF2-40B4-BE49-F238E27FC236}">
                <a16:creationId xmlns:a16="http://schemas.microsoft.com/office/drawing/2014/main" id="{A4DB6A6B-D40C-4CF1-8DC5-F04E6E80468D}"/>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D23E3992-744E-4166-94B6-0A69EE8833B7}"/>
              </a:ext>
            </a:extLst>
          </p:cNvPr>
          <p:cNvSpPr>
            <a:spLocks noGrp="1"/>
          </p:cNvSpPr>
          <p:nvPr>
            <p:ph type="sldNum" sz="quarter" idx="12"/>
          </p:nvPr>
        </p:nvSpPr>
        <p:spPr/>
        <p:txBody>
          <a:bodyPr/>
          <a:lstStyle/>
          <a:p>
            <a:fld id="{CE3678D5-7B13-4F02-A70B-E703AC081804}" type="slidenum">
              <a:rPr lang="en-AU" smtClean="0"/>
              <a:t>‹#›</a:t>
            </a:fld>
            <a:endParaRPr lang="en-AU" dirty="0"/>
          </a:p>
        </p:txBody>
      </p:sp>
      <p:pic>
        <p:nvPicPr>
          <p:cNvPr id="8" name="Google Shape;85;p13" descr="logo.png">
            <a:extLst>
              <a:ext uri="{FF2B5EF4-FFF2-40B4-BE49-F238E27FC236}">
                <a16:creationId xmlns:a16="http://schemas.microsoft.com/office/drawing/2014/main" id="{9A3C4E27-4DD7-4F9D-ADA1-9790C2201CFF}"/>
              </a:ext>
            </a:extLst>
          </p:cNvPr>
          <p:cNvPicPr preferRelativeResize="0"/>
          <p:nvPr userDrawn="1"/>
        </p:nvPicPr>
        <p:blipFill rotWithShape="1">
          <a:blip r:embed="rId3">
            <a:alphaModFix/>
          </a:blip>
          <a:srcRect/>
          <a:stretch/>
        </p:blipFill>
        <p:spPr>
          <a:xfrm>
            <a:off x="10668000" y="5292679"/>
            <a:ext cx="1283154" cy="1028791"/>
          </a:xfrm>
          <a:prstGeom prst="rect">
            <a:avLst/>
          </a:prstGeom>
          <a:noFill/>
          <a:ln>
            <a:noFill/>
          </a:ln>
        </p:spPr>
      </p:pic>
    </p:spTree>
    <p:extLst>
      <p:ext uri="{BB962C8B-B14F-4D97-AF65-F5344CB8AC3E}">
        <p14:creationId xmlns:p14="http://schemas.microsoft.com/office/powerpoint/2010/main" val="1058991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1C92E-2F63-46FC-9B20-84B769D3C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7F719AE-4828-4B77-BF89-B4772F71E8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5473A3F-B5CC-49EF-A2A9-E3FACE5C1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10F366-1FAE-4949-9600-A5BEF3094AF0}"/>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6" name="Footer Placeholder 5">
            <a:extLst>
              <a:ext uri="{FF2B5EF4-FFF2-40B4-BE49-F238E27FC236}">
                <a16:creationId xmlns:a16="http://schemas.microsoft.com/office/drawing/2014/main" id="{B124AB1B-B3D0-464A-8CE6-4AE980ACAB2B}"/>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DDE5FEC7-9F0C-48B1-962B-4F599D1A4BC6}"/>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4111991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665E-A7D8-4BB1-91BC-845C0CA35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5FC960F-4A55-4098-85E1-3790A9535C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AU" dirty="0"/>
          </a:p>
        </p:txBody>
      </p:sp>
      <p:sp>
        <p:nvSpPr>
          <p:cNvPr id="4" name="Text Placeholder 3">
            <a:extLst>
              <a:ext uri="{FF2B5EF4-FFF2-40B4-BE49-F238E27FC236}">
                <a16:creationId xmlns:a16="http://schemas.microsoft.com/office/drawing/2014/main" id="{F4F42598-A804-41D5-A43C-5510F9E013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F3E4C2-82C0-4688-BE05-30B84CE1B5D5}"/>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6" name="Footer Placeholder 5">
            <a:extLst>
              <a:ext uri="{FF2B5EF4-FFF2-40B4-BE49-F238E27FC236}">
                <a16:creationId xmlns:a16="http://schemas.microsoft.com/office/drawing/2014/main" id="{233D78F0-4E92-4578-B582-665E238EEE9E}"/>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545318C3-A3A7-41AE-962F-ADBA2CD9E58C}"/>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369984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BD6BA-2185-4A7E-8E7E-4C4DC3D7BDB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D3787B0-1613-4125-9493-AAA54BA22D6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5E28143-FE9C-465C-9C7D-A47F43161EB6}"/>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5" name="Footer Placeholder 4">
            <a:extLst>
              <a:ext uri="{FF2B5EF4-FFF2-40B4-BE49-F238E27FC236}">
                <a16:creationId xmlns:a16="http://schemas.microsoft.com/office/drawing/2014/main" id="{FD325C2F-F7DD-421C-BD32-8DEC5C8B32E0}"/>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834BAC45-E830-4864-8E70-A07814D03157}"/>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3229880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4FEBB6-D454-4778-9DE1-790640122D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8B8779B-264E-4417-8B3B-35E6E30C5DB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249D725-11F7-4C60-A771-330DF3288DF7}"/>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5" name="Footer Placeholder 4">
            <a:extLst>
              <a:ext uri="{FF2B5EF4-FFF2-40B4-BE49-F238E27FC236}">
                <a16:creationId xmlns:a16="http://schemas.microsoft.com/office/drawing/2014/main" id="{A7FF5781-2F3C-42BE-B2CB-F9DBC711D20E}"/>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055AF47E-29C7-4097-9936-73D6F64F6551}"/>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2698837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only">
  <p:cSld name="Content only">
    <p:spTree>
      <p:nvGrpSpPr>
        <p:cNvPr id="1" name="Shape 32"/>
        <p:cNvGrpSpPr/>
        <p:nvPr/>
      </p:nvGrpSpPr>
      <p:grpSpPr>
        <a:xfrm>
          <a:off x="0" y="0"/>
          <a:ext cx="0" cy="0"/>
          <a:chOff x="0" y="0"/>
          <a:chExt cx="0" cy="0"/>
        </a:xfrm>
      </p:grpSpPr>
      <p:sp>
        <p:nvSpPr>
          <p:cNvPr id="33" name="Shape 33"/>
          <p:cNvSpPr txBox="1">
            <a:spLocks noGrp="1"/>
          </p:cNvSpPr>
          <p:nvPr>
            <p:ph type="body" idx="1"/>
          </p:nvPr>
        </p:nvSpPr>
        <p:spPr>
          <a:xfrm>
            <a:off x="609600" y="960858"/>
            <a:ext cx="10972800" cy="4663724"/>
          </a:xfrm>
          <a:prstGeom prst="rect">
            <a:avLst/>
          </a:prstGeom>
          <a:noFill/>
          <a:ln>
            <a:noFill/>
          </a:ln>
        </p:spPr>
        <p:txBody>
          <a:bodyPr spcFirstLastPara="1" wrap="square" lIns="91425" tIns="91425" rIns="91425" bIns="91425" anchor="t" anchorCtr="0"/>
          <a:lstStyle>
            <a:lvl1pPr marL="609585" marR="0" lvl="0" indent="-474121" algn="l" rtl="0">
              <a:spcBef>
                <a:spcPts val="533"/>
              </a:spcBef>
              <a:spcAft>
                <a:spcPts val="0"/>
              </a:spcAft>
              <a:buClr>
                <a:srgbClr val="094183"/>
              </a:buClr>
              <a:buSzPts val="2000"/>
              <a:buFont typeface="Arial"/>
              <a:buChar char="•"/>
              <a:defRPr sz="2667" b="0" i="0" u="none" strike="noStrike" cap="none">
                <a:solidFill>
                  <a:srgbClr val="094183"/>
                </a:solidFill>
                <a:latin typeface="Source Sans Pro"/>
                <a:ea typeface="Source Sans Pro"/>
                <a:cs typeface="Source Sans Pro"/>
                <a:sym typeface="Source Sans Pro"/>
              </a:defRPr>
            </a:lvl1pPr>
            <a:lvl2pPr marL="1219170" marR="0" lvl="1" indent="-457189" algn="l" rtl="0">
              <a:spcBef>
                <a:spcPts val="480"/>
              </a:spcBef>
              <a:spcAft>
                <a:spcPts val="0"/>
              </a:spcAft>
              <a:buClr>
                <a:srgbClr val="094183"/>
              </a:buClr>
              <a:buSzPts val="1800"/>
              <a:buFont typeface="Arial"/>
              <a:buChar char="–"/>
              <a:defRPr sz="2400" b="0" i="0" u="none" strike="noStrike" cap="none">
                <a:solidFill>
                  <a:srgbClr val="094183"/>
                </a:solidFill>
                <a:latin typeface="Source Sans Pro"/>
                <a:ea typeface="Source Sans Pro"/>
                <a:cs typeface="Source Sans Pro"/>
                <a:sym typeface="Source Sans Pro"/>
              </a:defRPr>
            </a:lvl2pPr>
            <a:lvl3pPr marL="1828754" marR="0" lvl="2" indent="-440256" algn="l" rtl="0">
              <a:spcBef>
                <a:spcPts val="427"/>
              </a:spcBef>
              <a:spcAft>
                <a:spcPts val="0"/>
              </a:spcAft>
              <a:buClr>
                <a:srgbClr val="094183"/>
              </a:buClr>
              <a:buSzPts val="1600"/>
              <a:buFont typeface="Arial"/>
              <a:buChar char="•"/>
              <a:defRPr sz="2133" b="0" i="0" u="none" strike="noStrike" cap="none">
                <a:solidFill>
                  <a:srgbClr val="094183"/>
                </a:solidFill>
                <a:latin typeface="Source Sans Pro"/>
                <a:ea typeface="Source Sans Pro"/>
                <a:cs typeface="Source Sans Pro"/>
                <a:sym typeface="Source Sans Pro"/>
              </a:defRPr>
            </a:lvl3pPr>
            <a:lvl4pPr marL="2438339" marR="0" lvl="3" indent="-423323" algn="l" rtl="0">
              <a:spcBef>
                <a:spcPts val="373"/>
              </a:spcBef>
              <a:spcAft>
                <a:spcPts val="0"/>
              </a:spcAft>
              <a:buClr>
                <a:srgbClr val="094183"/>
              </a:buClr>
              <a:buSzPts val="1400"/>
              <a:buFont typeface="Arial"/>
              <a:buChar char="–"/>
              <a:defRPr sz="1867" b="0" i="0" u="none" strike="noStrike" cap="none">
                <a:solidFill>
                  <a:srgbClr val="094183"/>
                </a:solidFill>
                <a:latin typeface="Source Sans Pro"/>
                <a:ea typeface="Source Sans Pro"/>
                <a:cs typeface="Source Sans Pro"/>
                <a:sym typeface="Source Sans Pro"/>
              </a:defRPr>
            </a:lvl4pPr>
            <a:lvl5pPr marL="3047924" marR="0" lvl="4" indent="-423323" algn="l" rtl="0">
              <a:spcBef>
                <a:spcPts val="373"/>
              </a:spcBef>
              <a:spcAft>
                <a:spcPts val="0"/>
              </a:spcAft>
              <a:buClr>
                <a:srgbClr val="094183"/>
              </a:buClr>
              <a:buSzPts val="1400"/>
              <a:buFont typeface="Arial"/>
              <a:buChar char="»"/>
              <a:defRPr sz="1867" b="0" i="0" u="none" strike="noStrike" cap="none">
                <a:solidFill>
                  <a:srgbClr val="094183"/>
                </a:solidFill>
                <a:latin typeface="Source Sans Pro"/>
                <a:ea typeface="Source Sans Pro"/>
                <a:cs typeface="Source Sans Pro"/>
                <a:sym typeface="Source Sans Pro"/>
              </a:defRPr>
            </a:lvl5pPr>
            <a:lvl6pPr marL="3657509" marR="0" lvl="5" indent="-457189" algn="l" rtl="0">
              <a:spcBef>
                <a:spcPts val="480"/>
              </a:spcBef>
              <a:spcAft>
                <a:spcPts val="0"/>
              </a:spcAft>
              <a:buClr>
                <a:schemeClr val="dk1"/>
              </a:buClr>
              <a:buSzPts val="1800"/>
              <a:buFont typeface="Arial"/>
              <a:buChar char="•"/>
              <a:defRPr sz="2400" b="0" i="0" u="none" strike="noStrike" cap="none">
                <a:solidFill>
                  <a:schemeClr val="dk1"/>
                </a:solidFill>
                <a:latin typeface="Source Sans Pro"/>
                <a:ea typeface="Source Sans Pro"/>
                <a:cs typeface="Source Sans Pro"/>
                <a:sym typeface="Source Sans Pro"/>
              </a:defRPr>
            </a:lvl6pPr>
            <a:lvl7pPr marL="4267093" marR="0" lvl="6" indent="-457189" algn="l" rtl="0">
              <a:spcBef>
                <a:spcPts val="480"/>
              </a:spcBef>
              <a:spcAft>
                <a:spcPts val="0"/>
              </a:spcAft>
              <a:buClr>
                <a:schemeClr val="dk1"/>
              </a:buClr>
              <a:buSzPts val="1800"/>
              <a:buFont typeface="Arial"/>
              <a:buChar char="•"/>
              <a:defRPr sz="2400" b="0" i="0" u="none" strike="noStrike" cap="none">
                <a:solidFill>
                  <a:schemeClr val="dk1"/>
                </a:solidFill>
                <a:latin typeface="Source Sans Pro"/>
                <a:ea typeface="Source Sans Pro"/>
                <a:cs typeface="Source Sans Pro"/>
                <a:sym typeface="Source Sans Pro"/>
              </a:defRPr>
            </a:lvl7pPr>
            <a:lvl8pPr marL="4876678" marR="0" lvl="7" indent="-457189" algn="l" rtl="0">
              <a:spcBef>
                <a:spcPts val="480"/>
              </a:spcBef>
              <a:spcAft>
                <a:spcPts val="0"/>
              </a:spcAft>
              <a:buClr>
                <a:schemeClr val="dk1"/>
              </a:buClr>
              <a:buSzPts val="1800"/>
              <a:buFont typeface="Arial"/>
              <a:buChar char="•"/>
              <a:defRPr sz="2400" b="0" i="0" u="none" strike="noStrike" cap="none">
                <a:solidFill>
                  <a:schemeClr val="dk1"/>
                </a:solidFill>
                <a:latin typeface="Source Sans Pro"/>
                <a:ea typeface="Source Sans Pro"/>
                <a:cs typeface="Source Sans Pro"/>
                <a:sym typeface="Source Sans Pro"/>
              </a:defRPr>
            </a:lvl8pPr>
            <a:lvl9pPr marL="5486263" marR="0" lvl="8" indent="-457189" algn="l" rtl="0">
              <a:spcBef>
                <a:spcPts val="480"/>
              </a:spcBef>
              <a:spcAft>
                <a:spcPts val="0"/>
              </a:spcAft>
              <a:buClr>
                <a:schemeClr val="dk1"/>
              </a:buClr>
              <a:buSzPts val="1800"/>
              <a:buFont typeface="Arial"/>
              <a:buChar char="•"/>
              <a:defRPr sz="2400" b="0" i="0" u="none" strike="noStrike" cap="none">
                <a:solidFill>
                  <a:schemeClr val="dk1"/>
                </a:solidFill>
                <a:latin typeface="Source Sans Pro"/>
                <a:ea typeface="Source Sans Pro"/>
                <a:cs typeface="Source Sans Pro"/>
                <a:sym typeface="Source Sans Pro"/>
              </a:defRPr>
            </a:lvl9pPr>
          </a:lstStyle>
          <a:p>
            <a:endParaRPr/>
          </a:p>
        </p:txBody>
      </p:sp>
      <p:sp>
        <p:nvSpPr>
          <p:cNvPr id="3" name="Shape 34">
            <a:extLst>
              <a:ext uri="{FF2B5EF4-FFF2-40B4-BE49-F238E27FC236}">
                <a16:creationId xmlns:a16="http://schemas.microsoft.com/office/drawing/2014/main" id="{9749C09B-AF24-44FF-8D88-831298CB5E52}"/>
              </a:ext>
            </a:extLst>
          </p:cNvPr>
          <p:cNvSpPr txBox="1">
            <a:spLocks noGrp="1"/>
          </p:cNvSpPr>
          <p:nvPr>
            <p:ph type="dt" idx="10"/>
          </p:nvPr>
        </p:nvSpPr>
        <p:spPr/>
        <p:txBody>
          <a:bodyPr/>
          <a:lstStyle>
            <a:lvl1pPr>
              <a:defRPr/>
            </a:lvl1pPr>
          </a:lstStyle>
          <a:p>
            <a:endParaRPr lang="en-US" altLang="en-US" dirty="0"/>
          </a:p>
        </p:txBody>
      </p:sp>
      <p:sp>
        <p:nvSpPr>
          <p:cNvPr id="4" name="Shape 35">
            <a:extLst>
              <a:ext uri="{FF2B5EF4-FFF2-40B4-BE49-F238E27FC236}">
                <a16:creationId xmlns:a16="http://schemas.microsoft.com/office/drawing/2014/main" id="{880F8490-8918-45C4-A3AC-572D3A102570}"/>
              </a:ext>
            </a:extLst>
          </p:cNvPr>
          <p:cNvSpPr txBox="1">
            <a:spLocks noGrp="1"/>
          </p:cNvSpPr>
          <p:nvPr>
            <p:ph type="ftr" idx="11"/>
          </p:nvPr>
        </p:nvSpPr>
        <p:spPr/>
        <p:txBody>
          <a:bodyPr/>
          <a:lstStyle>
            <a:lvl1pPr>
              <a:defRPr/>
            </a:lvl1pPr>
          </a:lstStyle>
          <a:p>
            <a:endParaRPr lang="en-US" altLang="en-US" dirty="0"/>
          </a:p>
        </p:txBody>
      </p:sp>
      <p:sp>
        <p:nvSpPr>
          <p:cNvPr id="5" name="Shape 36">
            <a:extLst>
              <a:ext uri="{FF2B5EF4-FFF2-40B4-BE49-F238E27FC236}">
                <a16:creationId xmlns:a16="http://schemas.microsoft.com/office/drawing/2014/main" id="{43F85548-510A-4BF8-9607-AAF820C77ACA}"/>
              </a:ext>
            </a:extLst>
          </p:cNvPr>
          <p:cNvSpPr txBox="1">
            <a:spLocks noGrp="1"/>
          </p:cNvSpPr>
          <p:nvPr>
            <p:ph type="sldNum" idx="12"/>
          </p:nvPr>
        </p:nvSpPr>
        <p:spPr/>
        <p:txBody>
          <a:bodyPr/>
          <a:lstStyle>
            <a:lvl1pPr>
              <a:defRPr/>
            </a:lvl1pPr>
          </a:lstStyle>
          <a:p>
            <a:fld id="{AB3BDC07-EB7F-417D-8CDA-4E1D4F526ED6}" type="slidenum">
              <a:rPr lang="en-AU" altLang="en-US"/>
              <a:pPr/>
              <a:t>‹#›</a:t>
            </a:fld>
            <a:endParaRPr lang="en-US" altLang="en-US" dirty="0"/>
          </a:p>
        </p:txBody>
      </p:sp>
    </p:spTree>
    <p:extLst>
      <p:ext uri="{BB962C8B-B14F-4D97-AF65-F5344CB8AC3E}">
        <p14:creationId xmlns:p14="http://schemas.microsoft.com/office/powerpoint/2010/main" val="345411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B79B2-7692-4BC3-A764-C287EDCE9F9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B06D27B-69BC-412B-A670-72D4571DCC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F41F700-F159-47DD-9A95-CC48DE32AA4C}"/>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5" name="Footer Placeholder 4">
            <a:extLst>
              <a:ext uri="{FF2B5EF4-FFF2-40B4-BE49-F238E27FC236}">
                <a16:creationId xmlns:a16="http://schemas.microsoft.com/office/drawing/2014/main" id="{C9906D2D-8BA1-4E85-9319-327FEE4D75D5}"/>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9828C68F-510F-45F8-BFEF-F17C4FF876E8}"/>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1040183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Google Shape;97;p15" descr="backpage.jpg">
            <a:extLst>
              <a:ext uri="{FF2B5EF4-FFF2-40B4-BE49-F238E27FC236}">
                <a16:creationId xmlns:a16="http://schemas.microsoft.com/office/drawing/2014/main" id="{33C89547-8572-4483-8540-3DE243F680EF}"/>
              </a:ext>
            </a:extLst>
          </p:cNvPr>
          <p:cNvPicPr preferRelativeResize="0"/>
          <p:nvPr userDrawn="1"/>
        </p:nvPicPr>
        <p:blipFill rotWithShape="1">
          <a:blip r:embed="rId2">
            <a:alphaModFix/>
          </a:blip>
          <a:srcRect t="55926"/>
          <a:stretch/>
        </p:blipFill>
        <p:spPr>
          <a:xfrm rot="10800000">
            <a:off x="-6350" y="3843715"/>
            <a:ext cx="12192000" cy="3022599"/>
          </a:xfrm>
          <a:prstGeom prst="rect">
            <a:avLst/>
          </a:prstGeom>
          <a:noFill/>
          <a:ln>
            <a:noFill/>
          </a:ln>
        </p:spPr>
      </p:pic>
      <p:sp>
        <p:nvSpPr>
          <p:cNvPr id="2" name="Title 1">
            <a:extLst>
              <a:ext uri="{FF2B5EF4-FFF2-40B4-BE49-F238E27FC236}">
                <a16:creationId xmlns:a16="http://schemas.microsoft.com/office/drawing/2014/main" id="{23EB79B2-7692-4BC3-A764-C287EDCE9F9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B06D27B-69BC-412B-A670-72D4571DCC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F41F700-F159-47DD-9A95-CC48DE32AA4C}"/>
              </a:ext>
            </a:extLst>
          </p:cNvPr>
          <p:cNvSpPr>
            <a:spLocks noGrp="1"/>
          </p:cNvSpPr>
          <p:nvPr>
            <p:ph type="dt" sz="half" idx="10"/>
          </p:nvPr>
        </p:nvSpPr>
        <p:spPr/>
        <p:txBody>
          <a:bodyPr/>
          <a:lstStyle>
            <a:lvl1pPr>
              <a:defRPr>
                <a:solidFill>
                  <a:schemeClr val="bg1"/>
                </a:solidFill>
              </a:defRPr>
            </a:lvl1pPr>
          </a:lstStyle>
          <a:p>
            <a:fld id="{8480346D-C4DD-46CA-8050-29DC9FE7F2DE}" type="datetimeFigureOut">
              <a:rPr lang="en-AU" smtClean="0"/>
              <a:pPr/>
              <a:t>4/11/2019</a:t>
            </a:fld>
            <a:endParaRPr lang="en-AU" dirty="0"/>
          </a:p>
        </p:txBody>
      </p:sp>
      <p:sp>
        <p:nvSpPr>
          <p:cNvPr id="5" name="Footer Placeholder 4">
            <a:extLst>
              <a:ext uri="{FF2B5EF4-FFF2-40B4-BE49-F238E27FC236}">
                <a16:creationId xmlns:a16="http://schemas.microsoft.com/office/drawing/2014/main" id="{C9906D2D-8BA1-4E85-9319-327FEE4D75D5}"/>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9828C68F-510F-45F8-BFEF-F17C4FF876E8}"/>
              </a:ext>
            </a:extLst>
          </p:cNvPr>
          <p:cNvSpPr>
            <a:spLocks noGrp="1"/>
          </p:cNvSpPr>
          <p:nvPr>
            <p:ph type="sldNum" sz="quarter" idx="12"/>
          </p:nvPr>
        </p:nvSpPr>
        <p:spPr/>
        <p:txBody>
          <a:bodyPr/>
          <a:lstStyle>
            <a:lvl1pPr>
              <a:defRPr>
                <a:solidFill>
                  <a:schemeClr val="bg1"/>
                </a:solidFill>
              </a:defRPr>
            </a:lvl1pPr>
          </a:lstStyle>
          <a:p>
            <a:fld id="{CE3678D5-7B13-4F02-A70B-E703AC081804}" type="slidenum">
              <a:rPr lang="en-AU" smtClean="0"/>
              <a:pPr/>
              <a:t>‹#›</a:t>
            </a:fld>
            <a:endParaRPr lang="en-AU" dirty="0"/>
          </a:p>
        </p:txBody>
      </p:sp>
    </p:spTree>
    <p:extLst>
      <p:ext uri="{BB962C8B-B14F-4D97-AF65-F5344CB8AC3E}">
        <p14:creationId xmlns:p14="http://schemas.microsoft.com/office/powerpoint/2010/main" val="196728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Google Shape;97;p15" descr="backpage.jpg">
            <a:extLst>
              <a:ext uri="{FF2B5EF4-FFF2-40B4-BE49-F238E27FC236}">
                <a16:creationId xmlns:a16="http://schemas.microsoft.com/office/drawing/2014/main" id="{D2BF28FF-B4A8-4FBB-91B5-B98121263E90}"/>
              </a:ext>
            </a:extLst>
          </p:cNvPr>
          <p:cNvPicPr preferRelativeResize="0"/>
          <p:nvPr userDrawn="1"/>
        </p:nvPicPr>
        <p:blipFill rotWithShape="1">
          <a:blip r:embed="rId2">
            <a:alphaModFix/>
          </a:blip>
          <a:srcRect t="55926"/>
          <a:stretch/>
        </p:blipFill>
        <p:spPr>
          <a:xfrm rot="10800000">
            <a:off x="-6350" y="3843715"/>
            <a:ext cx="12192000" cy="3022599"/>
          </a:xfrm>
          <a:prstGeom prst="rect">
            <a:avLst/>
          </a:prstGeom>
          <a:noFill/>
          <a:ln>
            <a:noFill/>
          </a:ln>
        </p:spPr>
      </p:pic>
      <p:sp>
        <p:nvSpPr>
          <p:cNvPr id="2" name="Title 1">
            <a:extLst>
              <a:ext uri="{FF2B5EF4-FFF2-40B4-BE49-F238E27FC236}">
                <a16:creationId xmlns:a16="http://schemas.microsoft.com/office/drawing/2014/main" id="{91E8D5F7-609A-4864-9D39-2C31971F4D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A36A7D13-7DC6-4C30-99C5-BB177BEB5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74E5C7-7C30-43B6-85EF-956D73278AE0}"/>
              </a:ext>
            </a:extLst>
          </p:cNvPr>
          <p:cNvSpPr>
            <a:spLocks noGrp="1"/>
          </p:cNvSpPr>
          <p:nvPr>
            <p:ph type="dt" sz="half" idx="10"/>
          </p:nvPr>
        </p:nvSpPr>
        <p:spPr/>
        <p:txBody>
          <a:bodyPr/>
          <a:lstStyle>
            <a:lvl1pPr>
              <a:defRPr>
                <a:solidFill>
                  <a:schemeClr val="bg1"/>
                </a:solidFill>
              </a:defRPr>
            </a:lvl1pPr>
          </a:lstStyle>
          <a:p>
            <a:fld id="{8480346D-C4DD-46CA-8050-29DC9FE7F2DE}" type="datetimeFigureOut">
              <a:rPr lang="en-AU" smtClean="0"/>
              <a:pPr/>
              <a:t>4/11/2019</a:t>
            </a:fld>
            <a:endParaRPr lang="en-AU" dirty="0"/>
          </a:p>
        </p:txBody>
      </p:sp>
      <p:sp>
        <p:nvSpPr>
          <p:cNvPr id="5" name="Footer Placeholder 4">
            <a:extLst>
              <a:ext uri="{FF2B5EF4-FFF2-40B4-BE49-F238E27FC236}">
                <a16:creationId xmlns:a16="http://schemas.microsoft.com/office/drawing/2014/main" id="{907BA92A-E18E-4910-9E3D-EEB8E9FE82F5}"/>
              </a:ext>
            </a:extLst>
          </p:cNvPr>
          <p:cNvSpPr>
            <a:spLocks noGrp="1"/>
          </p:cNvSpPr>
          <p:nvPr>
            <p:ph type="ftr" sz="quarter" idx="11"/>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C6F17B7A-BE97-434B-8CAD-C90F43EA40A9}"/>
              </a:ext>
            </a:extLst>
          </p:cNvPr>
          <p:cNvSpPr>
            <a:spLocks noGrp="1"/>
          </p:cNvSpPr>
          <p:nvPr>
            <p:ph type="sldNum" sz="quarter" idx="12"/>
          </p:nvPr>
        </p:nvSpPr>
        <p:spPr/>
        <p:txBody>
          <a:bodyPr/>
          <a:lstStyle>
            <a:lvl1pPr>
              <a:defRPr>
                <a:solidFill>
                  <a:schemeClr val="bg1"/>
                </a:solidFill>
              </a:defRPr>
            </a:lvl1pPr>
          </a:lstStyle>
          <a:p>
            <a:fld id="{CE3678D5-7B13-4F02-A70B-E703AC081804}" type="slidenum">
              <a:rPr lang="en-AU" smtClean="0"/>
              <a:pPr/>
              <a:t>‹#›</a:t>
            </a:fld>
            <a:endParaRPr lang="en-AU" dirty="0"/>
          </a:p>
        </p:txBody>
      </p:sp>
    </p:spTree>
    <p:extLst>
      <p:ext uri="{BB962C8B-B14F-4D97-AF65-F5344CB8AC3E}">
        <p14:creationId xmlns:p14="http://schemas.microsoft.com/office/powerpoint/2010/main" val="1636117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Google Shape;97;p15" descr="backpage.jpg">
            <a:extLst>
              <a:ext uri="{FF2B5EF4-FFF2-40B4-BE49-F238E27FC236}">
                <a16:creationId xmlns:a16="http://schemas.microsoft.com/office/drawing/2014/main" id="{04B56F2E-7898-4AEF-BD8E-1E06A9A817EA}"/>
              </a:ext>
            </a:extLst>
          </p:cNvPr>
          <p:cNvPicPr preferRelativeResize="0"/>
          <p:nvPr userDrawn="1"/>
        </p:nvPicPr>
        <p:blipFill rotWithShape="1">
          <a:blip r:embed="rId2">
            <a:alphaModFix/>
          </a:blip>
          <a:srcRect b="53326"/>
          <a:stretch/>
        </p:blipFill>
        <p:spPr>
          <a:xfrm>
            <a:off x="0" y="3657138"/>
            <a:ext cx="12192000" cy="3200862"/>
          </a:xfrm>
          <a:prstGeom prst="rect">
            <a:avLst/>
          </a:prstGeom>
          <a:noFill/>
          <a:ln>
            <a:noFill/>
          </a:ln>
        </p:spPr>
      </p:pic>
      <p:sp>
        <p:nvSpPr>
          <p:cNvPr id="2" name="Title 1">
            <a:extLst>
              <a:ext uri="{FF2B5EF4-FFF2-40B4-BE49-F238E27FC236}">
                <a16:creationId xmlns:a16="http://schemas.microsoft.com/office/drawing/2014/main" id="{91E8D5F7-609A-4864-9D39-2C31971F4D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A36A7D13-7DC6-4C30-99C5-BB177BEB51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74E5C7-7C30-43B6-85EF-956D73278AE0}"/>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5" name="Footer Placeholder 4">
            <a:extLst>
              <a:ext uri="{FF2B5EF4-FFF2-40B4-BE49-F238E27FC236}">
                <a16:creationId xmlns:a16="http://schemas.microsoft.com/office/drawing/2014/main" id="{907BA92A-E18E-4910-9E3D-EEB8E9FE82F5}"/>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C6F17B7A-BE97-434B-8CAD-C90F43EA40A9}"/>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20641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27E0-B08B-4C87-9542-7230E1F2909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1649A60-1F25-46E1-958A-6BBA833B405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3954B87-BAE0-43C6-8CDC-D3EA47AAEF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3C93575-6D6F-4A17-8D9D-41C765C671C0}"/>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6" name="Footer Placeholder 5">
            <a:extLst>
              <a:ext uri="{FF2B5EF4-FFF2-40B4-BE49-F238E27FC236}">
                <a16:creationId xmlns:a16="http://schemas.microsoft.com/office/drawing/2014/main" id="{7B2402D4-5538-4EB0-99FE-C49DAEBBD5F7}"/>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6EFA981F-1889-4991-9943-CA0F40081E7E}"/>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395988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9FCD6-935E-471A-B3F3-3D2FE2710915}"/>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A32E8D3-F9D7-48AB-9B16-A4D921A507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0EB3A6-D79D-4435-9A96-23169243F41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56FA583-0847-4740-A98C-B50D874CC9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517090-A787-4083-B826-7F85652B8D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207B514-2FC8-47E2-9FB7-15DBD43E7DFC}"/>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8" name="Footer Placeholder 7">
            <a:extLst>
              <a:ext uri="{FF2B5EF4-FFF2-40B4-BE49-F238E27FC236}">
                <a16:creationId xmlns:a16="http://schemas.microsoft.com/office/drawing/2014/main" id="{55CF5F1B-D958-499A-B510-1E0BAFFCC9DB}"/>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0C2B7135-CB12-45C0-B4AB-FFFE2AC859E8}"/>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3257004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D1F3-02FA-4C0F-B183-AEC4E294561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64D54B9-8D1A-4155-B340-1DBD2CA755AB}"/>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4" name="Footer Placeholder 3">
            <a:extLst>
              <a:ext uri="{FF2B5EF4-FFF2-40B4-BE49-F238E27FC236}">
                <a16:creationId xmlns:a16="http://schemas.microsoft.com/office/drawing/2014/main" id="{4946D6EF-52EA-4FE3-AE97-3467E0E0FB2C}"/>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8B8A4FA9-B207-45B9-9F9E-C1F492E54BFB}"/>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381522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oogle Shape;97;p15" descr="backpage.jpg">
            <a:extLst>
              <a:ext uri="{FF2B5EF4-FFF2-40B4-BE49-F238E27FC236}">
                <a16:creationId xmlns:a16="http://schemas.microsoft.com/office/drawing/2014/main" id="{E50B393D-24F2-40FB-87ED-09616D303F7B}"/>
              </a:ext>
            </a:extLst>
          </p:cNvPr>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2" name="Date Placeholder 1">
            <a:extLst>
              <a:ext uri="{FF2B5EF4-FFF2-40B4-BE49-F238E27FC236}">
                <a16:creationId xmlns:a16="http://schemas.microsoft.com/office/drawing/2014/main" id="{2E207789-F312-4539-A345-A82B1533BADD}"/>
              </a:ext>
            </a:extLst>
          </p:cNvPr>
          <p:cNvSpPr>
            <a:spLocks noGrp="1"/>
          </p:cNvSpPr>
          <p:nvPr>
            <p:ph type="dt" sz="half" idx="10"/>
          </p:nvPr>
        </p:nvSpPr>
        <p:spPr/>
        <p:txBody>
          <a:bodyPr/>
          <a:lstStyle/>
          <a:p>
            <a:fld id="{8480346D-C4DD-46CA-8050-29DC9FE7F2DE}" type="datetimeFigureOut">
              <a:rPr lang="en-AU" smtClean="0"/>
              <a:t>4/11/2019</a:t>
            </a:fld>
            <a:endParaRPr lang="en-AU" dirty="0"/>
          </a:p>
        </p:txBody>
      </p:sp>
      <p:sp>
        <p:nvSpPr>
          <p:cNvPr id="3" name="Footer Placeholder 2">
            <a:extLst>
              <a:ext uri="{FF2B5EF4-FFF2-40B4-BE49-F238E27FC236}">
                <a16:creationId xmlns:a16="http://schemas.microsoft.com/office/drawing/2014/main" id="{76B3A343-7D3D-47C4-ADAC-72E88B60FA35}"/>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B0FAE6EA-0837-4F42-83D0-C43F090F9CE5}"/>
              </a:ext>
            </a:extLst>
          </p:cNvPr>
          <p:cNvSpPr>
            <a:spLocks noGrp="1"/>
          </p:cNvSpPr>
          <p:nvPr>
            <p:ph type="sldNum" sz="quarter" idx="12"/>
          </p:nvPr>
        </p:nvSpPr>
        <p:spPr/>
        <p:txBody>
          <a:bodyPr/>
          <a:lstStyle/>
          <a:p>
            <a:fld id="{CE3678D5-7B13-4F02-A70B-E703AC081804}" type="slidenum">
              <a:rPr lang="en-AU" smtClean="0"/>
              <a:t>‹#›</a:t>
            </a:fld>
            <a:endParaRPr lang="en-AU" dirty="0"/>
          </a:p>
        </p:txBody>
      </p:sp>
    </p:spTree>
    <p:extLst>
      <p:ext uri="{BB962C8B-B14F-4D97-AF65-F5344CB8AC3E}">
        <p14:creationId xmlns:p14="http://schemas.microsoft.com/office/powerpoint/2010/main" val="2597258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7" name="Google Shape;91;p14" descr="general.jpg">
            <a:extLst>
              <a:ext uri="{FF2B5EF4-FFF2-40B4-BE49-F238E27FC236}">
                <a16:creationId xmlns:a16="http://schemas.microsoft.com/office/drawing/2014/main" id="{BC72F28C-83A3-45FF-8B56-6643E70B87B6}"/>
              </a:ext>
            </a:extLst>
          </p:cNvPr>
          <p:cNvPicPr preferRelativeResize="0"/>
          <p:nvPr userDrawn="1"/>
        </p:nvPicPr>
        <p:blipFill rotWithShape="1">
          <a:blip r:embed="rId16">
            <a:alphaModFix/>
          </a:blip>
          <a:srcRect/>
          <a:stretch/>
        </p:blipFill>
        <p:spPr>
          <a:xfrm>
            <a:off x="0" y="0"/>
            <a:ext cx="12192000" cy="6858000"/>
          </a:xfrm>
          <a:prstGeom prst="rect">
            <a:avLst/>
          </a:prstGeom>
          <a:noFill/>
          <a:ln>
            <a:noFill/>
          </a:ln>
        </p:spPr>
      </p:pic>
      <p:sp>
        <p:nvSpPr>
          <p:cNvPr id="2" name="Title Placeholder 1">
            <a:extLst>
              <a:ext uri="{FF2B5EF4-FFF2-40B4-BE49-F238E27FC236}">
                <a16:creationId xmlns:a16="http://schemas.microsoft.com/office/drawing/2014/main" id="{F42CADBC-303D-43C9-9804-656805BAC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0141A3B-E932-4AE8-BD6B-42DEED70AB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C1CB9A8-DD96-46F1-841C-02D7CFD54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80346D-C4DD-46CA-8050-29DC9FE7F2DE}" type="datetimeFigureOut">
              <a:rPr lang="en-AU" smtClean="0"/>
              <a:t>4/11/2019</a:t>
            </a:fld>
            <a:endParaRPr lang="en-AU" dirty="0"/>
          </a:p>
        </p:txBody>
      </p:sp>
      <p:sp>
        <p:nvSpPr>
          <p:cNvPr id="5" name="Footer Placeholder 4">
            <a:extLst>
              <a:ext uri="{FF2B5EF4-FFF2-40B4-BE49-F238E27FC236}">
                <a16:creationId xmlns:a16="http://schemas.microsoft.com/office/drawing/2014/main" id="{AF70B96E-1B50-4C81-A0B2-2FBAE4AED1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18EAA930-91D5-40C3-9ACD-C42BC0197A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3678D5-7B13-4F02-A70B-E703AC081804}" type="slidenum">
              <a:rPr lang="en-AU" smtClean="0"/>
              <a:t>‹#›</a:t>
            </a:fld>
            <a:endParaRPr lang="en-AU" dirty="0"/>
          </a:p>
        </p:txBody>
      </p:sp>
      <p:pic>
        <p:nvPicPr>
          <p:cNvPr id="8" name="Google Shape;92;p14" descr="logo.png">
            <a:extLst>
              <a:ext uri="{FF2B5EF4-FFF2-40B4-BE49-F238E27FC236}">
                <a16:creationId xmlns:a16="http://schemas.microsoft.com/office/drawing/2014/main" id="{CB0BAAE2-F63F-4668-8DC8-C9E0182B2090}"/>
              </a:ext>
            </a:extLst>
          </p:cNvPr>
          <p:cNvPicPr preferRelativeResize="0"/>
          <p:nvPr userDrawn="1"/>
        </p:nvPicPr>
        <p:blipFill rotWithShape="1">
          <a:blip r:embed="rId17">
            <a:alphaModFix/>
          </a:blip>
          <a:srcRect/>
          <a:stretch/>
        </p:blipFill>
        <p:spPr>
          <a:xfrm>
            <a:off x="11061032" y="136524"/>
            <a:ext cx="1022041" cy="819439"/>
          </a:xfrm>
          <a:prstGeom prst="rect">
            <a:avLst/>
          </a:prstGeom>
          <a:noFill/>
          <a:ln>
            <a:noFill/>
          </a:ln>
        </p:spPr>
      </p:pic>
    </p:spTree>
    <p:extLst>
      <p:ext uri="{BB962C8B-B14F-4D97-AF65-F5344CB8AC3E}">
        <p14:creationId xmlns:p14="http://schemas.microsoft.com/office/powerpoint/2010/main" val="20456821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hyperlink" Target="https://www.youtube.com/watch?v=2lXh2n0aPyw" TargetMode="External"/><Relationship Id="rId2" Type="http://schemas.openxmlformats.org/officeDocument/2006/relationships/video" Target="https://www.youtube.com/embed/2lXh2n0aPyw" TargetMode="External"/><Relationship Id="rId1" Type="http://schemas.openxmlformats.org/officeDocument/2006/relationships/video" Target="https://www.youtube.com/embed/dwfrr3PAXIk" TargetMode="External"/><Relationship Id="rId6" Type="http://schemas.openxmlformats.org/officeDocument/2006/relationships/hyperlink" Target="https://www.youtube.com/watch?v=dwfrr3PAXIk" TargetMode="External"/><Relationship Id="rId5" Type="http://schemas.openxmlformats.org/officeDocument/2006/relationships/image" Target="../media/image40.png"/><Relationship Id="rId4"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1.jpg"/><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1.jpeg"/><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2.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3.jpg"/><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5.jp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q4txcrLgt9k" TargetMode="External"/><Relationship Id="rId5" Type="http://schemas.openxmlformats.org/officeDocument/2006/relationships/hyperlink" Target="https://www.youtube.com/watch?v=q4txcrLgt9k&amp;feature=youtu.be" TargetMode="Externa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C26C-DBD2-4301-B3B8-E13BB82543B7}"/>
              </a:ext>
            </a:extLst>
          </p:cNvPr>
          <p:cNvSpPr>
            <a:spLocks noGrp="1"/>
          </p:cNvSpPr>
          <p:nvPr>
            <p:ph type="ctrTitle"/>
          </p:nvPr>
        </p:nvSpPr>
        <p:spPr>
          <a:xfrm>
            <a:off x="845127" y="4420562"/>
            <a:ext cx="8077200" cy="1028791"/>
          </a:xfrm>
          <a:noFill/>
        </p:spPr>
        <p:txBody>
          <a:bodyPr>
            <a:noAutofit/>
          </a:bodyPr>
          <a:lstStyle/>
          <a:p>
            <a:r>
              <a:rPr lang="en-AU" sz="4000" b="1" dirty="0"/>
              <a:t>People in Place: </a:t>
            </a:r>
            <a:br>
              <a:rPr lang="en-AU" sz="4000" b="1" dirty="0"/>
            </a:br>
            <a:r>
              <a:rPr lang="en-AU" sz="4000" b="1" dirty="0"/>
              <a:t>Placemaking Fundamentals </a:t>
            </a:r>
            <a:endParaRPr lang="en-AU" sz="4000" dirty="0"/>
          </a:p>
        </p:txBody>
      </p:sp>
      <p:sp>
        <p:nvSpPr>
          <p:cNvPr id="4" name="Subtitle 3">
            <a:extLst>
              <a:ext uri="{FF2B5EF4-FFF2-40B4-BE49-F238E27FC236}">
                <a16:creationId xmlns:a16="http://schemas.microsoft.com/office/drawing/2014/main" id="{EA015766-96CA-4913-AE6C-AA2E83C49AAB}"/>
              </a:ext>
            </a:extLst>
          </p:cNvPr>
          <p:cNvSpPr>
            <a:spLocks noGrp="1"/>
          </p:cNvSpPr>
          <p:nvPr>
            <p:ph type="subTitle" idx="1"/>
          </p:nvPr>
        </p:nvSpPr>
        <p:spPr>
          <a:xfrm>
            <a:off x="838200" y="5503864"/>
            <a:ext cx="8077200" cy="874075"/>
          </a:xfrm>
        </p:spPr>
        <p:txBody>
          <a:bodyPr>
            <a:normAutofit lnSpcReduction="10000"/>
          </a:bodyPr>
          <a:lstStyle/>
          <a:p>
            <a:r>
              <a:rPr lang="en-AU" dirty="0"/>
              <a:t>These slides are based on material prepared by Mateo-Babiano, Lee, &amp; Hernandez-Santin</a:t>
            </a:r>
            <a:r>
              <a:rPr lang="de-DE" dirty="0"/>
              <a:t> (2019)</a:t>
            </a:r>
            <a:r>
              <a:rPr lang="en-AU" dirty="0"/>
              <a:t>, The University of Melbourne for the Place Agency program.  </a:t>
            </a:r>
          </a:p>
          <a:p>
            <a:endParaRPr lang="en-AU" dirty="0"/>
          </a:p>
        </p:txBody>
      </p:sp>
      <p:pic>
        <p:nvPicPr>
          <p:cNvPr id="5" name="Picture 4">
            <a:extLst>
              <a:ext uri="{FF2B5EF4-FFF2-40B4-BE49-F238E27FC236}">
                <a16:creationId xmlns:a16="http://schemas.microsoft.com/office/drawing/2014/main" id="{B3668EA3-46AF-41A0-BEB8-6C8A44A91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0" y="5134837"/>
            <a:ext cx="1604962" cy="1612127"/>
          </a:xfrm>
          <a:prstGeom prst="rect">
            <a:avLst/>
          </a:prstGeom>
        </p:spPr>
      </p:pic>
    </p:spTree>
    <p:extLst>
      <p:ext uri="{BB962C8B-B14F-4D97-AF65-F5344CB8AC3E}">
        <p14:creationId xmlns:p14="http://schemas.microsoft.com/office/powerpoint/2010/main" val="230300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749E75-3685-4573-BA0C-4619BB4E387F}"/>
              </a:ext>
            </a:extLst>
          </p:cNvPr>
          <p:cNvPicPr>
            <a:picLocks noChangeAspect="1"/>
          </p:cNvPicPr>
          <p:nvPr/>
        </p:nvPicPr>
        <p:blipFill rotWithShape="1">
          <a:blip r:embed="rId3">
            <a:extLst>
              <a:ext uri="{28A0092B-C50C-407E-A947-70E740481C1C}">
                <a14:useLocalDpi xmlns:a14="http://schemas.microsoft.com/office/drawing/2010/main" val="0"/>
              </a:ext>
            </a:extLst>
          </a:blip>
          <a:srcRect t="18202" b="6798"/>
          <a:stretch/>
        </p:blipFill>
        <p:spPr>
          <a:xfrm>
            <a:off x="-1" y="10"/>
            <a:ext cx="12192000" cy="6857990"/>
          </a:xfrm>
          <a:prstGeom prst="rect">
            <a:avLst/>
          </a:prstGeom>
        </p:spPr>
      </p:pic>
      <p:sp>
        <p:nvSpPr>
          <p:cNvPr id="9" name="Oval 8">
            <a:extLst>
              <a:ext uri="{FF2B5EF4-FFF2-40B4-BE49-F238E27FC236}">
                <a16:creationId xmlns:a16="http://schemas.microsoft.com/office/drawing/2014/main" id="{E6C1721E-5B22-49EE-B07A-BABD671D2E5E}"/>
              </a:ext>
            </a:extLst>
          </p:cNvPr>
          <p:cNvSpPr/>
          <p:nvPr/>
        </p:nvSpPr>
        <p:spPr>
          <a:xfrm>
            <a:off x="-366104" y="998175"/>
            <a:ext cx="6376260" cy="637626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AA5A773E-599C-40C2-87F8-CA5D362C4445}"/>
              </a:ext>
            </a:extLst>
          </p:cNvPr>
          <p:cNvSpPr>
            <a:spLocks noGrp="1"/>
          </p:cNvSpPr>
          <p:nvPr>
            <p:ph type="title"/>
          </p:nvPr>
        </p:nvSpPr>
        <p:spPr>
          <a:xfrm>
            <a:off x="709448" y="1913950"/>
            <a:ext cx="4204137" cy="1342754"/>
          </a:xfrm>
        </p:spPr>
        <p:txBody>
          <a:bodyPr>
            <a:normAutofit/>
          </a:bodyPr>
          <a:lstStyle/>
          <a:p>
            <a:pPr algn="ctr"/>
            <a:r>
              <a:rPr lang="en-AU" sz="3600" dirty="0"/>
              <a:t>Place</a:t>
            </a:r>
          </a:p>
        </p:txBody>
      </p:sp>
      <p:sp>
        <p:nvSpPr>
          <p:cNvPr id="3" name="Content Placeholder 2">
            <a:extLst>
              <a:ext uri="{FF2B5EF4-FFF2-40B4-BE49-F238E27FC236}">
                <a16:creationId xmlns:a16="http://schemas.microsoft.com/office/drawing/2014/main" id="{DA05F5E7-0F59-41E1-A35F-D097E5BD0481}"/>
              </a:ext>
            </a:extLst>
          </p:cNvPr>
          <p:cNvSpPr>
            <a:spLocks noGrp="1"/>
          </p:cNvSpPr>
          <p:nvPr>
            <p:ph idx="1"/>
          </p:nvPr>
        </p:nvSpPr>
        <p:spPr>
          <a:xfrm>
            <a:off x="525516" y="3417573"/>
            <a:ext cx="4593021" cy="2619839"/>
          </a:xfrm>
        </p:spPr>
        <p:txBody>
          <a:bodyPr anchor="ctr">
            <a:normAutofit/>
          </a:bodyPr>
          <a:lstStyle/>
          <a:p>
            <a:pPr marL="0" indent="0" algn="ctr">
              <a:buNone/>
            </a:pPr>
            <a:r>
              <a:rPr lang="en-AU" sz="2000" dirty="0"/>
              <a:t>“constellation of meanings </a:t>
            </a:r>
            <a:r>
              <a:rPr lang="en-US" sz="2000" dirty="0"/>
              <a:t>and appropriate behaviors that define an experience in a social setting”</a:t>
            </a:r>
          </a:p>
          <a:p>
            <a:pPr marL="0" indent="0" algn="ctr">
              <a:buNone/>
            </a:pPr>
            <a:r>
              <a:rPr lang="en-US" sz="2000" dirty="0"/>
              <a:t> (Trudeau 2016).</a:t>
            </a:r>
          </a:p>
          <a:p>
            <a:pPr marL="0" indent="0" algn="ctr">
              <a:buNone/>
            </a:pPr>
            <a:endParaRPr lang="en-US" sz="2000" dirty="0"/>
          </a:p>
          <a:p>
            <a:pPr marL="0" indent="0" algn="ctr">
              <a:buNone/>
            </a:pPr>
            <a:r>
              <a:rPr lang="en-US" sz="2000" dirty="0"/>
              <a:t>It is perceived, conceived and lived (Lefebvre 1996)</a:t>
            </a:r>
            <a:endParaRPr lang="en-AU" sz="2000" dirty="0"/>
          </a:p>
        </p:txBody>
      </p:sp>
      <p:pic>
        <p:nvPicPr>
          <p:cNvPr id="8" name="Picture 7">
            <a:extLst>
              <a:ext uri="{FF2B5EF4-FFF2-40B4-BE49-F238E27FC236}">
                <a16:creationId xmlns:a16="http://schemas.microsoft.com/office/drawing/2014/main" id="{FB0575BC-FF3B-4273-B6E7-A373498C0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1461" y="67115"/>
            <a:ext cx="1230875" cy="969929"/>
          </a:xfrm>
          <a:prstGeom prst="rect">
            <a:avLst/>
          </a:prstGeom>
        </p:spPr>
      </p:pic>
      <p:cxnSp>
        <p:nvCxnSpPr>
          <p:cNvPr id="6" name="Straight Connector 5">
            <a:extLst>
              <a:ext uri="{FF2B5EF4-FFF2-40B4-BE49-F238E27FC236}">
                <a16:creationId xmlns:a16="http://schemas.microsoft.com/office/drawing/2014/main" id="{00E39BD7-619B-4026-B3C2-08F8E681A1F5}"/>
              </a:ext>
            </a:extLst>
          </p:cNvPr>
          <p:cNvCxnSpPr/>
          <p:nvPr/>
        </p:nvCxnSpPr>
        <p:spPr>
          <a:xfrm>
            <a:off x="1953491" y="3241964"/>
            <a:ext cx="1662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453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CC4802-1E72-4ADD-A004-4C354E57414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5036" r="15036"/>
          <a:stretch/>
        </p:blipFill>
        <p:spPr>
          <a:xfrm>
            <a:off x="5797543" y="10"/>
            <a:ext cx="6394152" cy="6857990"/>
          </a:xfrm>
          <a:prstGeom prst="rect">
            <a:avLst/>
          </a:prstGeom>
        </p:spPr>
      </p:pic>
      <p:sp>
        <p:nvSpPr>
          <p:cNvPr id="2" name="Title 1">
            <a:extLst>
              <a:ext uri="{FF2B5EF4-FFF2-40B4-BE49-F238E27FC236}">
                <a16:creationId xmlns:a16="http://schemas.microsoft.com/office/drawing/2014/main" id="{79423F1F-C6F4-40CA-B69D-9F79E7F584A2}"/>
              </a:ext>
            </a:extLst>
          </p:cNvPr>
          <p:cNvSpPr>
            <a:spLocks noGrp="1"/>
          </p:cNvSpPr>
          <p:nvPr>
            <p:ph type="title"/>
          </p:nvPr>
        </p:nvSpPr>
        <p:spPr>
          <a:xfrm>
            <a:off x="804998" y="798445"/>
            <a:ext cx="4803636" cy="1311664"/>
          </a:xfrm>
        </p:spPr>
        <p:txBody>
          <a:bodyPr>
            <a:normAutofit/>
          </a:bodyPr>
          <a:lstStyle/>
          <a:p>
            <a:r>
              <a:rPr lang="en-AU" b="1" dirty="0">
                <a:solidFill>
                  <a:srgbClr val="000000"/>
                </a:solidFill>
              </a:rPr>
              <a:t>How do we support places?</a:t>
            </a:r>
          </a:p>
        </p:txBody>
      </p:sp>
      <p:sp>
        <p:nvSpPr>
          <p:cNvPr id="3" name="Content Placeholder 2">
            <a:extLst>
              <a:ext uri="{FF2B5EF4-FFF2-40B4-BE49-F238E27FC236}">
                <a16:creationId xmlns:a16="http://schemas.microsoft.com/office/drawing/2014/main" id="{BB443DF6-872A-40C3-BE7B-5D35DF5A2392}"/>
              </a:ext>
            </a:extLst>
          </p:cNvPr>
          <p:cNvSpPr>
            <a:spLocks noGrp="1"/>
          </p:cNvSpPr>
          <p:nvPr>
            <p:ph idx="1"/>
          </p:nvPr>
        </p:nvSpPr>
        <p:spPr>
          <a:xfrm>
            <a:off x="804997" y="2272143"/>
            <a:ext cx="4706803" cy="3788830"/>
          </a:xfrm>
        </p:spPr>
        <p:txBody>
          <a:bodyPr anchor="ctr">
            <a:normAutofit/>
          </a:bodyPr>
          <a:lstStyle/>
          <a:p>
            <a:r>
              <a:rPr lang="en-AU" sz="2400" dirty="0">
                <a:solidFill>
                  <a:srgbClr val="000000"/>
                </a:solidFill>
              </a:rPr>
              <a:t>Placemaking is a way of shaping the places that we love to ensure that we give them meaning</a:t>
            </a:r>
          </a:p>
          <a:p>
            <a:pPr marL="0" indent="0">
              <a:buNone/>
            </a:pPr>
            <a:endParaRPr lang="en-US" sz="2400" b="1" dirty="0">
              <a:solidFill>
                <a:srgbClr val="000000"/>
              </a:solidFill>
            </a:endParaRPr>
          </a:p>
          <a:p>
            <a:pPr marL="0" indent="0">
              <a:buNone/>
            </a:pPr>
            <a:r>
              <a:rPr lang="en-US" sz="2400" b="1" dirty="0">
                <a:solidFill>
                  <a:srgbClr val="000000"/>
                </a:solidFill>
              </a:rPr>
              <a:t>Why? </a:t>
            </a:r>
          </a:p>
          <a:p>
            <a:r>
              <a:rPr lang="en-US" sz="2400" b="1" dirty="0">
                <a:solidFill>
                  <a:srgbClr val="000000"/>
                </a:solidFill>
              </a:rPr>
              <a:t>To Connect People to Place </a:t>
            </a:r>
            <a:r>
              <a:rPr lang="en-US" sz="2400" dirty="0">
                <a:solidFill>
                  <a:srgbClr val="000000"/>
                </a:solidFill>
              </a:rPr>
              <a:t>through </a:t>
            </a:r>
            <a:r>
              <a:rPr lang="en-US" sz="2400" b="1" dirty="0">
                <a:solidFill>
                  <a:srgbClr val="000000"/>
                </a:solidFill>
              </a:rPr>
              <a:t>shared meaning </a:t>
            </a:r>
            <a:r>
              <a:rPr lang="en-US" sz="2400" dirty="0">
                <a:solidFill>
                  <a:srgbClr val="000000"/>
                </a:solidFill>
              </a:rPr>
              <a:t>and </a:t>
            </a:r>
            <a:r>
              <a:rPr lang="en-US" sz="2400" b="1" dirty="0">
                <a:solidFill>
                  <a:srgbClr val="000000"/>
                </a:solidFill>
              </a:rPr>
              <a:t>a sense of purpose</a:t>
            </a:r>
          </a:p>
        </p:txBody>
      </p:sp>
      <p:sp>
        <p:nvSpPr>
          <p:cNvPr id="6" name="Oval 5">
            <a:extLst>
              <a:ext uri="{FF2B5EF4-FFF2-40B4-BE49-F238E27FC236}">
                <a16:creationId xmlns:a16="http://schemas.microsoft.com/office/drawing/2014/main" id="{0A00875B-ADD0-4F6C-B758-50E9C9B3473A}"/>
              </a:ext>
            </a:extLst>
          </p:cNvPr>
          <p:cNvSpPr/>
          <p:nvPr/>
        </p:nvSpPr>
        <p:spPr>
          <a:xfrm>
            <a:off x="-366104" y="998175"/>
            <a:ext cx="6376260" cy="63762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a:extLst>
              <a:ext uri="{FF2B5EF4-FFF2-40B4-BE49-F238E27FC236}">
                <a16:creationId xmlns:a16="http://schemas.microsoft.com/office/drawing/2014/main" id="{5765ECD5-8824-4A96-8B43-00CD4752AA82}"/>
              </a:ext>
            </a:extLst>
          </p:cNvPr>
          <p:cNvSpPr txBox="1"/>
          <p:nvPr/>
        </p:nvSpPr>
        <p:spPr>
          <a:xfrm>
            <a:off x="8540123" y="5876307"/>
            <a:ext cx="2769220" cy="369332"/>
          </a:xfrm>
          <a:prstGeom prst="rect">
            <a:avLst/>
          </a:prstGeom>
          <a:noFill/>
        </p:spPr>
        <p:txBody>
          <a:bodyPr wrap="none" rtlCol="0">
            <a:spAutoFit/>
          </a:bodyPr>
          <a:lstStyle/>
          <a:p>
            <a:r>
              <a:rPr lang="en-AU" b="1" dirty="0">
                <a:solidFill>
                  <a:schemeClr val="bg1"/>
                </a:solidFill>
              </a:rPr>
              <a:t>The Living Stage, NY, 2017. </a:t>
            </a:r>
          </a:p>
        </p:txBody>
      </p:sp>
    </p:spTree>
    <p:extLst>
      <p:ext uri="{BB962C8B-B14F-4D97-AF65-F5344CB8AC3E}">
        <p14:creationId xmlns:p14="http://schemas.microsoft.com/office/powerpoint/2010/main" val="914910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C9C7B4-6CAF-44A1-A82D-B7DA1C4E714F}"/>
              </a:ext>
            </a:extLst>
          </p:cNvPr>
          <p:cNvPicPr>
            <a:picLocks noChangeAspect="1"/>
          </p:cNvPicPr>
          <p:nvPr/>
        </p:nvPicPr>
        <p:blipFill rotWithShape="1">
          <a:blip r:embed="rId2">
            <a:extLst>
              <a:ext uri="{28A0092B-C50C-407E-A947-70E740481C1C}">
                <a14:useLocalDpi xmlns:a14="http://schemas.microsoft.com/office/drawing/2010/main" val="0"/>
              </a:ext>
            </a:extLst>
          </a:blip>
          <a:srcRect t="10819" b="14182"/>
          <a:stretch/>
        </p:blipFill>
        <p:spPr>
          <a:xfrm>
            <a:off x="-1" y="10"/>
            <a:ext cx="12192000" cy="6857990"/>
          </a:xfrm>
          <a:prstGeom prst="rect">
            <a:avLst/>
          </a:prstGeom>
        </p:spPr>
      </p:pic>
      <p:grpSp>
        <p:nvGrpSpPr>
          <p:cNvPr id="4" name="Group 3">
            <a:extLst>
              <a:ext uri="{FF2B5EF4-FFF2-40B4-BE49-F238E27FC236}">
                <a16:creationId xmlns:a16="http://schemas.microsoft.com/office/drawing/2014/main" id="{904D23A9-2222-45E5-82C4-4C83C87B96E9}"/>
              </a:ext>
            </a:extLst>
          </p:cNvPr>
          <p:cNvGrpSpPr/>
          <p:nvPr/>
        </p:nvGrpSpPr>
        <p:grpSpPr>
          <a:xfrm>
            <a:off x="-366104" y="998175"/>
            <a:ext cx="6376260" cy="6376260"/>
            <a:chOff x="-366104" y="998175"/>
            <a:chExt cx="6376260" cy="6376260"/>
          </a:xfrm>
        </p:grpSpPr>
        <p:sp>
          <p:nvSpPr>
            <p:cNvPr id="8" name="Oval 7">
              <a:extLst>
                <a:ext uri="{FF2B5EF4-FFF2-40B4-BE49-F238E27FC236}">
                  <a16:creationId xmlns:a16="http://schemas.microsoft.com/office/drawing/2014/main" id="{3E90F851-4561-427D-812B-33BCF6F1B161}"/>
                </a:ext>
              </a:extLst>
            </p:cNvPr>
            <p:cNvSpPr/>
            <p:nvPr/>
          </p:nvSpPr>
          <p:spPr>
            <a:xfrm>
              <a:off x="-366104" y="998175"/>
              <a:ext cx="6376260" cy="637626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1" name="Straight Connector 10">
              <a:extLst>
                <a:ext uri="{FF2B5EF4-FFF2-40B4-BE49-F238E27FC236}">
                  <a16:creationId xmlns:a16="http://schemas.microsoft.com/office/drawing/2014/main" id="{3EBFFAAB-042B-48FB-8498-75AE4F04D3A9}"/>
                </a:ext>
              </a:extLst>
            </p:cNvPr>
            <p:cNvCxnSpPr/>
            <p:nvPr/>
          </p:nvCxnSpPr>
          <p:spPr>
            <a:xfrm>
              <a:off x="1953491" y="3241964"/>
              <a:ext cx="1662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A5A773E-599C-40C2-87F8-CA5D362C4445}"/>
              </a:ext>
            </a:extLst>
          </p:cNvPr>
          <p:cNvSpPr>
            <a:spLocks noGrp="1"/>
          </p:cNvSpPr>
          <p:nvPr>
            <p:ph type="title"/>
          </p:nvPr>
        </p:nvSpPr>
        <p:spPr>
          <a:xfrm>
            <a:off x="709448" y="1913950"/>
            <a:ext cx="4204137" cy="1342754"/>
          </a:xfrm>
        </p:spPr>
        <p:txBody>
          <a:bodyPr>
            <a:normAutofit/>
          </a:bodyPr>
          <a:lstStyle/>
          <a:p>
            <a:pPr algn="ctr"/>
            <a:r>
              <a:rPr lang="en-AU" sz="3600" dirty="0"/>
              <a:t>Placemaking</a:t>
            </a:r>
          </a:p>
        </p:txBody>
      </p:sp>
      <p:sp>
        <p:nvSpPr>
          <p:cNvPr id="3" name="Content Placeholder 2">
            <a:extLst>
              <a:ext uri="{FF2B5EF4-FFF2-40B4-BE49-F238E27FC236}">
                <a16:creationId xmlns:a16="http://schemas.microsoft.com/office/drawing/2014/main" id="{DA05F5E7-0F59-41E1-A35F-D097E5BD0481}"/>
              </a:ext>
            </a:extLst>
          </p:cNvPr>
          <p:cNvSpPr>
            <a:spLocks noGrp="1"/>
          </p:cNvSpPr>
          <p:nvPr>
            <p:ph idx="1"/>
          </p:nvPr>
        </p:nvSpPr>
        <p:spPr>
          <a:xfrm>
            <a:off x="525516" y="3417573"/>
            <a:ext cx="4593021" cy="2619839"/>
          </a:xfrm>
        </p:spPr>
        <p:txBody>
          <a:bodyPr anchor="ctr">
            <a:normAutofit/>
          </a:bodyPr>
          <a:lstStyle/>
          <a:p>
            <a:pPr marL="0" indent="0" algn="ctr">
              <a:buNone/>
            </a:pPr>
            <a:r>
              <a:rPr lang="en-AU" sz="2000" dirty="0"/>
              <a:t>process to increase the capacity and capability of the people to invest a place with meaning</a:t>
            </a:r>
            <a:r>
              <a:rPr lang="en-US" sz="2000" dirty="0"/>
              <a:t> </a:t>
            </a:r>
          </a:p>
          <a:p>
            <a:pPr marL="0" indent="0" algn="ctr">
              <a:buNone/>
            </a:pPr>
            <a:r>
              <a:rPr lang="en-US" sz="2000" dirty="0"/>
              <a:t>(Place Agency, 2017).</a:t>
            </a:r>
            <a:endParaRPr lang="en-AU" sz="2000" dirty="0"/>
          </a:p>
          <a:p>
            <a:endParaRPr lang="en-AU" sz="1800" dirty="0"/>
          </a:p>
        </p:txBody>
      </p:sp>
      <p:pic>
        <p:nvPicPr>
          <p:cNvPr id="9" name="Picture 8">
            <a:extLst>
              <a:ext uri="{FF2B5EF4-FFF2-40B4-BE49-F238E27FC236}">
                <a16:creationId xmlns:a16="http://schemas.microsoft.com/office/drawing/2014/main" id="{89152995-9D6B-4FD9-A34B-46FE92E44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1461" y="67115"/>
            <a:ext cx="1230875" cy="969929"/>
          </a:xfrm>
          <a:prstGeom prst="rect">
            <a:avLst/>
          </a:prstGeom>
        </p:spPr>
      </p:pic>
    </p:spTree>
    <p:extLst>
      <p:ext uri="{BB962C8B-B14F-4D97-AF65-F5344CB8AC3E}">
        <p14:creationId xmlns:p14="http://schemas.microsoft.com/office/powerpoint/2010/main" val="3454449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B296C4-A61E-4BB9-8A23-D0F64A583FB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0434"/>
          <a:stretch/>
        </p:blipFill>
        <p:spPr>
          <a:xfrm>
            <a:off x="6083786" y="-168318"/>
            <a:ext cx="6261330" cy="3932313"/>
          </a:xfrm>
          <a:prstGeom prst="rect">
            <a:avLst/>
          </a:prstGeom>
          <a:effectLst>
            <a:softEdge rad="533400"/>
          </a:effectLst>
        </p:spPr>
      </p:pic>
      <p:pic>
        <p:nvPicPr>
          <p:cNvPr id="6" name="Content Placeholder 4">
            <a:extLst>
              <a:ext uri="{FF2B5EF4-FFF2-40B4-BE49-F238E27FC236}">
                <a16:creationId xmlns:a16="http://schemas.microsoft.com/office/drawing/2014/main" id="{03E9C8F1-D016-47F7-82B1-52390E205100}"/>
              </a:ext>
            </a:extLst>
          </p:cNvPr>
          <p:cNvPicPr>
            <a:picLocks noChangeAspect="1"/>
          </p:cNvPicPr>
          <p:nvPr/>
        </p:nvPicPr>
        <p:blipFill rotWithShape="1">
          <a:blip r:embed="rId4">
            <a:extLst>
              <a:ext uri="{28A0092B-C50C-407E-A947-70E740481C1C}">
                <a14:useLocalDpi xmlns:a14="http://schemas.microsoft.com/office/drawing/2010/main" val="0"/>
              </a:ext>
            </a:extLst>
          </a:blip>
          <a:srcRect l="816"/>
          <a:stretch/>
        </p:blipFill>
        <p:spPr>
          <a:xfrm>
            <a:off x="6089904" y="2487168"/>
            <a:ext cx="6263640" cy="4215384"/>
          </a:xfrm>
          <a:prstGeom prst="rect">
            <a:avLst/>
          </a:prstGeom>
          <a:effectLst>
            <a:softEdge rad="533400"/>
          </a:effectLst>
        </p:spPr>
      </p:pic>
      <p:sp>
        <p:nvSpPr>
          <p:cNvPr id="9" name="Text Placeholder 11">
            <a:extLst>
              <a:ext uri="{FF2B5EF4-FFF2-40B4-BE49-F238E27FC236}">
                <a16:creationId xmlns:a16="http://schemas.microsoft.com/office/drawing/2014/main" id="{0921E9ED-2D0C-44E3-B72D-00EA081E5CEE}"/>
              </a:ext>
            </a:extLst>
          </p:cNvPr>
          <p:cNvSpPr txBox="1">
            <a:spLocks/>
          </p:cNvSpPr>
          <p:nvPr/>
        </p:nvSpPr>
        <p:spPr>
          <a:xfrm>
            <a:off x="575308" y="1825625"/>
            <a:ext cx="491063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It is a process… </a:t>
            </a:r>
            <a:br>
              <a:rPr lang="en-US" sz="2400" dirty="0"/>
            </a:br>
            <a:r>
              <a:rPr lang="en-US" sz="2400" dirty="0"/>
              <a:t> “We can enjoy a place, but only by taking part in its processes can we meaningfully connect to it” (Day 2012)</a:t>
            </a:r>
          </a:p>
          <a:p>
            <a:pPr marL="0" indent="0" algn="ctr">
              <a:buFont typeface="Arial" panose="020B0604020202020204" pitchFamily="34" charset="0"/>
              <a:buNone/>
            </a:pPr>
            <a:endParaRPr lang="en-US" sz="2400" dirty="0"/>
          </a:p>
          <a:p>
            <a:pPr marL="457200" indent="-457200" algn="ctr">
              <a:buAutoNum type="alphaUcParenR"/>
            </a:pPr>
            <a:r>
              <a:rPr lang="en-AU" sz="2400" dirty="0"/>
              <a:t>Participatory</a:t>
            </a:r>
          </a:p>
          <a:p>
            <a:pPr marL="0" indent="0" algn="ctr">
              <a:buNone/>
            </a:pPr>
            <a:r>
              <a:rPr lang="en-AU" sz="2400" dirty="0"/>
              <a:t> B) form of engagement in itself:</a:t>
            </a:r>
          </a:p>
          <a:p>
            <a:pPr marL="0" indent="0" algn="ctr">
              <a:buFont typeface="Arial" panose="020B0604020202020204" pitchFamily="34" charset="0"/>
              <a:buNone/>
            </a:pPr>
            <a:endParaRPr lang="en-US" sz="2400" dirty="0"/>
          </a:p>
          <a:p>
            <a:pPr marL="0" indent="0" algn="ctr">
              <a:buFont typeface="Arial" panose="020B0604020202020204" pitchFamily="34" charset="0"/>
              <a:buNone/>
            </a:pPr>
            <a:endParaRPr lang="en-US" sz="2400" dirty="0"/>
          </a:p>
          <a:p>
            <a:pPr marL="0" indent="0" algn="ctr">
              <a:buFont typeface="Arial" panose="020B0604020202020204" pitchFamily="34" charset="0"/>
              <a:buNone/>
            </a:pPr>
            <a:endParaRPr lang="en-US" sz="2400" dirty="0"/>
          </a:p>
        </p:txBody>
      </p:sp>
    </p:spTree>
    <p:extLst>
      <p:ext uri="{BB962C8B-B14F-4D97-AF65-F5344CB8AC3E}">
        <p14:creationId xmlns:p14="http://schemas.microsoft.com/office/powerpoint/2010/main" val="106262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F8135FA9-7BFD-428B-A61E-D7828B93EA3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8753" r="-2" b="7507"/>
          <a:stretch/>
        </p:blipFill>
        <p:spPr>
          <a:xfrm>
            <a:off x="6083786" y="-168318"/>
            <a:ext cx="6261330" cy="3932313"/>
          </a:xfrm>
          <a:prstGeom prst="rect">
            <a:avLst/>
          </a:prstGeom>
          <a:effectLst>
            <a:softEdge rad="533400"/>
          </a:effectLst>
        </p:spPr>
      </p:pic>
      <p:pic>
        <p:nvPicPr>
          <p:cNvPr id="12" name="Picture 11">
            <a:extLst>
              <a:ext uri="{FF2B5EF4-FFF2-40B4-BE49-F238E27FC236}">
                <a16:creationId xmlns:a16="http://schemas.microsoft.com/office/drawing/2014/main" id="{980CCB5A-0163-4EB2-8857-F04D079F04F2}"/>
              </a:ext>
            </a:extLst>
          </p:cNvPr>
          <p:cNvPicPr>
            <a:picLocks noChangeAspect="1"/>
          </p:cNvPicPr>
          <p:nvPr/>
        </p:nvPicPr>
        <p:blipFill rotWithShape="1">
          <a:blip r:embed="rId4">
            <a:extLst>
              <a:ext uri="{28A0092B-C50C-407E-A947-70E740481C1C}">
                <a14:useLocalDpi xmlns:a14="http://schemas.microsoft.com/office/drawing/2010/main" val="0"/>
              </a:ext>
            </a:extLst>
          </a:blip>
          <a:srcRect t="1853" r="-1" b="53224"/>
          <a:stretch/>
        </p:blipFill>
        <p:spPr>
          <a:xfrm>
            <a:off x="6089904" y="2487168"/>
            <a:ext cx="6263640" cy="4215384"/>
          </a:xfrm>
          <a:prstGeom prst="rect">
            <a:avLst/>
          </a:prstGeom>
          <a:effectLst>
            <a:softEdge rad="533400"/>
          </a:effectLst>
        </p:spPr>
      </p:pic>
      <p:sp>
        <p:nvSpPr>
          <p:cNvPr id="18" name="Text Placeholder 11">
            <a:extLst>
              <a:ext uri="{FF2B5EF4-FFF2-40B4-BE49-F238E27FC236}">
                <a16:creationId xmlns:a16="http://schemas.microsoft.com/office/drawing/2014/main" id="{E678726A-9DD8-4E5C-94A2-54E8E842D84E}"/>
              </a:ext>
            </a:extLst>
          </p:cNvPr>
          <p:cNvSpPr txBox="1">
            <a:spLocks/>
          </p:cNvSpPr>
          <p:nvPr/>
        </p:nvSpPr>
        <p:spPr>
          <a:xfrm>
            <a:off x="583517" y="1991879"/>
            <a:ext cx="491063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t>Is a product… </a:t>
            </a:r>
          </a:p>
          <a:p>
            <a:pPr marL="0" indent="0" algn="ctr">
              <a:buFont typeface="Arial" panose="020B0604020202020204" pitchFamily="34" charset="0"/>
              <a:buNone/>
            </a:pPr>
            <a:r>
              <a:rPr lang="en-US" sz="2400" dirty="0"/>
              <a:t>C)  Tangible outcomes permanently or temporarily modifying the physical attributes of a space</a:t>
            </a:r>
          </a:p>
          <a:p>
            <a:pPr marL="0" indent="0" algn="ctr">
              <a:buFont typeface="Arial" panose="020B0604020202020204" pitchFamily="34" charset="0"/>
              <a:buNone/>
            </a:pPr>
            <a:r>
              <a:rPr lang="en-US" sz="2400" dirty="0"/>
              <a:t>D) Narratives of place that don’t modify the physical attributes of place but shift perceptions</a:t>
            </a:r>
          </a:p>
          <a:p>
            <a:pPr marL="0" indent="0" algn="ctr">
              <a:buFont typeface="Arial" panose="020B0604020202020204" pitchFamily="34" charset="0"/>
              <a:buNone/>
            </a:pPr>
            <a:endParaRPr lang="en-US" sz="2400" dirty="0"/>
          </a:p>
        </p:txBody>
      </p:sp>
    </p:spTree>
    <p:extLst>
      <p:ext uri="{BB962C8B-B14F-4D97-AF65-F5344CB8AC3E}">
        <p14:creationId xmlns:p14="http://schemas.microsoft.com/office/powerpoint/2010/main" val="425997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585-C5A3-45AD-A301-F24BC8F5EC72}"/>
              </a:ext>
            </a:extLst>
          </p:cNvPr>
          <p:cNvSpPr>
            <a:spLocks noGrp="1"/>
          </p:cNvSpPr>
          <p:nvPr>
            <p:ph type="title"/>
          </p:nvPr>
        </p:nvSpPr>
        <p:spPr/>
        <p:txBody>
          <a:bodyPr/>
          <a:lstStyle/>
          <a:p>
            <a:r>
              <a:rPr lang="en-AU" dirty="0"/>
              <a:t>Benefits of placemaking</a:t>
            </a:r>
          </a:p>
        </p:txBody>
      </p:sp>
      <p:sp>
        <p:nvSpPr>
          <p:cNvPr id="3" name="Text Placeholder 2">
            <a:extLst>
              <a:ext uri="{FF2B5EF4-FFF2-40B4-BE49-F238E27FC236}">
                <a16:creationId xmlns:a16="http://schemas.microsoft.com/office/drawing/2014/main" id="{595E5140-AF70-49B2-891E-25FF43EDD663}"/>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885604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7808C30-6162-4FBB-B63A-B7EC71CB0AF6}"/>
              </a:ext>
            </a:extLst>
          </p:cNvPr>
          <p:cNvGraphicFramePr/>
          <p:nvPr>
            <p:extLst>
              <p:ext uri="{D42A27DB-BD31-4B8C-83A1-F6EECF244321}">
                <p14:modId xmlns:p14="http://schemas.microsoft.com/office/powerpoint/2010/main" val="4156417864"/>
              </p:ext>
            </p:extLst>
          </p:nvPr>
        </p:nvGraphicFramePr>
        <p:xfrm>
          <a:off x="609601" y="180460"/>
          <a:ext cx="9918032" cy="5678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862504C4-0979-473D-83B8-C8415F29A4A1}"/>
              </a:ext>
            </a:extLst>
          </p:cNvPr>
          <p:cNvSpPr/>
          <p:nvPr/>
        </p:nvSpPr>
        <p:spPr>
          <a:xfrm>
            <a:off x="918411" y="5979336"/>
            <a:ext cx="9300412" cy="646331"/>
          </a:xfrm>
          <a:prstGeom prst="rect">
            <a:avLst/>
          </a:prstGeom>
        </p:spPr>
        <p:txBody>
          <a:bodyPr wrap="square">
            <a:spAutoFit/>
          </a:bodyPr>
          <a:lstStyle/>
          <a:p>
            <a:pPr lvl="0"/>
            <a:r>
              <a:rPr lang="en-AU" dirty="0"/>
              <a:t> (</a:t>
            </a:r>
            <a:r>
              <a:rPr lang="en-US" dirty="0"/>
              <a:t>Kuo &amp; Sullivan, 2001; Frumkin, 2003; Semenza, March &amp; Bontempo, 2007; Hystad &amp; Carpiano, 2012; Robinson, et al., 2017 and Carmona, 2019)</a:t>
            </a:r>
            <a:endParaRPr lang="en-AU" dirty="0"/>
          </a:p>
        </p:txBody>
      </p:sp>
    </p:spTree>
    <p:extLst>
      <p:ext uri="{BB962C8B-B14F-4D97-AF65-F5344CB8AC3E}">
        <p14:creationId xmlns:p14="http://schemas.microsoft.com/office/powerpoint/2010/main" val="415879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graphicEl>
                                              <a:dgm id="{9A9C14B1-C250-4E4A-AF0E-9180E383051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E302B43-198D-4F51-825D-C527BFCD5F5E}"/>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397E0FC-C5F1-4339-B33E-53821CEBB49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9EBEFBDF-F0AE-4D65-851D-49E6324E78B8}"/>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BE92B45E-5135-4C71-AB0B-259406E075C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EEC72394-2ED4-4F89-99CC-FEF72440C79C}"/>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A9B5AD55-1CF0-4EB1-A80A-01AB1973BBA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DA52C-AF8F-405A-BEA7-B0C78028B257}"/>
              </a:ext>
            </a:extLst>
          </p:cNvPr>
          <p:cNvSpPr>
            <a:spLocks noGrp="1"/>
          </p:cNvSpPr>
          <p:nvPr>
            <p:ph type="title"/>
          </p:nvPr>
        </p:nvSpPr>
        <p:spPr/>
        <p:txBody>
          <a:bodyPr/>
          <a:lstStyle/>
          <a:p>
            <a:r>
              <a:rPr lang="en-AU" dirty="0"/>
              <a:t>Challenges of placemaking </a:t>
            </a:r>
          </a:p>
        </p:txBody>
      </p:sp>
      <p:sp>
        <p:nvSpPr>
          <p:cNvPr id="3" name="Text Placeholder 2">
            <a:extLst>
              <a:ext uri="{FF2B5EF4-FFF2-40B4-BE49-F238E27FC236}">
                <a16:creationId xmlns:a16="http://schemas.microsoft.com/office/drawing/2014/main" id="{836536E2-DC47-4843-BCE0-B1641FD68CFC}"/>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739245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DB828-0323-4234-B074-F6F81D139AFB}"/>
              </a:ext>
            </a:extLst>
          </p:cNvPr>
          <p:cNvSpPr>
            <a:spLocks noGrp="1"/>
          </p:cNvSpPr>
          <p:nvPr>
            <p:ph type="title"/>
          </p:nvPr>
        </p:nvSpPr>
        <p:spPr/>
        <p:txBody>
          <a:bodyPr/>
          <a:lstStyle/>
          <a:p>
            <a:endParaRPr lang="en-AU" dirty="0"/>
          </a:p>
        </p:txBody>
      </p:sp>
      <p:sp>
        <p:nvSpPr>
          <p:cNvPr id="9" name="Content Placeholder 8">
            <a:extLst>
              <a:ext uri="{FF2B5EF4-FFF2-40B4-BE49-F238E27FC236}">
                <a16:creationId xmlns:a16="http://schemas.microsoft.com/office/drawing/2014/main" id="{1474EE9E-46C0-4A1E-9285-054592B81E70}"/>
              </a:ext>
            </a:extLst>
          </p:cNvPr>
          <p:cNvSpPr>
            <a:spLocks noGrp="1"/>
          </p:cNvSpPr>
          <p:nvPr>
            <p:ph idx="4294967295"/>
          </p:nvPr>
        </p:nvSpPr>
        <p:spPr>
          <a:xfrm>
            <a:off x="838200" y="1839479"/>
            <a:ext cx="10515600" cy="4351338"/>
          </a:xfrm>
        </p:spPr>
        <p:txBody>
          <a:bodyPr/>
          <a:lstStyle/>
          <a:p>
            <a:pPr marL="0" indent="0" algn="ctr">
              <a:buNone/>
            </a:pPr>
            <a:endParaRPr lang="en-AU" dirty="0"/>
          </a:p>
          <a:p>
            <a:pPr marL="0" indent="0" algn="ctr">
              <a:buNone/>
            </a:pPr>
            <a:r>
              <a:rPr lang="en-AU" dirty="0"/>
              <a:t>Placemaking “is political and challenging, it can be used as a quick fix and </a:t>
            </a:r>
            <a:r>
              <a:rPr lang="en-AU" b="1" dirty="0"/>
              <a:t>it can be fake if there is no empowerment</a:t>
            </a:r>
            <a:r>
              <a:rPr lang="en-AU" dirty="0"/>
              <a:t>. Placemaking should be strategic and multi-disciplinary. It should involve skills such as brokering and negotiating. It should be dynamic and synergistic when subversive actions change the processes”.  </a:t>
            </a:r>
          </a:p>
          <a:p>
            <a:pPr marL="0" indent="0" algn="ctr">
              <a:buNone/>
            </a:pPr>
            <a:br>
              <a:rPr lang="en-AU" dirty="0"/>
            </a:br>
            <a:r>
              <a:rPr lang="en-AU" dirty="0"/>
              <a:t>(Carolyn Whitzman, personal communication, Feb 17, 2019)</a:t>
            </a:r>
          </a:p>
          <a:p>
            <a:pPr marL="0" indent="0">
              <a:buNone/>
            </a:pPr>
            <a:endParaRPr lang="en-AU" dirty="0"/>
          </a:p>
        </p:txBody>
      </p:sp>
    </p:spTree>
    <p:extLst>
      <p:ext uri="{BB962C8B-B14F-4D97-AF65-F5344CB8AC3E}">
        <p14:creationId xmlns:p14="http://schemas.microsoft.com/office/powerpoint/2010/main" val="774391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0CA6CB-0E74-479A-BD37-321F0DAB0F2F}"/>
              </a:ext>
            </a:extLst>
          </p:cNvPr>
          <p:cNvSpPr>
            <a:spLocks noGrp="1"/>
          </p:cNvSpPr>
          <p:nvPr>
            <p:ph type="title"/>
          </p:nvPr>
        </p:nvSpPr>
        <p:spPr/>
        <p:txBody>
          <a:bodyPr/>
          <a:lstStyle/>
          <a:p>
            <a:r>
              <a:rPr lang="en-AU" dirty="0"/>
              <a:t>Main criticisms</a:t>
            </a:r>
          </a:p>
        </p:txBody>
      </p:sp>
      <p:sp>
        <p:nvSpPr>
          <p:cNvPr id="5" name="Content Placeholder 4">
            <a:extLst>
              <a:ext uri="{FF2B5EF4-FFF2-40B4-BE49-F238E27FC236}">
                <a16:creationId xmlns:a16="http://schemas.microsoft.com/office/drawing/2014/main" id="{AF47C322-0E3B-4721-AFD4-669A44ABB55A}"/>
              </a:ext>
            </a:extLst>
          </p:cNvPr>
          <p:cNvSpPr>
            <a:spLocks noGrp="1"/>
          </p:cNvSpPr>
          <p:nvPr>
            <p:ph idx="1"/>
          </p:nvPr>
        </p:nvSpPr>
        <p:spPr>
          <a:solidFill>
            <a:schemeClr val="bg1"/>
          </a:solidFill>
        </p:spPr>
        <p:txBody>
          <a:bodyPr>
            <a:normAutofit fontScale="92500" lnSpcReduction="10000"/>
          </a:bodyPr>
          <a:lstStyle/>
          <a:p>
            <a:r>
              <a:rPr lang="en-AU" dirty="0"/>
              <a:t>Place masking – saying you have done placemaking when you haven’t –    </a:t>
            </a:r>
            <a:r>
              <a:rPr lang="en-US" dirty="0"/>
              <a:t>(Fincher et al., 2016)</a:t>
            </a:r>
            <a:endParaRPr lang="en-AU" dirty="0"/>
          </a:p>
          <a:p>
            <a:pPr lvl="1"/>
            <a:r>
              <a:rPr lang="en-US" dirty="0"/>
              <a:t>social equity is not identified as a priority for the project </a:t>
            </a:r>
          </a:p>
          <a:p>
            <a:pPr lvl="1"/>
            <a:r>
              <a:rPr lang="en-US" dirty="0"/>
              <a:t>Catering for future ‘ideal’ residents, not existing one</a:t>
            </a:r>
          </a:p>
          <a:p>
            <a:pPr lvl="1"/>
            <a:r>
              <a:rPr lang="en-US" dirty="0"/>
              <a:t>prioritize economic development while socio-spatial equity becomes secondary (or even irrelevant) in the process, resulting in gentrified neighborhoods</a:t>
            </a:r>
          </a:p>
          <a:p>
            <a:pPr lvl="1"/>
            <a:r>
              <a:rPr lang="en-AU" dirty="0"/>
              <a:t>Gentrification: the process of renovating a district so that it conforms to middle-class taste, pushing out the non-conforming. It closes down opportunities for those in economically vulnerable positions.  </a:t>
            </a:r>
          </a:p>
          <a:p>
            <a:pPr lvl="1"/>
            <a:endParaRPr lang="en-AU" dirty="0"/>
          </a:p>
          <a:p>
            <a:r>
              <a:rPr lang="en-AU" dirty="0"/>
              <a:t>Place wash – saying it is good when it isn’t </a:t>
            </a:r>
          </a:p>
          <a:p>
            <a:pPr lvl="1"/>
            <a:r>
              <a:rPr lang="en-AU" dirty="0"/>
              <a:t>Used primarily for advertising  </a:t>
            </a:r>
          </a:p>
          <a:p>
            <a:pPr lvl="1"/>
            <a:endParaRPr lang="en-AU" dirty="0"/>
          </a:p>
          <a:p>
            <a:pPr lvl="1"/>
            <a:endParaRPr lang="en-AU" dirty="0"/>
          </a:p>
        </p:txBody>
      </p:sp>
    </p:spTree>
    <p:extLst>
      <p:ext uri="{BB962C8B-B14F-4D97-AF65-F5344CB8AC3E}">
        <p14:creationId xmlns:p14="http://schemas.microsoft.com/office/powerpoint/2010/main" val="354779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A17DD3-57FE-4319-B56A-082E7A642E7C}"/>
              </a:ext>
            </a:extLst>
          </p:cNvPr>
          <p:cNvSpPr/>
          <p:nvPr/>
        </p:nvSpPr>
        <p:spPr>
          <a:xfrm>
            <a:off x="636529" y="17757"/>
            <a:ext cx="3248025" cy="2713472"/>
          </a:xfrm>
          <a:prstGeom prst="rect">
            <a:avLst/>
          </a:prstGeom>
          <a:solidFill>
            <a:srgbClr val="404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82BF2F16-CE9C-45AE-AAB3-DB4AB84B500A}"/>
              </a:ext>
            </a:extLst>
          </p:cNvPr>
          <p:cNvSpPr/>
          <p:nvPr/>
        </p:nvSpPr>
        <p:spPr>
          <a:xfrm rot="10800000" flipV="1">
            <a:off x="638176" y="2713472"/>
            <a:ext cx="3246378" cy="4126771"/>
          </a:xfrm>
          <a:prstGeom prst="rect">
            <a:avLst/>
          </a:prstGeom>
          <a:solidFill>
            <a:srgbClr val="FFD300"/>
          </a:solidFill>
        </p:spPr>
        <p:txBody>
          <a:bodyPr wrap="square">
            <a:spAutoFit/>
          </a:bodyPr>
          <a:lstStyle/>
          <a:p>
            <a:pPr>
              <a:spcBef>
                <a:spcPts val="488"/>
              </a:spcBef>
              <a:spcAft>
                <a:spcPts val="488"/>
              </a:spcAft>
            </a:pPr>
            <a:endParaRPr lang="en-AU" sz="1950" b="1" dirty="0"/>
          </a:p>
          <a:p>
            <a:pPr>
              <a:spcBef>
                <a:spcPts val="488"/>
              </a:spcBef>
              <a:spcAft>
                <a:spcPts val="488"/>
              </a:spcAft>
            </a:pPr>
            <a:r>
              <a:rPr lang="en-AU" sz="1950" b="1" dirty="0"/>
              <a:t>11 Sustainable Cities and Communities</a:t>
            </a:r>
          </a:p>
          <a:p>
            <a:pPr marL="285750" indent="-285750">
              <a:spcBef>
                <a:spcPts val="488"/>
              </a:spcBef>
              <a:spcAft>
                <a:spcPts val="488"/>
              </a:spcAft>
              <a:buFont typeface="Arial" panose="020B0604020202020204" pitchFamily="34" charset="0"/>
              <a:buChar char="•"/>
            </a:pPr>
            <a:r>
              <a:rPr lang="en-AU" dirty="0"/>
              <a:t>Enhance </a:t>
            </a:r>
            <a:r>
              <a:rPr lang="en-AU" b="1" dirty="0"/>
              <a:t>inclusive</a:t>
            </a:r>
            <a:r>
              <a:rPr lang="en-AU" dirty="0"/>
              <a:t> and </a:t>
            </a:r>
            <a:r>
              <a:rPr lang="en-AU" b="1" dirty="0"/>
              <a:t>sustainable</a:t>
            </a:r>
            <a:r>
              <a:rPr lang="en-AU" dirty="0"/>
              <a:t> urbanization</a:t>
            </a:r>
          </a:p>
          <a:p>
            <a:pPr marL="285750" indent="-285750">
              <a:spcBef>
                <a:spcPts val="488"/>
              </a:spcBef>
              <a:spcAft>
                <a:spcPts val="488"/>
              </a:spcAft>
              <a:buFont typeface="Arial" panose="020B0604020202020204" pitchFamily="34" charset="0"/>
              <a:buChar char="•"/>
            </a:pPr>
            <a:r>
              <a:rPr lang="en-AU" dirty="0"/>
              <a:t>Enhance participatory planning and management </a:t>
            </a:r>
          </a:p>
          <a:p>
            <a:pPr marL="285750" indent="-285750">
              <a:spcBef>
                <a:spcPts val="488"/>
              </a:spcBef>
              <a:spcAft>
                <a:spcPts val="488"/>
              </a:spcAft>
              <a:buFont typeface="Arial" panose="020B0604020202020204" pitchFamily="34" charset="0"/>
              <a:buChar char="•"/>
            </a:pPr>
            <a:r>
              <a:rPr lang="en-AU" dirty="0"/>
              <a:t>Invest in </a:t>
            </a:r>
            <a:r>
              <a:rPr lang="en-AU" b="1" dirty="0"/>
              <a:t>green and accessible public spaces</a:t>
            </a:r>
            <a:r>
              <a:rPr lang="en-AU" dirty="0"/>
              <a:t>, for all but specially for people in vulnerable situations.</a:t>
            </a:r>
          </a:p>
          <a:p>
            <a:pPr marL="285750" indent="-285750">
              <a:spcBef>
                <a:spcPts val="488"/>
              </a:spcBef>
              <a:spcAft>
                <a:spcPts val="488"/>
              </a:spcAft>
              <a:buFont typeface="Arial" panose="020B0604020202020204" pitchFamily="34" charset="0"/>
              <a:buChar char="•"/>
            </a:pPr>
            <a:endParaRPr lang="en-AU" b="1" dirty="0"/>
          </a:p>
        </p:txBody>
      </p:sp>
      <p:sp>
        <p:nvSpPr>
          <p:cNvPr id="3" name="Title 2">
            <a:extLst>
              <a:ext uri="{FF2B5EF4-FFF2-40B4-BE49-F238E27FC236}">
                <a16:creationId xmlns:a16="http://schemas.microsoft.com/office/drawing/2014/main" id="{C86EC6B5-B9D5-4C63-9E10-82BE9A51ED1D}"/>
              </a:ext>
            </a:extLst>
          </p:cNvPr>
          <p:cNvSpPr>
            <a:spLocks noGrp="1"/>
          </p:cNvSpPr>
          <p:nvPr>
            <p:ph type="title"/>
          </p:nvPr>
        </p:nvSpPr>
        <p:spPr>
          <a:xfrm>
            <a:off x="636529" y="171162"/>
            <a:ext cx="3248025" cy="2371148"/>
          </a:xfrm>
          <a:prstGeom prst="ellipse">
            <a:avLst/>
          </a:prstGeom>
        </p:spPr>
        <p:txBody>
          <a:bodyPr vert="horz" lIns="91440" tIns="45720" rIns="91440" bIns="45720" rtlCol="0" anchor="ctr">
            <a:noAutofit/>
          </a:bodyPr>
          <a:lstStyle/>
          <a:p>
            <a:r>
              <a:rPr lang="en-US" sz="2400" b="1" i="1" kern="1200" dirty="0">
                <a:solidFill>
                  <a:srgbClr val="FFFFFF"/>
                </a:solidFill>
                <a:latin typeface="+mj-lt"/>
                <a:ea typeface="+mj-ea"/>
                <a:cs typeface="+mj-cs"/>
              </a:rPr>
              <a:t>Context: </a:t>
            </a:r>
            <a:br>
              <a:rPr lang="en-US" sz="2400" b="1" i="1" kern="1200" dirty="0">
                <a:solidFill>
                  <a:srgbClr val="FFFFFF"/>
                </a:solidFill>
                <a:latin typeface="+mj-lt"/>
                <a:ea typeface="+mj-ea"/>
                <a:cs typeface="+mj-cs"/>
              </a:rPr>
            </a:br>
            <a:r>
              <a:rPr lang="en-US" sz="2400" b="1" i="1" kern="1200" dirty="0">
                <a:solidFill>
                  <a:srgbClr val="FFFFFF"/>
                </a:solidFill>
                <a:latin typeface="+mj-lt"/>
                <a:ea typeface="+mj-ea"/>
                <a:cs typeface="+mj-cs"/>
              </a:rPr>
              <a:t>Where does placemaking fits in the  sustainability goals?</a:t>
            </a:r>
          </a:p>
        </p:txBody>
      </p:sp>
      <p:pic>
        <p:nvPicPr>
          <p:cNvPr id="4" name="Picture 3">
            <a:extLst>
              <a:ext uri="{FF2B5EF4-FFF2-40B4-BE49-F238E27FC236}">
                <a16:creationId xmlns:a16="http://schemas.microsoft.com/office/drawing/2014/main" id="{B1F550EC-BBD4-CE44-B6E0-181C0FED1D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1114" y="1748739"/>
            <a:ext cx="8078903" cy="3696097"/>
          </a:xfrm>
          <a:prstGeom prst="rect">
            <a:avLst/>
          </a:prstGeom>
        </p:spPr>
      </p:pic>
      <p:sp>
        <p:nvSpPr>
          <p:cNvPr id="2" name="TextBox 1">
            <a:extLst>
              <a:ext uri="{FF2B5EF4-FFF2-40B4-BE49-F238E27FC236}">
                <a16:creationId xmlns:a16="http://schemas.microsoft.com/office/drawing/2014/main" id="{C6B1F9AD-970F-4FBB-8F70-B6179B53B62B}"/>
              </a:ext>
            </a:extLst>
          </p:cNvPr>
          <p:cNvSpPr txBox="1"/>
          <p:nvPr/>
        </p:nvSpPr>
        <p:spPr>
          <a:xfrm>
            <a:off x="336884" y="6124074"/>
            <a:ext cx="184731" cy="369332"/>
          </a:xfrm>
          <a:prstGeom prst="rect">
            <a:avLst/>
          </a:prstGeom>
          <a:noFill/>
        </p:spPr>
        <p:txBody>
          <a:bodyPr wrap="none" rtlCol="0">
            <a:spAutoFit/>
          </a:bodyPr>
          <a:lstStyle/>
          <a:p>
            <a:endParaRPr lang="en-AU" dirty="0"/>
          </a:p>
        </p:txBody>
      </p:sp>
      <p:sp>
        <p:nvSpPr>
          <p:cNvPr id="5" name="Rectangle 4">
            <a:extLst>
              <a:ext uri="{FF2B5EF4-FFF2-40B4-BE49-F238E27FC236}">
                <a16:creationId xmlns:a16="http://schemas.microsoft.com/office/drawing/2014/main" id="{290EFCFD-047E-44B1-AA56-B790D7576E10}"/>
              </a:ext>
            </a:extLst>
          </p:cNvPr>
          <p:cNvSpPr/>
          <p:nvPr/>
        </p:nvSpPr>
        <p:spPr>
          <a:xfrm>
            <a:off x="9376093" y="2953512"/>
            <a:ext cx="1335024" cy="11612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69454761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9F447-19BE-4AD8-B44B-E4CE39798BB9}"/>
              </a:ext>
            </a:extLst>
          </p:cNvPr>
          <p:cNvSpPr>
            <a:spLocks noGrp="1"/>
          </p:cNvSpPr>
          <p:nvPr>
            <p:ph type="title"/>
          </p:nvPr>
        </p:nvSpPr>
        <p:spPr>
          <a:xfrm>
            <a:off x="831850" y="1709738"/>
            <a:ext cx="11029224" cy="2852737"/>
          </a:xfrm>
        </p:spPr>
        <p:txBody>
          <a:bodyPr/>
          <a:lstStyle/>
          <a:p>
            <a:r>
              <a:rPr lang="en-AU" dirty="0"/>
              <a:t>5P model: </a:t>
            </a:r>
            <a:r>
              <a:rPr lang="en-AU" sz="5400" b="1" dirty="0"/>
              <a:t>A Place Agency framework</a:t>
            </a:r>
            <a:endParaRPr lang="en-AU" b="1" dirty="0"/>
          </a:p>
        </p:txBody>
      </p:sp>
      <p:sp>
        <p:nvSpPr>
          <p:cNvPr id="3" name="Text Placeholder 2">
            <a:extLst>
              <a:ext uri="{FF2B5EF4-FFF2-40B4-BE49-F238E27FC236}">
                <a16:creationId xmlns:a16="http://schemas.microsoft.com/office/drawing/2014/main" id="{D11335DB-E72A-4A0C-95A2-1E158612D918}"/>
              </a:ext>
            </a:extLst>
          </p:cNvPr>
          <p:cNvSpPr>
            <a:spLocks noGrp="1"/>
          </p:cNvSpPr>
          <p:nvPr>
            <p:ph type="body" idx="1"/>
          </p:nvPr>
        </p:nvSpPr>
        <p:spPr/>
        <p:txBody>
          <a:bodyPr/>
          <a:lstStyle/>
          <a:p>
            <a:r>
              <a:rPr lang="en-AU" dirty="0"/>
              <a:t>People, Process, Product Program, Place Evaluation</a:t>
            </a:r>
          </a:p>
        </p:txBody>
      </p:sp>
    </p:spTree>
    <p:extLst>
      <p:ext uri="{BB962C8B-B14F-4D97-AF65-F5344CB8AC3E}">
        <p14:creationId xmlns:p14="http://schemas.microsoft.com/office/powerpoint/2010/main" val="3839121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2D965-194A-4BE9-8E95-A911A7EF4F60}"/>
              </a:ext>
            </a:extLst>
          </p:cNvPr>
          <p:cNvSpPr>
            <a:spLocks noGrp="1"/>
          </p:cNvSpPr>
          <p:nvPr>
            <p:ph type="title"/>
          </p:nvPr>
        </p:nvSpPr>
        <p:spPr/>
        <p:txBody>
          <a:bodyPr/>
          <a:lstStyle/>
          <a:p>
            <a:r>
              <a:rPr lang="en-AU" dirty="0"/>
              <a:t>Places in the Making: Strategies</a:t>
            </a:r>
          </a:p>
        </p:txBody>
      </p:sp>
      <p:sp>
        <p:nvSpPr>
          <p:cNvPr id="3" name="Content Placeholder 2">
            <a:extLst>
              <a:ext uri="{FF2B5EF4-FFF2-40B4-BE49-F238E27FC236}">
                <a16:creationId xmlns:a16="http://schemas.microsoft.com/office/drawing/2014/main" id="{841DD8CE-3D3D-4401-B233-17C02274B6EB}"/>
              </a:ext>
            </a:extLst>
          </p:cNvPr>
          <p:cNvSpPr>
            <a:spLocks noGrp="1"/>
          </p:cNvSpPr>
          <p:nvPr>
            <p:ph idx="1"/>
          </p:nvPr>
        </p:nvSpPr>
        <p:spPr/>
        <p:txBody>
          <a:bodyPr/>
          <a:lstStyle/>
          <a:p>
            <a:r>
              <a:rPr lang="en-AU" dirty="0"/>
              <a:t>Placemaking as an empowering strategy</a:t>
            </a:r>
          </a:p>
          <a:p>
            <a:r>
              <a:rPr lang="en-AU" dirty="0"/>
              <a:t>Placemaking as a governance strategy</a:t>
            </a:r>
          </a:p>
          <a:p>
            <a:r>
              <a:rPr lang="en-AU" dirty="0"/>
              <a:t>Placemaking as an acupuncturing strategy </a:t>
            </a:r>
          </a:p>
          <a:p>
            <a:r>
              <a:rPr lang="en-AU" dirty="0"/>
              <a:t>Placemaking as a reclaiming strategy</a:t>
            </a:r>
          </a:p>
          <a:p>
            <a:r>
              <a:rPr lang="en-AU" dirty="0"/>
              <a:t>Placemaking as an experiential strategy</a:t>
            </a:r>
          </a:p>
          <a:p>
            <a:r>
              <a:rPr lang="en-AU" dirty="0"/>
              <a:t>Placemaking as a place-storytelling strategy</a:t>
            </a:r>
          </a:p>
          <a:p>
            <a:r>
              <a:rPr lang="en-AU" dirty="0"/>
              <a:t>Placemaking as a capacity-building strategy</a:t>
            </a:r>
          </a:p>
        </p:txBody>
      </p:sp>
    </p:spTree>
    <p:extLst>
      <p:ext uri="{BB962C8B-B14F-4D97-AF65-F5344CB8AC3E}">
        <p14:creationId xmlns:p14="http://schemas.microsoft.com/office/powerpoint/2010/main" val="1796422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AB0564-6CC9-4F6B-9528-5DF7F31DB3D2}"/>
              </a:ext>
            </a:extLst>
          </p:cNvPr>
          <p:cNvPicPr>
            <a:picLocks noChangeAspect="1"/>
          </p:cNvPicPr>
          <p:nvPr/>
        </p:nvPicPr>
        <p:blipFill rotWithShape="1">
          <a:blip r:embed="rId3">
            <a:extLst>
              <a:ext uri="{28A0092B-C50C-407E-A947-70E740481C1C}">
                <a14:useLocalDpi xmlns:a14="http://schemas.microsoft.com/office/drawing/2010/main" val="0"/>
              </a:ext>
            </a:extLst>
          </a:blip>
          <a:srcRect r="28649" b="1"/>
          <a:stretch/>
        </p:blipFill>
        <p:spPr>
          <a:xfrm>
            <a:off x="4296867" y="5"/>
            <a:ext cx="4831627" cy="452001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p:spPr>
      </p:pic>
      <p:pic>
        <p:nvPicPr>
          <p:cNvPr id="5" name="Picture 4">
            <a:extLst>
              <a:ext uri="{FF2B5EF4-FFF2-40B4-BE49-F238E27FC236}">
                <a16:creationId xmlns:a16="http://schemas.microsoft.com/office/drawing/2014/main" id="{374A42F5-7A3C-439C-A833-7A800386DF00}"/>
              </a:ext>
            </a:extLst>
          </p:cNvPr>
          <p:cNvPicPr>
            <a:picLocks noChangeAspect="1"/>
          </p:cNvPicPr>
          <p:nvPr/>
        </p:nvPicPr>
        <p:blipFill rotWithShape="1">
          <a:blip r:embed="rId4">
            <a:extLst>
              <a:ext uri="{28A0092B-C50C-407E-A947-70E740481C1C}">
                <a14:useLocalDpi xmlns:a14="http://schemas.microsoft.com/office/drawing/2010/main" val="0"/>
              </a:ext>
            </a:extLst>
          </a:blip>
          <a:srcRect r="22559" b="1"/>
          <a:stretch/>
        </p:blipFill>
        <p:spPr>
          <a:xfrm>
            <a:off x="4041994" y="-4"/>
            <a:ext cx="8139373"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p:spPr>
      </p:pic>
      <p:sp>
        <p:nvSpPr>
          <p:cNvPr id="2" name="Title 1">
            <a:extLst>
              <a:ext uri="{FF2B5EF4-FFF2-40B4-BE49-F238E27FC236}">
                <a16:creationId xmlns:a16="http://schemas.microsoft.com/office/drawing/2014/main" id="{81B82519-AE95-4BC9-BCCC-A6D5773FCC65}"/>
              </a:ext>
            </a:extLst>
          </p:cNvPr>
          <p:cNvSpPr>
            <a:spLocks noGrp="1"/>
          </p:cNvSpPr>
          <p:nvPr>
            <p:ph type="title"/>
          </p:nvPr>
        </p:nvSpPr>
        <p:spPr>
          <a:xfrm>
            <a:off x="677334" y="625642"/>
            <a:ext cx="3749061" cy="673769"/>
          </a:xfrm>
        </p:spPr>
        <p:txBody>
          <a:bodyPr anchor="ctr">
            <a:noAutofit/>
          </a:bodyPr>
          <a:lstStyle/>
          <a:p>
            <a:r>
              <a:rPr lang="en-AU" b="1" dirty="0">
                <a:solidFill>
                  <a:srgbClr val="46326A"/>
                </a:solidFill>
              </a:rPr>
              <a:t>People</a:t>
            </a:r>
            <a:r>
              <a:rPr lang="en-AU" dirty="0">
                <a:solidFill>
                  <a:srgbClr val="46326A"/>
                </a:solidFill>
              </a:rPr>
              <a:t> </a:t>
            </a:r>
          </a:p>
        </p:txBody>
      </p:sp>
      <p:sp>
        <p:nvSpPr>
          <p:cNvPr id="3" name="Content Placeholder 2">
            <a:extLst>
              <a:ext uri="{FF2B5EF4-FFF2-40B4-BE49-F238E27FC236}">
                <a16:creationId xmlns:a16="http://schemas.microsoft.com/office/drawing/2014/main" id="{8C84493C-403F-47BB-9964-31197DA6BB7B}"/>
              </a:ext>
            </a:extLst>
          </p:cNvPr>
          <p:cNvSpPr>
            <a:spLocks noGrp="1"/>
          </p:cNvSpPr>
          <p:nvPr>
            <p:ph idx="1"/>
          </p:nvPr>
        </p:nvSpPr>
        <p:spPr>
          <a:xfrm>
            <a:off x="677334" y="1660358"/>
            <a:ext cx="4135298" cy="4784701"/>
          </a:xfrm>
        </p:spPr>
        <p:txBody>
          <a:bodyPr>
            <a:normAutofit/>
          </a:bodyPr>
          <a:lstStyle/>
          <a:p>
            <a:pPr marL="0" indent="0">
              <a:buNone/>
            </a:pPr>
            <a:r>
              <a:rPr lang="en-AU" sz="2000" dirty="0"/>
              <a:t>Meaning for Who?</a:t>
            </a:r>
          </a:p>
          <a:p>
            <a:pPr marL="0" indent="0">
              <a:buNone/>
            </a:pPr>
            <a:r>
              <a:rPr lang="en-AU" sz="2000" dirty="0"/>
              <a:t>Based on Leadership, Engagement and the correct identification of the needs and opportunities in the community. </a:t>
            </a:r>
          </a:p>
          <a:p>
            <a:pPr marL="514350" indent="-514350">
              <a:buAutoNum type="arabicParenR"/>
            </a:pPr>
            <a:r>
              <a:rPr lang="en-AU" sz="2000" dirty="0"/>
              <a:t>Explore place-based change, </a:t>
            </a:r>
          </a:p>
          <a:p>
            <a:pPr marL="514350" indent="-514350">
              <a:buAutoNum type="arabicParenR"/>
            </a:pPr>
            <a:r>
              <a:rPr lang="en-AU" sz="2000" dirty="0"/>
              <a:t>Give agency through dynamic, democratic, and collaborative process; </a:t>
            </a:r>
          </a:p>
          <a:p>
            <a:pPr marL="514350" indent="-514350">
              <a:buAutoNum type="arabicParenR"/>
            </a:pPr>
            <a:r>
              <a:rPr lang="en-AU" sz="2000" dirty="0"/>
              <a:t>Strengthen relationships with self and others; and </a:t>
            </a:r>
          </a:p>
          <a:p>
            <a:pPr marL="514350" indent="-514350">
              <a:buAutoNum type="arabicParenR"/>
            </a:pPr>
            <a:r>
              <a:rPr lang="en-AU" sz="2000" dirty="0"/>
              <a:t>Strengthen sense of belonging, connection to place (built and natural)</a:t>
            </a:r>
          </a:p>
        </p:txBody>
      </p:sp>
      <p:sp>
        <p:nvSpPr>
          <p:cNvPr id="16" name="TextBox 15">
            <a:extLst>
              <a:ext uri="{FF2B5EF4-FFF2-40B4-BE49-F238E27FC236}">
                <a16:creationId xmlns:a16="http://schemas.microsoft.com/office/drawing/2014/main" id="{143324C2-5426-4128-A235-78AB9F00403E}"/>
              </a:ext>
            </a:extLst>
          </p:cNvPr>
          <p:cNvSpPr txBox="1"/>
          <p:nvPr/>
        </p:nvSpPr>
        <p:spPr>
          <a:xfrm>
            <a:off x="10019659" y="6349363"/>
            <a:ext cx="2059731" cy="369332"/>
          </a:xfrm>
          <a:prstGeom prst="rect">
            <a:avLst/>
          </a:prstGeom>
          <a:noFill/>
        </p:spPr>
        <p:txBody>
          <a:bodyPr wrap="none" rtlCol="0">
            <a:spAutoFit/>
          </a:bodyPr>
          <a:lstStyle/>
          <a:p>
            <a:r>
              <a:rPr lang="en-AU" b="1" dirty="0">
                <a:solidFill>
                  <a:schemeClr val="bg1"/>
                </a:solidFill>
              </a:rPr>
              <a:t>PlaceAgency, 2018. </a:t>
            </a:r>
          </a:p>
        </p:txBody>
      </p:sp>
    </p:spTree>
    <p:extLst>
      <p:ext uri="{BB962C8B-B14F-4D97-AF65-F5344CB8AC3E}">
        <p14:creationId xmlns:p14="http://schemas.microsoft.com/office/powerpoint/2010/main" val="312544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45F34E-84FF-430C-960D-DFFBFC598DC6}"/>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4400" dirty="0"/>
              <a:t>Community</a:t>
            </a:r>
          </a:p>
        </p:txBody>
      </p:sp>
      <p:sp>
        <p:nvSpPr>
          <p:cNvPr id="9" name="Text Placeholder 8">
            <a:extLst>
              <a:ext uri="{FF2B5EF4-FFF2-40B4-BE49-F238E27FC236}">
                <a16:creationId xmlns:a16="http://schemas.microsoft.com/office/drawing/2014/main" id="{2A731CA9-0C15-4740-95ED-F50A36186549}"/>
              </a:ext>
            </a:extLst>
          </p:cNvPr>
          <p:cNvSpPr>
            <a:spLocks noGrp="1"/>
          </p:cNvSpPr>
          <p:nvPr>
            <p:ph type="body" sz="half" idx="2"/>
          </p:nvPr>
        </p:nvSpPr>
        <p:spPr>
          <a:xfrm>
            <a:off x="648931" y="2438400"/>
            <a:ext cx="3651466" cy="3785419"/>
          </a:xfrm>
        </p:spPr>
        <p:txBody>
          <a:bodyPr vert="horz" lIns="91440" tIns="45720" rIns="91440" bIns="45720" rtlCol="0">
            <a:normAutofit/>
          </a:bodyPr>
          <a:lstStyle/>
          <a:p>
            <a:pPr algn="ctr"/>
            <a:r>
              <a:rPr lang="en-US" sz="2000" dirty="0"/>
              <a:t>“a group of people with diverse characteristics who are linked by social ties, share common perspectives, and engage in joint action in geographical locations or settings”</a:t>
            </a:r>
          </a:p>
          <a:p>
            <a:pPr algn="ctr"/>
            <a:r>
              <a:rPr lang="en-US" sz="2000" dirty="0"/>
              <a:t>(MacQueen et al. 2001)</a:t>
            </a:r>
            <a:r>
              <a:rPr lang="en-US" sz="2400" dirty="0"/>
              <a:t>.</a:t>
            </a:r>
          </a:p>
          <a:p>
            <a:pPr indent="-228600">
              <a:buFont typeface="Arial" panose="020B0604020202020204" pitchFamily="34" charset="0"/>
              <a:buChar char="•"/>
            </a:pPr>
            <a:endParaRPr lang="en-US" sz="1800" dirty="0"/>
          </a:p>
        </p:txBody>
      </p:sp>
      <p:pic>
        <p:nvPicPr>
          <p:cNvPr id="49" name="Picture 48">
            <a:extLst>
              <a:ext uri="{FF2B5EF4-FFF2-40B4-BE49-F238E27FC236}">
                <a16:creationId xmlns:a16="http://schemas.microsoft.com/office/drawing/2014/main" id="{14809503-F710-4332-80E8-6BEF389C0092}"/>
              </a:ext>
            </a:extLst>
          </p:cNvPr>
          <p:cNvPicPr>
            <a:picLocks noChangeAspect="1"/>
          </p:cNvPicPr>
          <p:nvPr/>
        </p:nvPicPr>
        <p:blipFill rotWithShape="1">
          <a:blip r:embed="rId2">
            <a:extLst>
              <a:ext uri="{28A0092B-C50C-407E-A947-70E740481C1C}">
                <a14:useLocalDpi xmlns:a14="http://schemas.microsoft.com/office/drawing/2010/main" val="0"/>
              </a:ext>
            </a:extLst>
          </a:blip>
          <a:srcRect r="26485" b="-1"/>
          <a:stretch/>
        </p:blipFill>
        <p:spPr>
          <a:xfrm>
            <a:off x="4639056" y="10"/>
            <a:ext cx="7552944" cy="6857990"/>
          </a:xfrm>
          <a:prstGeom prst="rect">
            <a:avLst/>
          </a:prstGeom>
          <a:effectLst/>
        </p:spPr>
      </p:pic>
      <p:sp>
        <p:nvSpPr>
          <p:cNvPr id="51" name="TextBox 50">
            <a:extLst>
              <a:ext uri="{FF2B5EF4-FFF2-40B4-BE49-F238E27FC236}">
                <a16:creationId xmlns:a16="http://schemas.microsoft.com/office/drawing/2014/main" id="{0989E9D1-1BD1-4A22-8DF1-0AEC10FA35B7}"/>
              </a:ext>
            </a:extLst>
          </p:cNvPr>
          <p:cNvSpPr txBox="1"/>
          <p:nvPr/>
        </p:nvSpPr>
        <p:spPr>
          <a:xfrm>
            <a:off x="10019659" y="6349363"/>
            <a:ext cx="2059731" cy="369332"/>
          </a:xfrm>
          <a:prstGeom prst="rect">
            <a:avLst/>
          </a:prstGeom>
          <a:noFill/>
        </p:spPr>
        <p:txBody>
          <a:bodyPr wrap="none" rtlCol="0">
            <a:spAutoFit/>
          </a:bodyPr>
          <a:lstStyle/>
          <a:p>
            <a:r>
              <a:rPr lang="en-AU" b="1" dirty="0"/>
              <a:t>PlaceAgency, 2018. </a:t>
            </a:r>
          </a:p>
        </p:txBody>
      </p:sp>
    </p:spTree>
    <p:extLst>
      <p:ext uri="{BB962C8B-B14F-4D97-AF65-F5344CB8AC3E}">
        <p14:creationId xmlns:p14="http://schemas.microsoft.com/office/powerpoint/2010/main" val="470756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684F09A-1AA4-41DA-A70A-0D6E9141C206}"/>
              </a:ext>
            </a:extLst>
          </p:cNvPr>
          <p:cNvSpPr>
            <a:spLocks noGrp="1"/>
          </p:cNvSpPr>
          <p:nvPr>
            <p:ph idx="1"/>
          </p:nvPr>
        </p:nvSpPr>
        <p:spPr>
          <a:xfrm>
            <a:off x="690348" y="1674319"/>
            <a:ext cx="4135298" cy="4784700"/>
          </a:xfrm>
        </p:spPr>
        <p:txBody>
          <a:bodyPr vert="horz" lIns="91440" tIns="45720" rIns="91440" bIns="45720" rtlCol="0">
            <a:normAutofit/>
          </a:bodyPr>
          <a:lstStyle/>
          <a:p>
            <a:pPr marL="0" indent="0">
              <a:spcBef>
                <a:spcPts val="1000"/>
              </a:spcBef>
              <a:buNone/>
            </a:pPr>
            <a:r>
              <a:rPr lang="en-US" sz="2000" dirty="0"/>
              <a:t>Search for connection through participation</a:t>
            </a:r>
          </a:p>
          <a:p>
            <a:pPr marL="0" indent="0">
              <a:spcBef>
                <a:spcPts val="1000"/>
              </a:spcBef>
              <a:buNone/>
            </a:pPr>
            <a:r>
              <a:rPr lang="en-US" sz="2000" dirty="0"/>
              <a:t>Best through ‘design-with’ approach</a:t>
            </a:r>
          </a:p>
          <a:p>
            <a:pPr>
              <a:spcBef>
                <a:spcPts val="1000"/>
              </a:spcBef>
            </a:pPr>
            <a:r>
              <a:rPr lang="en-US" sz="2000" dirty="0"/>
              <a:t>Bottom up: mobilizing community</a:t>
            </a:r>
          </a:p>
          <a:p>
            <a:pPr>
              <a:spcBef>
                <a:spcPts val="1000"/>
              </a:spcBef>
            </a:pPr>
            <a:r>
              <a:rPr lang="en-US" sz="2000" dirty="0"/>
              <a:t>Assets based: uses local knowledge</a:t>
            </a:r>
          </a:p>
          <a:p>
            <a:pPr>
              <a:spcBef>
                <a:spcPts val="1000"/>
              </a:spcBef>
            </a:pPr>
            <a:r>
              <a:rPr lang="en-US" sz="2000" dirty="0"/>
              <a:t>Purpose driven: clear vision</a:t>
            </a:r>
          </a:p>
          <a:p>
            <a:pPr>
              <a:spcBef>
                <a:spcPts val="1000"/>
              </a:spcBef>
            </a:pPr>
            <a:r>
              <a:rPr lang="en-US" sz="2000" dirty="0"/>
              <a:t>It is dynamic, democratic, iterative, futures-focused</a:t>
            </a:r>
          </a:p>
        </p:txBody>
      </p:sp>
      <p:pic>
        <p:nvPicPr>
          <p:cNvPr id="7" name="Picture 6">
            <a:extLst>
              <a:ext uri="{FF2B5EF4-FFF2-40B4-BE49-F238E27FC236}">
                <a16:creationId xmlns:a16="http://schemas.microsoft.com/office/drawing/2014/main" id="{4629E306-B815-4A27-9410-4E10964031B7}"/>
              </a:ext>
            </a:extLst>
          </p:cNvPr>
          <p:cNvPicPr>
            <a:picLocks noChangeAspect="1"/>
          </p:cNvPicPr>
          <p:nvPr/>
        </p:nvPicPr>
        <p:blipFill rotWithShape="1">
          <a:blip r:embed="rId3">
            <a:extLst>
              <a:ext uri="{28A0092B-C50C-407E-A947-70E740481C1C}">
                <a14:useLocalDpi xmlns:a14="http://schemas.microsoft.com/office/drawing/2010/main" val="0"/>
              </a:ext>
            </a:extLst>
          </a:blip>
          <a:srcRect t="19038" b="28340"/>
          <a:stretch/>
        </p:blipFill>
        <p:spPr>
          <a:xfrm>
            <a:off x="4296867" y="5"/>
            <a:ext cx="4831627" cy="452001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p:spPr>
      </p:pic>
      <p:pic>
        <p:nvPicPr>
          <p:cNvPr id="5" name="Picture 4">
            <a:extLst>
              <a:ext uri="{FF2B5EF4-FFF2-40B4-BE49-F238E27FC236}">
                <a16:creationId xmlns:a16="http://schemas.microsoft.com/office/drawing/2014/main" id="{F4C7D07C-A8E4-4A22-A00F-AF5347BB34FD}"/>
              </a:ext>
            </a:extLst>
          </p:cNvPr>
          <p:cNvPicPr>
            <a:picLocks noChangeAspect="1"/>
          </p:cNvPicPr>
          <p:nvPr/>
        </p:nvPicPr>
        <p:blipFill rotWithShape="1">
          <a:blip r:embed="rId4">
            <a:extLst>
              <a:ext uri="{28A0092B-C50C-407E-A947-70E740481C1C}">
                <a14:useLocalDpi xmlns:a14="http://schemas.microsoft.com/office/drawing/2010/main" val="0"/>
              </a:ext>
            </a:extLst>
          </a:blip>
          <a:srcRect l="10389" r="10388" b="-2"/>
          <a:stretch/>
        </p:blipFill>
        <p:spPr>
          <a:xfrm>
            <a:off x="4041994" y="-4"/>
            <a:ext cx="8139373"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p:spPr>
      </p:pic>
      <p:sp>
        <p:nvSpPr>
          <p:cNvPr id="12" name="Title 1">
            <a:extLst>
              <a:ext uri="{FF2B5EF4-FFF2-40B4-BE49-F238E27FC236}">
                <a16:creationId xmlns:a16="http://schemas.microsoft.com/office/drawing/2014/main" id="{86DF1211-5AF6-4ADC-B580-A857DF3EB5B8}"/>
              </a:ext>
            </a:extLst>
          </p:cNvPr>
          <p:cNvSpPr txBox="1">
            <a:spLocks/>
          </p:cNvSpPr>
          <p:nvPr/>
        </p:nvSpPr>
        <p:spPr>
          <a:xfrm>
            <a:off x="677334" y="625642"/>
            <a:ext cx="3749061" cy="673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a:solidFill>
                  <a:srgbClr val="46326A"/>
                </a:solidFill>
              </a:rPr>
              <a:t>Process</a:t>
            </a:r>
            <a:r>
              <a:rPr lang="en-AU" dirty="0">
                <a:solidFill>
                  <a:srgbClr val="46326A"/>
                </a:solidFill>
              </a:rPr>
              <a:t> </a:t>
            </a:r>
          </a:p>
        </p:txBody>
      </p:sp>
      <p:sp>
        <p:nvSpPr>
          <p:cNvPr id="17" name="TextBox 16">
            <a:extLst>
              <a:ext uri="{FF2B5EF4-FFF2-40B4-BE49-F238E27FC236}">
                <a16:creationId xmlns:a16="http://schemas.microsoft.com/office/drawing/2014/main" id="{3B88EC75-27DC-4B43-9655-911F2256F68C}"/>
              </a:ext>
            </a:extLst>
          </p:cNvPr>
          <p:cNvSpPr txBox="1"/>
          <p:nvPr/>
        </p:nvSpPr>
        <p:spPr>
          <a:xfrm>
            <a:off x="10019659" y="6349363"/>
            <a:ext cx="2059731" cy="369332"/>
          </a:xfrm>
          <a:prstGeom prst="rect">
            <a:avLst/>
          </a:prstGeom>
          <a:noFill/>
        </p:spPr>
        <p:txBody>
          <a:bodyPr wrap="none" rtlCol="0">
            <a:spAutoFit/>
          </a:bodyPr>
          <a:lstStyle/>
          <a:p>
            <a:r>
              <a:rPr lang="en-AU" b="1" dirty="0">
                <a:solidFill>
                  <a:schemeClr val="bg1"/>
                </a:solidFill>
              </a:rPr>
              <a:t>PlaceAgency, 2018. </a:t>
            </a:r>
          </a:p>
        </p:txBody>
      </p:sp>
    </p:spTree>
    <p:extLst>
      <p:ext uri="{BB962C8B-B14F-4D97-AF65-F5344CB8AC3E}">
        <p14:creationId xmlns:p14="http://schemas.microsoft.com/office/powerpoint/2010/main" val="377997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8EB23D-754C-4D64-951A-7A9BB01BDE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751"/>
          <a:stretch/>
        </p:blipFill>
        <p:spPr>
          <a:xfrm>
            <a:off x="624445" y="1448941"/>
            <a:ext cx="10460884" cy="4158254"/>
          </a:xfrm>
          <a:prstGeom prst="rect">
            <a:avLst/>
          </a:prstGeom>
        </p:spPr>
      </p:pic>
      <p:sp>
        <p:nvSpPr>
          <p:cNvPr id="2" name="Title 1">
            <a:extLst>
              <a:ext uri="{FF2B5EF4-FFF2-40B4-BE49-F238E27FC236}">
                <a16:creationId xmlns:a16="http://schemas.microsoft.com/office/drawing/2014/main" id="{AB790CC4-08A6-4196-864E-52CB17DE9B0F}"/>
              </a:ext>
            </a:extLst>
          </p:cNvPr>
          <p:cNvSpPr>
            <a:spLocks noGrp="1"/>
          </p:cNvSpPr>
          <p:nvPr>
            <p:ph type="title"/>
          </p:nvPr>
        </p:nvSpPr>
        <p:spPr/>
        <p:txBody>
          <a:bodyPr/>
          <a:lstStyle/>
          <a:p>
            <a:r>
              <a:rPr lang="en-AU" dirty="0"/>
              <a:t>Placemaking</a:t>
            </a:r>
          </a:p>
        </p:txBody>
      </p:sp>
      <p:sp>
        <p:nvSpPr>
          <p:cNvPr id="6" name="TextBox 5">
            <a:extLst>
              <a:ext uri="{FF2B5EF4-FFF2-40B4-BE49-F238E27FC236}">
                <a16:creationId xmlns:a16="http://schemas.microsoft.com/office/drawing/2014/main" id="{711D9837-3FB5-45EF-BEC4-8A61274FF2EA}"/>
              </a:ext>
            </a:extLst>
          </p:cNvPr>
          <p:cNvSpPr txBox="1"/>
          <p:nvPr/>
        </p:nvSpPr>
        <p:spPr>
          <a:xfrm>
            <a:off x="624445" y="5365885"/>
            <a:ext cx="1223158" cy="276999"/>
          </a:xfrm>
          <a:prstGeom prst="rect">
            <a:avLst/>
          </a:prstGeom>
          <a:noFill/>
        </p:spPr>
        <p:txBody>
          <a:bodyPr wrap="square" rtlCol="0">
            <a:spAutoFit/>
          </a:bodyPr>
          <a:lstStyle/>
          <a:p>
            <a:pPr algn="ctr"/>
            <a:r>
              <a:rPr lang="en-AU" sz="1200" dirty="0"/>
              <a:t>Community</a:t>
            </a:r>
          </a:p>
        </p:txBody>
      </p:sp>
      <p:sp>
        <p:nvSpPr>
          <p:cNvPr id="7" name="TextBox 6">
            <a:extLst>
              <a:ext uri="{FF2B5EF4-FFF2-40B4-BE49-F238E27FC236}">
                <a16:creationId xmlns:a16="http://schemas.microsoft.com/office/drawing/2014/main" id="{B5702832-FCE6-48FA-9523-6153CB0A8E36}"/>
              </a:ext>
            </a:extLst>
          </p:cNvPr>
          <p:cNvSpPr txBox="1"/>
          <p:nvPr/>
        </p:nvSpPr>
        <p:spPr>
          <a:xfrm>
            <a:off x="2055915" y="5625257"/>
            <a:ext cx="1223158" cy="276999"/>
          </a:xfrm>
          <a:prstGeom prst="rect">
            <a:avLst/>
          </a:prstGeom>
          <a:noFill/>
        </p:spPr>
        <p:txBody>
          <a:bodyPr wrap="square" rtlCol="0">
            <a:spAutoFit/>
          </a:bodyPr>
          <a:lstStyle/>
          <a:p>
            <a:pPr algn="ctr"/>
            <a:r>
              <a:rPr lang="en-AU" sz="1200" dirty="0"/>
              <a:t>Collective Idea</a:t>
            </a:r>
          </a:p>
        </p:txBody>
      </p:sp>
      <p:sp>
        <p:nvSpPr>
          <p:cNvPr id="8" name="TextBox 7">
            <a:extLst>
              <a:ext uri="{FF2B5EF4-FFF2-40B4-BE49-F238E27FC236}">
                <a16:creationId xmlns:a16="http://schemas.microsoft.com/office/drawing/2014/main" id="{EE282E6A-BDD6-4770-9799-5CDA11F74E2D}"/>
              </a:ext>
            </a:extLst>
          </p:cNvPr>
          <p:cNvSpPr txBox="1"/>
          <p:nvPr/>
        </p:nvSpPr>
        <p:spPr>
          <a:xfrm>
            <a:off x="1236024" y="2835789"/>
            <a:ext cx="1223158" cy="461665"/>
          </a:xfrm>
          <a:prstGeom prst="rect">
            <a:avLst/>
          </a:prstGeom>
          <a:noFill/>
        </p:spPr>
        <p:txBody>
          <a:bodyPr wrap="square" rtlCol="0">
            <a:spAutoFit/>
          </a:bodyPr>
          <a:lstStyle/>
          <a:p>
            <a:pPr algn="ctr"/>
            <a:r>
              <a:rPr lang="en-AU" sz="1200" dirty="0"/>
              <a:t>Placemaking Project Location</a:t>
            </a:r>
          </a:p>
        </p:txBody>
      </p:sp>
      <p:sp>
        <p:nvSpPr>
          <p:cNvPr id="9" name="TextBox 8">
            <a:extLst>
              <a:ext uri="{FF2B5EF4-FFF2-40B4-BE49-F238E27FC236}">
                <a16:creationId xmlns:a16="http://schemas.microsoft.com/office/drawing/2014/main" id="{DFFC8153-A50E-4AA7-9DA2-6D2D0A4E1938}"/>
              </a:ext>
            </a:extLst>
          </p:cNvPr>
          <p:cNvSpPr txBox="1"/>
          <p:nvPr/>
        </p:nvSpPr>
        <p:spPr>
          <a:xfrm>
            <a:off x="2459182" y="2353068"/>
            <a:ext cx="1223158" cy="276999"/>
          </a:xfrm>
          <a:prstGeom prst="rect">
            <a:avLst/>
          </a:prstGeom>
          <a:noFill/>
        </p:spPr>
        <p:txBody>
          <a:bodyPr wrap="square" rtlCol="0">
            <a:spAutoFit/>
          </a:bodyPr>
          <a:lstStyle/>
          <a:p>
            <a:pPr algn="ctr"/>
            <a:r>
              <a:rPr lang="en-AU" sz="1200" dirty="0"/>
              <a:t>Design</a:t>
            </a:r>
          </a:p>
        </p:txBody>
      </p:sp>
      <p:sp>
        <p:nvSpPr>
          <p:cNvPr id="10" name="TextBox 9">
            <a:extLst>
              <a:ext uri="{FF2B5EF4-FFF2-40B4-BE49-F238E27FC236}">
                <a16:creationId xmlns:a16="http://schemas.microsoft.com/office/drawing/2014/main" id="{03A89243-63AD-4999-9760-139E26D7468D}"/>
              </a:ext>
            </a:extLst>
          </p:cNvPr>
          <p:cNvSpPr txBox="1"/>
          <p:nvPr/>
        </p:nvSpPr>
        <p:spPr>
          <a:xfrm>
            <a:off x="5425043" y="1448941"/>
            <a:ext cx="1223158" cy="276999"/>
          </a:xfrm>
          <a:prstGeom prst="rect">
            <a:avLst/>
          </a:prstGeom>
          <a:noFill/>
        </p:spPr>
        <p:txBody>
          <a:bodyPr wrap="square" rtlCol="0">
            <a:spAutoFit/>
          </a:bodyPr>
          <a:lstStyle/>
          <a:p>
            <a:pPr algn="ctr"/>
            <a:r>
              <a:rPr lang="en-AU" sz="1200" dirty="0"/>
              <a:t>Feedback</a:t>
            </a:r>
          </a:p>
        </p:txBody>
      </p:sp>
      <p:sp>
        <p:nvSpPr>
          <p:cNvPr id="13" name="TextBox 12">
            <a:extLst>
              <a:ext uri="{FF2B5EF4-FFF2-40B4-BE49-F238E27FC236}">
                <a16:creationId xmlns:a16="http://schemas.microsoft.com/office/drawing/2014/main" id="{3FFDADFC-9EB6-4A2F-AD3F-273B0DFCC122}"/>
              </a:ext>
            </a:extLst>
          </p:cNvPr>
          <p:cNvSpPr txBox="1"/>
          <p:nvPr/>
        </p:nvSpPr>
        <p:spPr>
          <a:xfrm>
            <a:off x="7418118" y="2213914"/>
            <a:ext cx="1223158" cy="276999"/>
          </a:xfrm>
          <a:prstGeom prst="rect">
            <a:avLst/>
          </a:prstGeom>
          <a:noFill/>
        </p:spPr>
        <p:txBody>
          <a:bodyPr wrap="square" rtlCol="0">
            <a:spAutoFit/>
          </a:bodyPr>
          <a:lstStyle/>
          <a:p>
            <a:pPr algn="ctr"/>
            <a:r>
              <a:rPr lang="en-AU" sz="1200" dirty="0"/>
              <a:t>Feedback</a:t>
            </a:r>
          </a:p>
        </p:txBody>
      </p:sp>
      <p:sp>
        <p:nvSpPr>
          <p:cNvPr id="14" name="Rectangle 13">
            <a:extLst>
              <a:ext uri="{FF2B5EF4-FFF2-40B4-BE49-F238E27FC236}">
                <a16:creationId xmlns:a16="http://schemas.microsoft.com/office/drawing/2014/main" id="{5F34BB2A-DCC9-49E3-B088-D8DEC00DF6D6}"/>
              </a:ext>
            </a:extLst>
          </p:cNvPr>
          <p:cNvSpPr/>
          <p:nvPr/>
        </p:nvSpPr>
        <p:spPr>
          <a:xfrm>
            <a:off x="2815389" y="1370923"/>
            <a:ext cx="9232232" cy="3353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Rectangle 15">
            <a:extLst>
              <a:ext uri="{FF2B5EF4-FFF2-40B4-BE49-F238E27FC236}">
                <a16:creationId xmlns:a16="http://schemas.microsoft.com/office/drawing/2014/main" id="{61D9DDC9-C683-46BE-A4AB-F63DB121E205}"/>
              </a:ext>
            </a:extLst>
          </p:cNvPr>
          <p:cNvSpPr/>
          <p:nvPr/>
        </p:nvSpPr>
        <p:spPr>
          <a:xfrm>
            <a:off x="4285024" y="2023836"/>
            <a:ext cx="5978263" cy="3353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7" name="Picture 16">
            <a:extLst>
              <a:ext uri="{FF2B5EF4-FFF2-40B4-BE49-F238E27FC236}">
                <a16:creationId xmlns:a16="http://schemas.microsoft.com/office/drawing/2014/main" id="{4CA307E9-8975-4214-8378-E4779ABC8573}"/>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l="12658" r="25433" b="-1"/>
          <a:stretch/>
        </p:blipFill>
        <p:spPr>
          <a:xfrm>
            <a:off x="5835316" y="-47280"/>
            <a:ext cx="6356683" cy="690527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07971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8EB23D-754C-4D64-951A-7A9BB01BDE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751"/>
          <a:stretch/>
        </p:blipFill>
        <p:spPr>
          <a:xfrm>
            <a:off x="624445" y="1448941"/>
            <a:ext cx="10460884" cy="4158254"/>
          </a:xfrm>
          <a:prstGeom prst="rect">
            <a:avLst/>
          </a:prstGeom>
        </p:spPr>
      </p:pic>
      <p:sp>
        <p:nvSpPr>
          <p:cNvPr id="2" name="Title 1">
            <a:extLst>
              <a:ext uri="{FF2B5EF4-FFF2-40B4-BE49-F238E27FC236}">
                <a16:creationId xmlns:a16="http://schemas.microsoft.com/office/drawing/2014/main" id="{AB790CC4-08A6-4196-864E-52CB17DE9B0F}"/>
              </a:ext>
            </a:extLst>
          </p:cNvPr>
          <p:cNvSpPr>
            <a:spLocks noGrp="1"/>
          </p:cNvSpPr>
          <p:nvPr>
            <p:ph type="title"/>
          </p:nvPr>
        </p:nvSpPr>
        <p:spPr/>
        <p:txBody>
          <a:bodyPr/>
          <a:lstStyle/>
          <a:p>
            <a:r>
              <a:rPr lang="en-AU" dirty="0"/>
              <a:t>Placemaking Process</a:t>
            </a:r>
          </a:p>
        </p:txBody>
      </p:sp>
      <p:sp>
        <p:nvSpPr>
          <p:cNvPr id="6" name="TextBox 5">
            <a:extLst>
              <a:ext uri="{FF2B5EF4-FFF2-40B4-BE49-F238E27FC236}">
                <a16:creationId xmlns:a16="http://schemas.microsoft.com/office/drawing/2014/main" id="{711D9837-3FB5-45EF-BEC4-8A61274FF2EA}"/>
              </a:ext>
            </a:extLst>
          </p:cNvPr>
          <p:cNvSpPr txBox="1"/>
          <p:nvPr/>
        </p:nvSpPr>
        <p:spPr>
          <a:xfrm>
            <a:off x="624445" y="5365885"/>
            <a:ext cx="1223158" cy="276999"/>
          </a:xfrm>
          <a:prstGeom prst="rect">
            <a:avLst/>
          </a:prstGeom>
          <a:noFill/>
        </p:spPr>
        <p:txBody>
          <a:bodyPr wrap="square" rtlCol="0">
            <a:spAutoFit/>
          </a:bodyPr>
          <a:lstStyle/>
          <a:p>
            <a:pPr algn="ctr"/>
            <a:r>
              <a:rPr lang="en-AU" sz="1200" dirty="0"/>
              <a:t>Community</a:t>
            </a:r>
          </a:p>
        </p:txBody>
      </p:sp>
      <p:sp>
        <p:nvSpPr>
          <p:cNvPr id="7" name="TextBox 6">
            <a:extLst>
              <a:ext uri="{FF2B5EF4-FFF2-40B4-BE49-F238E27FC236}">
                <a16:creationId xmlns:a16="http://schemas.microsoft.com/office/drawing/2014/main" id="{B5702832-FCE6-48FA-9523-6153CB0A8E36}"/>
              </a:ext>
            </a:extLst>
          </p:cNvPr>
          <p:cNvSpPr txBox="1"/>
          <p:nvPr/>
        </p:nvSpPr>
        <p:spPr>
          <a:xfrm>
            <a:off x="2055915" y="5625257"/>
            <a:ext cx="1223158" cy="276999"/>
          </a:xfrm>
          <a:prstGeom prst="rect">
            <a:avLst/>
          </a:prstGeom>
          <a:noFill/>
        </p:spPr>
        <p:txBody>
          <a:bodyPr wrap="square" rtlCol="0">
            <a:spAutoFit/>
          </a:bodyPr>
          <a:lstStyle/>
          <a:p>
            <a:pPr algn="ctr"/>
            <a:r>
              <a:rPr lang="en-AU" sz="1200" dirty="0"/>
              <a:t>Collective Idea</a:t>
            </a:r>
          </a:p>
        </p:txBody>
      </p:sp>
      <p:sp>
        <p:nvSpPr>
          <p:cNvPr id="8" name="TextBox 7">
            <a:extLst>
              <a:ext uri="{FF2B5EF4-FFF2-40B4-BE49-F238E27FC236}">
                <a16:creationId xmlns:a16="http://schemas.microsoft.com/office/drawing/2014/main" id="{EE282E6A-BDD6-4770-9799-5CDA11F74E2D}"/>
              </a:ext>
            </a:extLst>
          </p:cNvPr>
          <p:cNvSpPr txBox="1"/>
          <p:nvPr/>
        </p:nvSpPr>
        <p:spPr>
          <a:xfrm>
            <a:off x="1236024" y="2835789"/>
            <a:ext cx="1223158" cy="461665"/>
          </a:xfrm>
          <a:prstGeom prst="rect">
            <a:avLst/>
          </a:prstGeom>
          <a:noFill/>
        </p:spPr>
        <p:txBody>
          <a:bodyPr wrap="square" rtlCol="0">
            <a:spAutoFit/>
          </a:bodyPr>
          <a:lstStyle/>
          <a:p>
            <a:pPr algn="ctr"/>
            <a:r>
              <a:rPr lang="en-AU" sz="1200" dirty="0"/>
              <a:t>Placemaking Project Location</a:t>
            </a:r>
          </a:p>
        </p:txBody>
      </p:sp>
      <p:sp>
        <p:nvSpPr>
          <p:cNvPr id="9" name="TextBox 8">
            <a:extLst>
              <a:ext uri="{FF2B5EF4-FFF2-40B4-BE49-F238E27FC236}">
                <a16:creationId xmlns:a16="http://schemas.microsoft.com/office/drawing/2014/main" id="{DFFC8153-A50E-4AA7-9DA2-6D2D0A4E1938}"/>
              </a:ext>
            </a:extLst>
          </p:cNvPr>
          <p:cNvSpPr txBox="1"/>
          <p:nvPr/>
        </p:nvSpPr>
        <p:spPr>
          <a:xfrm>
            <a:off x="2459182" y="2353068"/>
            <a:ext cx="1223158" cy="276999"/>
          </a:xfrm>
          <a:prstGeom prst="rect">
            <a:avLst/>
          </a:prstGeom>
          <a:noFill/>
        </p:spPr>
        <p:txBody>
          <a:bodyPr wrap="square" rtlCol="0">
            <a:spAutoFit/>
          </a:bodyPr>
          <a:lstStyle/>
          <a:p>
            <a:pPr algn="ctr"/>
            <a:r>
              <a:rPr lang="en-AU" sz="1200" dirty="0"/>
              <a:t>Design</a:t>
            </a:r>
          </a:p>
        </p:txBody>
      </p:sp>
      <p:sp>
        <p:nvSpPr>
          <p:cNvPr id="10" name="TextBox 9">
            <a:extLst>
              <a:ext uri="{FF2B5EF4-FFF2-40B4-BE49-F238E27FC236}">
                <a16:creationId xmlns:a16="http://schemas.microsoft.com/office/drawing/2014/main" id="{03A89243-63AD-4999-9760-139E26D7468D}"/>
              </a:ext>
            </a:extLst>
          </p:cNvPr>
          <p:cNvSpPr txBox="1"/>
          <p:nvPr/>
        </p:nvSpPr>
        <p:spPr>
          <a:xfrm>
            <a:off x="5425043" y="1448941"/>
            <a:ext cx="1223158" cy="276999"/>
          </a:xfrm>
          <a:prstGeom prst="rect">
            <a:avLst/>
          </a:prstGeom>
          <a:noFill/>
        </p:spPr>
        <p:txBody>
          <a:bodyPr wrap="square" rtlCol="0">
            <a:spAutoFit/>
          </a:bodyPr>
          <a:lstStyle/>
          <a:p>
            <a:pPr algn="ctr"/>
            <a:r>
              <a:rPr lang="en-AU" sz="1200" dirty="0"/>
              <a:t>Feedback</a:t>
            </a:r>
          </a:p>
        </p:txBody>
      </p:sp>
      <p:sp>
        <p:nvSpPr>
          <p:cNvPr id="13" name="TextBox 12">
            <a:extLst>
              <a:ext uri="{FF2B5EF4-FFF2-40B4-BE49-F238E27FC236}">
                <a16:creationId xmlns:a16="http://schemas.microsoft.com/office/drawing/2014/main" id="{3FFDADFC-9EB6-4A2F-AD3F-273B0DFCC122}"/>
              </a:ext>
            </a:extLst>
          </p:cNvPr>
          <p:cNvSpPr txBox="1"/>
          <p:nvPr/>
        </p:nvSpPr>
        <p:spPr>
          <a:xfrm>
            <a:off x="7418118" y="2213914"/>
            <a:ext cx="1223158" cy="276999"/>
          </a:xfrm>
          <a:prstGeom prst="rect">
            <a:avLst/>
          </a:prstGeom>
          <a:noFill/>
        </p:spPr>
        <p:txBody>
          <a:bodyPr wrap="square" rtlCol="0">
            <a:spAutoFit/>
          </a:bodyPr>
          <a:lstStyle/>
          <a:p>
            <a:pPr algn="ctr"/>
            <a:r>
              <a:rPr lang="en-AU" sz="1200" dirty="0"/>
              <a:t>Feedback</a:t>
            </a:r>
          </a:p>
        </p:txBody>
      </p:sp>
      <p:sp>
        <p:nvSpPr>
          <p:cNvPr id="14" name="Rectangle 13">
            <a:extLst>
              <a:ext uri="{FF2B5EF4-FFF2-40B4-BE49-F238E27FC236}">
                <a16:creationId xmlns:a16="http://schemas.microsoft.com/office/drawing/2014/main" id="{5F34BB2A-DCC9-49E3-B088-D8DEC00DF6D6}"/>
              </a:ext>
            </a:extLst>
          </p:cNvPr>
          <p:cNvSpPr/>
          <p:nvPr/>
        </p:nvSpPr>
        <p:spPr>
          <a:xfrm>
            <a:off x="6648201" y="1373850"/>
            <a:ext cx="5842021" cy="3353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Rectangle 16">
            <a:extLst>
              <a:ext uri="{FF2B5EF4-FFF2-40B4-BE49-F238E27FC236}">
                <a16:creationId xmlns:a16="http://schemas.microsoft.com/office/drawing/2014/main" id="{211EAE33-2D32-4C5C-A8E7-CB384548728C}"/>
              </a:ext>
            </a:extLst>
          </p:cNvPr>
          <p:cNvSpPr/>
          <p:nvPr/>
        </p:nvSpPr>
        <p:spPr>
          <a:xfrm>
            <a:off x="6176100" y="2699413"/>
            <a:ext cx="5250840" cy="2677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Rectangle 17">
            <a:extLst>
              <a:ext uri="{FF2B5EF4-FFF2-40B4-BE49-F238E27FC236}">
                <a16:creationId xmlns:a16="http://schemas.microsoft.com/office/drawing/2014/main" id="{A30C5E61-BBBC-4534-82FB-3BF6E203A9DE}"/>
              </a:ext>
            </a:extLst>
          </p:cNvPr>
          <p:cNvSpPr/>
          <p:nvPr/>
        </p:nvSpPr>
        <p:spPr>
          <a:xfrm>
            <a:off x="5815264" y="4367087"/>
            <a:ext cx="5972512" cy="9846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563737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8EB23D-754C-4D64-951A-7A9BB01BDE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751"/>
          <a:stretch/>
        </p:blipFill>
        <p:spPr>
          <a:xfrm>
            <a:off x="624445" y="1448941"/>
            <a:ext cx="10460884" cy="4158254"/>
          </a:xfrm>
          <a:prstGeom prst="rect">
            <a:avLst/>
          </a:prstGeom>
        </p:spPr>
      </p:pic>
      <p:sp>
        <p:nvSpPr>
          <p:cNvPr id="2" name="Title 1">
            <a:extLst>
              <a:ext uri="{FF2B5EF4-FFF2-40B4-BE49-F238E27FC236}">
                <a16:creationId xmlns:a16="http://schemas.microsoft.com/office/drawing/2014/main" id="{AB790CC4-08A6-4196-864E-52CB17DE9B0F}"/>
              </a:ext>
            </a:extLst>
          </p:cNvPr>
          <p:cNvSpPr>
            <a:spLocks noGrp="1"/>
          </p:cNvSpPr>
          <p:nvPr>
            <p:ph type="title"/>
          </p:nvPr>
        </p:nvSpPr>
        <p:spPr/>
        <p:txBody>
          <a:bodyPr/>
          <a:lstStyle/>
          <a:p>
            <a:r>
              <a:rPr lang="en-AU" dirty="0"/>
              <a:t>Placemaking Process</a:t>
            </a:r>
          </a:p>
        </p:txBody>
      </p:sp>
      <p:sp>
        <p:nvSpPr>
          <p:cNvPr id="6" name="TextBox 5">
            <a:extLst>
              <a:ext uri="{FF2B5EF4-FFF2-40B4-BE49-F238E27FC236}">
                <a16:creationId xmlns:a16="http://schemas.microsoft.com/office/drawing/2014/main" id="{711D9837-3FB5-45EF-BEC4-8A61274FF2EA}"/>
              </a:ext>
            </a:extLst>
          </p:cNvPr>
          <p:cNvSpPr txBox="1"/>
          <p:nvPr/>
        </p:nvSpPr>
        <p:spPr>
          <a:xfrm>
            <a:off x="624445" y="5365885"/>
            <a:ext cx="1223158" cy="276999"/>
          </a:xfrm>
          <a:prstGeom prst="rect">
            <a:avLst/>
          </a:prstGeom>
          <a:noFill/>
        </p:spPr>
        <p:txBody>
          <a:bodyPr wrap="square" rtlCol="0">
            <a:spAutoFit/>
          </a:bodyPr>
          <a:lstStyle/>
          <a:p>
            <a:pPr algn="ctr"/>
            <a:r>
              <a:rPr lang="en-AU" sz="1200" dirty="0"/>
              <a:t>Community</a:t>
            </a:r>
          </a:p>
        </p:txBody>
      </p:sp>
      <p:sp>
        <p:nvSpPr>
          <p:cNvPr id="7" name="TextBox 6">
            <a:extLst>
              <a:ext uri="{FF2B5EF4-FFF2-40B4-BE49-F238E27FC236}">
                <a16:creationId xmlns:a16="http://schemas.microsoft.com/office/drawing/2014/main" id="{B5702832-FCE6-48FA-9523-6153CB0A8E36}"/>
              </a:ext>
            </a:extLst>
          </p:cNvPr>
          <p:cNvSpPr txBox="1"/>
          <p:nvPr/>
        </p:nvSpPr>
        <p:spPr>
          <a:xfrm>
            <a:off x="2055915" y="5625257"/>
            <a:ext cx="1223158" cy="276999"/>
          </a:xfrm>
          <a:prstGeom prst="rect">
            <a:avLst/>
          </a:prstGeom>
          <a:noFill/>
        </p:spPr>
        <p:txBody>
          <a:bodyPr wrap="square" rtlCol="0">
            <a:spAutoFit/>
          </a:bodyPr>
          <a:lstStyle/>
          <a:p>
            <a:pPr algn="ctr"/>
            <a:r>
              <a:rPr lang="en-AU" sz="1200" dirty="0"/>
              <a:t>Collective Idea</a:t>
            </a:r>
          </a:p>
        </p:txBody>
      </p:sp>
      <p:sp>
        <p:nvSpPr>
          <p:cNvPr id="8" name="TextBox 7">
            <a:extLst>
              <a:ext uri="{FF2B5EF4-FFF2-40B4-BE49-F238E27FC236}">
                <a16:creationId xmlns:a16="http://schemas.microsoft.com/office/drawing/2014/main" id="{EE282E6A-BDD6-4770-9799-5CDA11F74E2D}"/>
              </a:ext>
            </a:extLst>
          </p:cNvPr>
          <p:cNvSpPr txBox="1"/>
          <p:nvPr/>
        </p:nvSpPr>
        <p:spPr>
          <a:xfrm>
            <a:off x="1236024" y="2835789"/>
            <a:ext cx="1223158" cy="461665"/>
          </a:xfrm>
          <a:prstGeom prst="rect">
            <a:avLst/>
          </a:prstGeom>
          <a:noFill/>
        </p:spPr>
        <p:txBody>
          <a:bodyPr wrap="square" rtlCol="0">
            <a:spAutoFit/>
          </a:bodyPr>
          <a:lstStyle/>
          <a:p>
            <a:pPr algn="ctr"/>
            <a:r>
              <a:rPr lang="en-AU" sz="1200" dirty="0"/>
              <a:t>Placemaking Project Location</a:t>
            </a:r>
          </a:p>
        </p:txBody>
      </p:sp>
      <p:sp>
        <p:nvSpPr>
          <p:cNvPr id="9" name="TextBox 8">
            <a:extLst>
              <a:ext uri="{FF2B5EF4-FFF2-40B4-BE49-F238E27FC236}">
                <a16:creationId xmlns:a16="http://schemas.microsoft.com/office/drawing/2014/main" id="{DFFC8153-A50E-4AA7-9DA2-6D2D0A4E1938}"/>
              </a:ext>
            </a:extLst>
          </p:cNvPr>
          <p:cNvSpPr txBox="1"/>
          <p:nvPr/>
        </p:nvSpPr>
        <p:spPr>
          <a:xfrm>
            <a:off x="2459182" y="2353068"/>
            <a:ext cx="1223158" cy="276999"/>
          </a:xfrm>
          <a:prstGeom prst="rect">
            <a:avLst/>
          </a:prstGeom>
          <a:noFill/>
        </p:spPr>
        <p:txBody>
          <a:bodyPr wrap="square" rtlCol="0">
            <a:spAutoFit/>
          </a:bodyPr>
          <a:lstStyle/>
          <a:p>
            <a:pPr algn="ctr"/>
            <a:r>
              <a:rPr lang="en-AU" sz="1200" dirty="0"/>
              <a:t>Design</a:t>
            </a:r>
          </a:p>
        </p:txBody>
      </p:sp>
      <p:sp>
        <p:nvSpPr>
          <p:cNvPr id="10" name="TextBox 9">
            <a:extLst>
              <a:ext uri="{FF2B5EF4-FFF2-40B4-BE49-F238E27FC236}">
                <a16:creationId xmlns:a16="http://schemas.microsoft.com/office/drawing/2014/main" id="{03A89243-63AD-4999-9760-139E26D7468D}"/>
              </a:ext>
            </a:extLst>
          </p:cNvPr>
          <p:cNvSpPr txBox="1"/>
          <p:nvPr/>
        </p:nvSpPr>
        <p:spPr>
          <a:xfrm>
            <a:off x="5425043" y="1448941"/>
            <a:ext cx="1223158" cy="276999"/>
          </a:xfrm>
          <a:prstGeom prst="rect">
            <a:avLst/>
          </a:prstGeom>
          <a:noFill/>
        </p:spPr>
        <p:txBody>
          <a:bodyPr wrap="square" rtlCol="0">
            <a:spAutoFit/>
          </a:bodyPr>
          <a:lstStyle/>
          <a:p>
            <a:pPr algn="ctr"/>
            <a:r>
              <a:rPr lang="en-AU" sz="1200" dirty="0"/>
              <a:t>Feedback</a:t>
            </a:r>
          </a:p>
        </p:txBody>
      </p:sp>
      <p:sp>
        <p:nvSpPr>
          <p:cNvPr id="11" name="TextBox 10">
            <a:extLst>
              <a:ext uri="{FF2B5EF4-FFF2-40B4-BE49-F238E27FC236}">
                <a16:creationId xmlns:a16="http://schemas.microsoft.com/office/drawing/2014/main" id="{847B3DA7-A5E9-4E2E-8904-CF668F89FBA1}"/>
              </a:ext>
            </a:extLst>
          </p:cNvPr>
          <p:cNvSpPr txBox="1"/>
          <p:nvPr/>
        </p:nvSpPr>
        <p:spPr>
          <a:xfrm>
            <a:off x="5719947" y="5401575"/>
            <a:ext cx="1223158" cy="276999"/>
          </a:xfrm>
          <a:prstGeom prst="rect">
            <a:avLst/>
          </a:prstGeom>
          <a:noFill/>
        </p:spPr>
        <p:txBody>
          <a:bodyPr wrap="square" rtlCol="0">
            <a:spAutoFit/>
          </a:bodyPr>
          <a:lstStyle/>
          <a:p>
            <a:pPr algn="ctr"/>
            <a:r>
              <a:rPr lang="en-AU" sz="1200" dirty="0"/>
              <a:t>Prototype</a:t>
            </a:r>
          </a:p>
        </p:txBody>
      </p:sp>
      <p:sp>
        <p:nvSpPr>
          <p:cNvPr id="13" name="TextBox 12">
            <a:extLst>
              <a:ext uri="{FF2B5EF4-FFF2-40B4-BE49-F238E27FC236}">
                <a16:creationId xmlns:a16="http://schemas.microsoft.com/office/drawing/2014/main" id="{3FFDADFC-9EB6-4A2F-AD3F-273B0DFCC122}"/>
              </a:ext>
            </a:extLst>
          </p:cNvPr>
          <p:cNvSpPr txBox="1"/>
          <p:nvPr/>
        </p:nvSpPr>
        <p:spPr>
          <a:xfrm>
            <a:off x="7418118" y="2213914"/>
            <a:ext cx="1223158" cy="276999"/>
          </a:xfrm>
          <a:prstGeom prst="rect">
            <a:avLst/>
          </a:prstGeom>
          <a:noFill/>
        </p:spPr>
        <p:txBody>
          <a:bodyPr wrap="square" rtlCol="0">
            <a:spAutoFit/>
          </a:bodyPr>
          <a:lstStyle/>
          <a:p>
            <a:pPr algn="ctr"/>
            <a:r>
              <a:rPr lang="en-AU" sz="1200" dirty="0"/>
              <a:t>Feedback</a:t>
            </a:r>
          </a:p>
        </p:txBody>
      </p:sp>
      <p:pic>
        <p:nvPicPr>
          <p:cNvPr id="16" name="Picture 15">
            <a:extLst>
              <a:ext uri="{FF2B5EF4-FFF2-40B4-BE49-F238E27FC236}">
                <a16:creationId xmlns:a16="http://schemas.microsoft.com/office/drawing/2014/main" id="{5B6456C6-7E47-428B-B4B7-D825E69905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537" t="22193" r="69162" b="36587"/>
          <a:stretch/>
        </p:blipFill>
        <p:spPr>
          <a:xfrm>
            <a:off x="8641276" y="1877181"/>
            <a:ext cx="972898" cy="1878390"/>
          </a:xfrm>
          <a:prstGeom prst="rect">
            <a:avLst/>
          </a:prstGeom>
        </p:spPr>
      </p:pic>
      <p:sp>
        <p:nvSpPr>
          <p:cNvPr id="20" name="TextBox 19">
            <a:extLst>
              <a:ext uri="{FF2B5EF4-FFF2-40B4-BE49-F238E27FC236}">
                <a16:creationId xmlns:a16="http://schemas.microsoft.com/office/drawing/2014/main" id="{38B0028F-3071-4A81-BEA6-1D6DDBCBC6A2}"/>
              </a:ext>
            </a:extLst>
          </p:cNvPr>
          <p:cNvSpPr txBox="1"/>
          <p:nvPr/>
        </p:nvSpPr>
        <p:spPr>
          <a:xfrm>
            <a:off x="8509551" y="2319201"/>
            <a:ext cx="1223158" cy="276999"/>
          </a:xfrm>
          <a:prstGeom prst="rect">
            <a:avLst/>
          </a:prstGeom>
          <a:noFill/>
        </p:spPr>
        <p:txBody>
          <a:bodyPr wrap="square" rtlCol="0">
            <a:spAutoFit/>
          </a:bodyPr>
          <a:lstStyle/>
          <a:p>
            <a:pPr algn="ctr"/>
            <a:r>
              <a:rPr lang="en-AU" sz="1200" dirty="0"/>
              <a:t>Design</a:t>
            </a:r>
          </a:p>
        </p:txBody>
      </p:sp>
      <p:sp>
        <p:nvSpPr>
          <p:cNvPr id="4" name="Arrow: Right 3">
            <a:extLst>
              <a:ext uri="{FF2B5EF4-FFF2-40B4-BE49-F238E27FC236}">
                <a16:creationId xmlns:a16="http://schemas.microsoft.com/office/drawing/2014/main" id="{4F529CE7-1161-4849-A6FB-02D13B98DFA4}"/>
              </a:ext>
            </a:extLst>
          </p:cNvPr>
          <p:cNvSpPr/>
          <p:nvPr/>
        </p:nvSpPr>
        <p:spPr>
          <a:xfrm>
            <a:off x="9268561" y="3355819"/>
            <a:ext cx="1988833" cy="1325563"/>
          </a:xfrm>
          <a:prstGeom prst="rightArrow">
            <a:avLst/>
          </a:prstGeom>
          <a:solidFill>
            <a:srgbClr val="CDC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Onwards with planning</a:t>
            </a:r>
          </a:p>
        </p:txBody>
      </p:sp>
    </p:spTree>
    <p:extLst>
      <p:ext uri="{BB962C8B-B14F-4D97-AF65-F5344CB8AC3E}">
        <p14:creationId xmlns:p14="http://schemas.microsoft.com/office/powerpoint/2010/main" val="4055430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F21D0C-1B74-432E-8F82-FE4B620905AF}"/>
              </a:ext>
            </a:extLst>
          </p:cNvPr>
          <p:cNvSpPr>
            <a:spLocks noGrp="1"/>
          </p:cNvSpPr>
          <p:nvPr>
            <p:ph idx="1"/>
          </p:nvPr>
        </p:nvSpPr>
        <p:spPr>
          <a:xfrm>
            <a:off x="677334" y="1660357"/>
            <a:ext cx="4135298" cy="4784701"/>
          </a:xfrm>
        </p:spPr>
        <p:txBody>
          <a:bodyPr>
            <a:normAutofit/>
          </a:bodyPr>
          <a:lstStyle/>
          <a:p>
            <a:pPr marL="0" indent="0" hangingPunct="0">
              <a:buNone/>
            </a:pPr>
            <a:r>
              <a:rPr lang="en-AU" sz="2000" dirty="0"/>
              <a:t>Resulting physical outcome of the project</a:t>
            </a:r>
          </a:p>
          <a:p>
            <a:pPr hangingPunct="0"/>
            <a:r>
              <a:rPr lang="en-AU" sz="2000" dirty="0"/>
              <a:t>Different scales  (and time)</a:t>
            </a:r>
          </a:p>
          <a:p>
            <a:pPr hangingPunct="0"/>
            <a:endParaRPr lang="en-AU" sz="2000" dirty="0"/>
          </a:p>
          <a:p>
            <a:pPr hangingPunct="0"/>
            <a:r>
              <a:rPr lang="en-AU" sz="2000" dirty="0"/>
              <a:t>Physical outcomes </a:t>
            </a:r>
          </a:p>
          <a:p>
            <a:pPr hangingPunct="0"/>
            <a:endParaRPr lang="en-AU" sz="2000" dirty="0"/>
          </a:p>
          <a:p>
            <a:pPr hangingPunct="0"/>
            <a:r>
              <a:rPr lang="en-AU" sz="2000" dirty="0"/>
              <a:t>Relational outcomes</a:t>
            </a:r>
          </a:p>
          <a:p>
            <a:pPr hangingPunct="0"/>
            <a:endParaRPr lang="en-AU" sz="2000" dirty="0"/>
          </a:p>
          <a:p>
            <a:pPr hangingPunct="0"/>
            <a:r>
              <a:rPr lang="en-AU" sz="2000" dirty="0"/>
              <a:t>Multidimensional benefits and impact to the wider community</a:t>
            </a:r>
          </a:p>
        </p:txBody>
      </p:sp>
      <p:pic>
        <p:nvPicPr>
          <p:cNvPr id="19" name="Picture 18">
            <a:extLst>
              <a:ext uri="{FF2B5EF4-FFF2-40B4-BE49-F238E27FC236}">
                <a16:creationId xmlns:a16="http://schemas.microsoft.com/office/drawing/2014/main" id="{86AAF162-DE8D-4079-9A33-FEDEC90BA753}"/>
              </a:ext>
            </a:extLst>
          </p:cNvPr>
          <p:cNvPicPr>
            <a:picLocks noChangeAspect="1"/>
          </p:cNvPicPr>
          <p:nvPr/>
        </p:nvPicPr>
        <p:blipFill rotWithShape="1">
          <a:blip r:embed="rId3">
            <a:extLst>
              <a:ext uri="{28A0092B-C50C-407E-A947-70E740481C1C}">
                <a14:useLocalDpi xmlns:a14="http://schemas.microsoft.com/office/drawing/2010/main" val="0"/>
              </a:ext>
            </a:extLst>
          </a:blip>
          <a:srcRect l="-2681" t="29829" r="2678" b="7"/>
          <a:stretch/>
        </p:blipFill>
        <p:spPr>
          <a:xfrm>
            <a:off x="4296867" y="5"/>
            <a:ext cx="4831627" cy="452001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p:spPr>
      </p:pic>
      <p:pic>
        <p:nvPicPr>
          <p:cNvPr id="25" name="Picture 24">
            <a:extLst>
              <a:ext uri="{FF2B5EF4-FFF2-40B4-BE49-F238E27FC236}">
                <a16:creationId xmlns:a16="http://schemas.microsoft.com/office/drawing/2014/main" id="{E1C34E89-A03A-40A7-BDFC-DBC7076CAF33}"/>
              </a:ext>
            </a:extLst>
          </p:cNvPr>
          <p:cNvPicPr>
            <a:picLocks noChangeAspect="1"/>
          </p:cNvPicPr>
          <p:nvPr/>
        </p:nvPicPr>
        <p:blipFill rotWithShape="1">
          <a:blip r:embed="rId4">
            <a:extLst>
              <a:ext uri="{28A0092B-C50C-407E-A947-70E740481C1C}">
                <a14:useLocalDpi xmlns:a14="http://schemas.microsoft.com/office/drawing/2010/main" val="0"/>
              </a:ext>
            </a:extLst>
          </a:blip>
          <a:srcRect l="3171" r="7815"/>
          <a:stretch/>
        </p:blipFill>
        <p:spPr>
          <a:xfrm>
            <a:off x="4041994" y="-4"/>
            <a:ext cx="8139373"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p:spPr>
      </p:pic>
      <p:sp>
        <p:nvSpPr>
          <p:cNvPr id="31" name="Title 1">
            <a:extLst>
              <a:ext uri="{FF2B5EF4-FFF2-40B4-BE49-F238E27FC236}">
                <a16:creationId xmlns:a16="http://schemas.microsoft.com/office/drawing/2014/main" id="{7546E293-33B1-4CC7-BC4F-5BDC99AA8D0D}"/>
              </a:ext>
            </a:extLst>
          </p:cNvPr>
          <p:cNvSpPr txBox="1">
            <a:spLocks/>
          </p:cNvSpPr>
          <p:nvPr/>
        </p:nvSpPr>
        <p:spPr>
          <a:xfrm>
            <a:off x="677334" y="625642"/>
            <a:ext cx="3749061" cy="673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a:solidFill>
                  <a:srgbClr val="46326A"/>
                </a:solidFill>
              </a:rPr>
              <a:t>Product</a:t>
            </a:r>
            <a:r>
              <a:rPr lang="en-AU" dirty="0">
                <a:solidFill>
                  <a:srgbClr val="46326A"/>
                </a:solidFill>
              </a:rPr>
              <a:t> </a:t>
            </a:r>
          </a:p>
        </p:txBody>
      </p:sp>
      <p:sp>
        <p:nvSpPr>
          <p:cNvPr id="32" name="TextBox 31">
            <a:extLst>
              <a:ext uri="{FF2B5EF4-FFF2-40B4-BE49-F238E27FC236}">
                <a16:creationId xmlns:a16="http://schemas.microsoft.com/office/drawing/2014/main" id="{6921CBB5-0A04-4216-9961-FD04FF369CC2}"/>
              </a:ext>
            </a:extLst>
          </p:cNvPr>
          <p:cNvSpPr txBox="1"/>
          <p:nvPr/>
        </p:nvSpPr>
        <p:spPr>
          <a:xfrm>
            <a:off x="10019659" y="6349363"/>
            <a:ext cx="2059731" cy="369332"/>
          </a:xfrm>
          <a:prstGeom prst="rect">
            <a:avLst/>
          </a:prstGeom>
          <a:noFill/>
        </p:spPr>
        <p:txBody>
          <a:bodyPr wrap="none" rtlCol="0">
            <a:spAutoFit/>
          </a:bodyPr>
          <a:lstStyle/>
          <a:p>
            <a:r>
              <a:rPr lang="en-AU" b="1" dirty="0">
                <a:solidFill>
                  <a:schemeClr val="bg1"/>
                </a:solidFill>
              </a:rPr>
              <a:t>PlaceAgency, 2018. </a:t>
            </a:r>
          </a:p>
        </p:txBody>
      </p:sp>
    </p:spTree>
    <p:extLst>
      <p:ext uri="{BB962C8B-B14F-4D97-AF65-F5344CB8AC3E}">
        <p14:creationId xmlns:p14="http://schemas.microsoft.com/office/powerpoint/2010/main" val="68982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A804EB-C5A2-4437-B5FE-D51B370628E6}"/>
              </a:ext>
            </a:extLst>
          </p:cNvPr>
          <p:cNvSpPr>
            <a:spLocks noGrp="1"/>
          </p:cNvSpPr>
          <p:nvPr>
            <p:ph idx="1"/>
          </p:nvPr>
        </p:nvSpPr>
        <p:spPr>
          <a:xfrm>
            <a:off x="677334" y="1660358"/>
            <a:ext cx="4135298" cy="4784700"/>
          </a:xfrm>
        </p:spPr>
        <p:txBody>
          <a:bodyPr>
            <a:normAutofit/>
          </a:bodyPr>
          <a:lstStyle/>
          <a:p>
            <a:pPr marL="0" indent="0">
              <a:buNone/>
            </a:pPr>
            <a:r>
              <a:rPr lang="en-AU" sz="2000" dirty="0"/>
              <a:t>How do we ‘live’ or ‘experience’ the place?</a:t>
            </a:r>
          </a:p>
          <a:p>
            <a:pPr marL="0" indent="0">
              <a:buNone/>
            </a:pPr>
            <a:r>
              <a:rPr lang="en-AU" sz="2000" dirty="0"/>
              <a:t>Based on flexible use of space, management, governance. </a:t>
            </a:r>
          </a:p>
          <a:p>
            <a:r>
              <a:rPr lang="en-AU" sz="2000" dirty="0"/>
              <a:t>Requires active participants, managers and resources for medium-long timeline</a:t>
            </a:r>
          </a:p>
          <a:p>
            <a:r>
              <a:rPr lang="en-AU" sz="2000" dirty="0"/>
              <a:t>‘Place-keeping’ strategies for ongoing re-engagement to retain social, economic, and environmental benefits and retain relevance. </a:t>
            </a:r>
          </a:p>
        </p:txBody>
      </p:sp>
      <p:pic>
        <p:nvPicPr>
          <p:cNvPr id="4" name="Picture 3">
            <a:extLst>
              <a:ext uri="{FF2B5EF4-FFF2-40B4-BE49-F238E27FC236}">
                <a16:creationId xmlns:a16="http://schemas.microsoft.com/office/drawing/2014/main" id="{FB4A01DA-C19B-480E-A22B-C9F371101866}"/>
              </a:ext>
            </a:extLst>
          </p:cNvPr>
          <p:cNvPicPr>
            <a:picLocks noChangeAspect="1"/>
          </p:cNvPicPr>
          <p:nvPr/>
        </p:nvPicPr>
        <p:blipFill rotWithShape="1">
          <a:blip r:embed="rId3">
            <a:extLst>
              <a:ext uri="{28A0092B-C50C-407E-A947-70E740481C1C}">
                <a14:useLocalDpi xmlns:a14="http://schemas.microsoft.com/office/drawing/2010/main" val="0"/>
              </a:ext>
            </a:extLst>
          </a:blip>
          <a:srcRect l="18873" r="9776" b="1"/>
          <a:stretch/>
        </p:blipFill>
        <p:spPr>
          <a:xfrm>
            <a:off x="4296867" y="5"/>
            <a:ext cx="4831627" cy="452001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p:spPr>
      </p:pic>
      <p:pic>
        <p:nvPicPr>
          <p:cNvPr id="5" name="Picture 4">
            <a:extLst>
              <a:ext uri="{FF2B5EF4-FFF2-40B4-BE49-F238E27FC236}">
                <a16:creationId xmlns:a16="http://schemas.microsoft.com/office/drawing/2014/main" id="{A191F3DD-84EE-4DE8-BFA2-741B939E3585}"/>
              </a:ext>
            </a:extLst>
          </p:cNvPr>
          <p:cNvPicPr>
            <a:picLocks noChangeAspect="1"/>
          </p:cNvPicPr>
          <p:nvPr/>
        </p:nvPicPr>
        <p:blipFill rotWithShape="1">
          <a:blip r:embed="rId4">
            <a:extLst>
              <a:ext uri="{28A0092B-C50C-407E-A947-70E740481C1C}">
                <a14:useLocalDpi xmlns:a14="http://schemas.microsoft.com/office/drawing/2010/main" val="0"/>
              </a:ext>
            </a:extLst>
          </a:blip>
          <a:srcRect l="8373" r="12404" b="-2"/>
          <a:stretch/>
        </p:blipFill>
        <p:spPr>
          <a:xfrm>
            <a:off x="4041994" y="-4"/>
            <a:ext cx="8139373"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p:spPr>
      </p:pic>
      <p:sp>
        <p:nvSpPr>
          <p:cNvPr id="8" name="Title 1">
            <a:extLst>
              <a:ext uri="{FF2B5EF4-FFF2-40B4-BE49-F238E27FC236}">
                <a16:creationId xmlns:a16="http://schemas.microsoft.com/office/drawing/2014/main" id="{D347513C-14DE-4A5F-8BC3-239C5335EABE}"/>
              </a:ext>
            </a:extLst>
          </p:cNvPr>
          <p:cNvSpPr txBox="1">
            <a:spLocks/>
          </p:cNvSpPr>
          <p:nvPr/>
        </p:nvSpPr>
        <p:spPr>
          <a:xfrm>
            <a:off x="677334" y="625642"/>
            <a:ext cx="3749061" cy="673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a:solidFill>
                  <a:srgbClr val="46326A"/>
                </a:solidFill>
              </a:rPr>
              <a:t>Program</a:t>
            </a:r>
            <a:r>
              <a:rPr lang="en-AU" dirty="0">
                <a:solidFill>
                  <a:srgbClr val="46326A"/>
                </a:solidFill>
              </a:rPr>
              <a:t> </a:t>
            </a:r>
          </a:p>
        </p:txBody>
      </p:sp>
      <p:sp>
        <p:nvSpPr>
          <p:cNvPr id="11" name="TextBox 10">
            <a:extLst>
              <a:ext uri="{FF2B5EF4-FFF2-40B4-BE49-F238E27FC236}">
                <a16:creationId xmlns:a16="http://schemas.microsoft.com/office/drawing/2014/main" id="{6C18A38B-7C30-4758-B457-CE531DDA26F2}"/>
              </a:ext>
            </a:extLst>
          </p:cNvPr>
          <p:cNvSpPr txBox="1"/>
          <p:nvPr/>
        </p:nvSpPr>
        <p:spPr>
          <a:xfrm>
            <a:off x="10019659" y="6349363"/>
            <a:ext cx="2059731" cy="369332"/>
          </a:xfrm>
          <a:prstGeom prst="rect">
            <a:avLst/>
          </a:prstGeom>
          <a:noFill/>
        </p:spPr>
        <p:txBody>
          <a:bodyPr wrap="none" rtlCol="0">
            <a:spAutoFit/>
          </a:bodyPr>
          <a:lstStyle/>
          <a:p>
            <a:r>
              <a:rPr lang="en-AU" b="1" dirty="0"/>
              <a:t>PlaceAgency, 2018. </a:t>
            </a:r>
          </a:p>
        </p:txBody>
      </p:sp>
    </p:spTree>
    <p:extLst>
      <p:ext uri="{BB962C8B-B14F-4D97-AF65-F5344CB8AC3E}">
        <p14:creationId xmlns:p14="http://schemas.microsoft.com/office/powerpoint/2010/main" val="84098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E3A49-B150-4270-A8AF-3F83ACF360B6}"/>
              </a:ext>
            </a:extLst>
          </p:cNvPr>
          <p:cNvSpPr>
            <a:spLocks noGrp="1"/>
          </p:cNvSpPr>
          <p:nvPr>
            <p:ph type="title"/>
          </p:nvPr>
        </p:nvSpPr>
        <p:spPr/>
        <p:txBody>
          <a:bodyPr>
            <a:normAutofit/>
          </a:bodyPr>
          <a:lstStyle/>
          <a:p>
            <a:r>
              <a:rPr lang="en-AU" b="1" dirty="0"/>
              <a:t>Learning outcomes</a:t>
            </a:r>
          </a:p>
        </p:txBody>
      </p:sp>
      <p:sp>
        <p:nvSpPr>
          <p:cNvPr id="3" name="Content Placeholder 2">
            <a:extLst>
              <a:ext uri="{FF2B5EF4-FFF2-40B4-BE49-F238E27FC236}">
                <a16:creationId xmlns:a16="http://schemas.microsoft.com/office/drawing/2014/main" id="{AAE68CA0-9BC6-42D3-84B3-EDCFB06ED62C}"/>
              </a:ext>
            </a:extLst>
          </p:cNvPr>
          <p:cNvSpPr>
            <a:spLocks noGrp="1"/>
          </p:cNvSpPr>
          <p:nvPr>
            <p:ph idx="1"/>
          </p:nvPr>
        </p:nvSpPr>
        <p:spPr>
          <a:xfrm>
            <a:off x="838200" y="1825625"/>
            <a:ext cx="10926452" cy="4351338"/>
          </a:xfrm>
        </p:spPr>
        <p:txBody>
          <a:bodyPr>
            <a:normAutofit/>
          </a:bodyPr>
          <a:lstStyle/>
          <a:p>
            <a:pPr lvl="0">
              <a:lnSpc>
                <a:spcPct val="100000"/>
              </a:lnSpc>
              <a:spcBef>
                <a:spcPts val="600"/>
              </a:spcBef>
              <a:spcAft>
                <a:spcPts val="600"/>
              </a:spcAft>
            </a:pPr>
            <a:r>
              <a:rPr lang="en-AU" dirty="0"/>
              <a:t>Develop the theoretical foundations of place and placemaking;</a:t>
            </a:r>
            <a:endParaRPr lang="en-US" dirty="0"/>
          </a:p>
          <a:p>
            <a:pPr lvl="0">
              <a:lnSpc>
                <a:spcPct val="100000"/>
              </a:lnSpc>
              <a:spcBef>
                <a:spcPts val="600"/>
              </a:spcBef>
              <a:spcAft>
                <a:spcPts val="600"/>
              </a:spcAft>
            </a:pPr>
            <a:r>
              <a:rPr lang="en-AU" dirty="0"/>
              <a:t>Compare placemaking strategies, typologies, scales, relationships, potentials and limitations;</a:t>
            </a:r>
            <a:endParaRPr lang="en-US" dirty="0"/>
          </a:p>
          <a:p>
            <a:pPr lvl="0">
              <a:lnSpc>
                <a:spcPct val="100000"/>
              </a:lnSpc>
              <a:spcBef>
                <a:spcPts val="600"/>
              </a:spcBef>
              <a:spcAft>
                <a:spcPts val="600"/>
              </a:spcAft>
            </a:pPr>
            <a:r>
              <a:rPr lang="en-AU" dirty="0"/>
              <a:t>Appreciate the role of interdisciplinarity in placemaking;</a:t>
            </a:r>
          </a:p>
          <a:p>
            <a:pPr lvl="0">
              <a:lnSpc>
                <a:spcPct val="100000"/>
              </a:lnSpc>
              <a:spcBef>
                <a:spcPts val="600"/>
              </a:spcBef>
              <a:spcAft>
                <a:spcPts val="600"/>
              </a:spcAft>
            </a:pPr>
            <a:r>
              <a:rPr lang="en-AU" dirty="0"/>
              <a:t>Comprehend the different roles of various stakeholders in placemaking towards achieving positive ‘place’ outcomes; and</a:t>
            </a:r>
          </a:p>
          <a:p>
            <a:pPr lvl="0">
              <a:lnSpc>
                <a:spcPct val="100000"/>
              </a:lnSpc>
              <a:spcBef>
                <a:spcPts val="600"/>
              </a:spcBef>
              <a:spcAft>
                <a:spcPts val="600"/>
              </a:spcAft>
            </a:pPr>
            <a:r>
              <a:rPr lang="en-AU" dirty="0"/>
              <a:t>Explore different case studies in placemaking.</a:t>
            </a:r>
            <a:endParaRPr lang="en-US" dirty="0"/>
          </a:p>
        </p:txBody>
      </p:sp>
    </p:spTree>
    <p:extLst>
      <p:ext uri="{BB962C8B-B14F-4D97-AF65-F5344CB8AC3E}">
        <p14:creationId xmlns:p14="http://schemas.microsoft.com/office/powerpoint/2010/main" val="183368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049468-7E95-4F5A-A811-11C04E402C96}"/>
              </a:ext>
            </a:extLst>
          </p:cNvPr>
          <p:cNvSpPr>
            <a:spLocks noGrp="1"/>
          </p:cNvSpPr>
          <p:nvPr>
            <p:ph idx="1"/>
          </p:nvPr>
        </p:nvSpPr>
        <p:spPr>
          <a:xfrm>
            <a:off x="677334" y="1660357"/>
            <a:ext cx="4135298" cy="4784701"/>
          </a:xfrm>
        </p:spPr>
        <p:txBody>
          <a:bodyPr>
            <a:normAutofit/>
          </a:bodyPr>
          <a:lstStyle/>
          <a:p>
            <a:pPr marL="0" indent="0">
              <a:buNone/>
            </a:pPr>
            <a:r>
              <a:rPr lang="en-US" sz="2000" dirty="0"/>
              <a:t>How do we learn from this project for the iterative process?</a:t>
            </a:r>
          </a:p>
          <a:p>
            <a:pPr marL="0" indent="0">
              <a:buNone/>
            </a:pPr>
            <a:r>
              <a:rPr lang="en-US" sz="2000" dirty="0"/>
              <a:t>Not normally done as it can eat the budget but encouraged for best practice because:</a:t>
            </a:r>
          </a:p>
          <a:p>
            <a:r>
              <a:rPr lang="en-US" sz="2000" dirty="0"/>
              <a:t>Assess progress</a:t>
            </a:r>
          </a:p>
          <a:p>
            <a:r>
              <a:rPr lang="en-US" sz="2000" dirty="0"/>
              <a:t>Identify moments to adapt</a:t>
            </a:r>
          </a:p>
          <a:p>
            <a:r>
              <a:rPr lang="en-US" sz="2000" dirty="0"/>
              <a:t>Demonstrate benefits</a:t>
            </a:r>
          </a:p>
          <a:p>
            <a:r>
              <a:rPr lang="en-US" sz="2000" dirty="0"/>
              <a:t>Helps evolution</a:t>
            </a:r>
          </a:p>
          <a:p>
            <a:endParaRPr lang="en-AU" sz="2000" dirty="0"/>
          </a:p>
        </p:txBody>
      </p:sp>
      <p:pic>
        <p:nvPicPr>
          <p:cNvPr id="4" name="Picture 3">
            <a:extLst>
              <a:ext uri="{FF2B5EF4-FFF2-40B4-BE49-F238E27FC236}">
                <a16:creationId xmlns:a16="http://schemas.microsoft.com/office/drawing/2014/main" id="{9AB47512-70F9-44BC-ADC7-9E60CA64963B}"/>
              </a:ext>
            </a:extLst>
          </p:cNvPr>
          <p:cNvPicPr>
            <a:picLocks noChangeAspect="1"/>
          </p:cNvPicPr>
          <p:nvPr/>
        </p:nvPicPr>
        <p:blipFill rotWithShape="1">
          <a:blip r:embed="rId2">
            <a:extLst>
              <a:ext uri="{28A0092B-C50C-407E-A947-70E740481C1C}">
                <a14:useLocalDpi xmlns:a14="http://schemas.microsoft.com/office/drawing/2010/main" val="0"/>
              </a:ext>
            </a:extLst>
          </a:blip>
          <a:srcRect l="12146" r="16502" b="1"/>
          <a:stretch/>
        </p:blipFill>
        <p:spPr>
          <a:xfrm>
            <a:off x="4296867" y="5"/>
            <a:ext cx="4831627" cy="4520011"/>
          </a:xfrm>
          <a:custGeom>
            <a:avLst/>
            <a:gdLst>
              <a:gd name="connsiteX0" fmla="*/ 0 w 4831627"/>
              <a:gd name="connsiteY0" fmla="*/ 0 h 4520011"/>
              <a:gd name="connsiteX1" fmla="*/ 4831627 w 4831627"/>
              <a:gd name="connsiteY1" fmla="*/ 0 h 4520011"/>
              <a:gd name="connsiteX2" fmla="*/ 1416677 w 4831627"/>
              <a:gd name="connsiteY2" fmla="*/ 4520011 h 4520011"/>
            </a:gdLst>
            <a:ahLst/>
            <a:cxnLst>
              <a:cxn ang="0">
                <a:pos x="connsiteX0" y="connsiteY0"/>
              </a:cxn>
              <a:cxn ang="0">
                <a:pos x="connsiteX1" y="connsiteY1"/>
              </a:cxn>
              <a:cxn ang="0">
                <a:pos x="connsiteX2" y="connsiteY2"/>
              </a:cxn>
            </a:cxnLst>
            <a:rect l="l" t="t" r="r" b="b"/>
            <a:pathLst>
              <a:path w="4831627" h="4520011">
                <a:moveTo>
                  <a:pt x="0" y="0"/>
                </a:moveTo>
                <a:lnTo>
                  <a:pt x="4831627" y="0"/>
                </a:lnTo>
                <a:lnTo>
                  <a:pt x="1416677" y="4520011"/>
                </a:lnTo>
                <a:close/>
              </a:path>
            </a:pathLst>
          </a:custGeom>
        </p:spPr>
      </p:pic>
      <p:pic>
        <p:nvPicPr>
          <p:cNvPr id="5" name="Picture 4">
            <a:extLst>
              <a:ext uri="{FF2B5EF4-FFF2-40B4-BE49-F238E27FC236}">
                <a16:creationId xmlns:a16="http://schemas.microsoft.com/office/drawing/2014/main" id="{D1C8B4C8-CCE9-4F5D-8501-612B3F644B0B}"/>
              </a:ext>
            </a:extLst>
          </p:cNvPr>
          <p:cNvPicPr>
            <a:picLocks noChangeAspect="1"/>
          </p:cNvPicPr>
          <p:nvPr/>
        </p:nvPicPr>
        <p:blipFill rotWithShape="1">
          <a:blip r:embed="rId3"/>
          <a:srcRect t="6995" r="-2" b="5006"/>
          <a:stretch/>
        </p:blipFill>
        <p:spPr>
          <a:xfrm>
            <a:off x="4041994" y="-4"/>
            <a:ext cx="8139373" cy="6858000"/>
          </a:xfrm>
          <a:custGeom>
            <a:avLst/>
            <a:gdLst>
              <a:gd name="connsiteX0" fmla="*/ 5181344 w 8139373"/>
              <a:gd name="connsiteY0" fmla="*/ 0 h 6858000"/>
              <a:gd name="connsiteX1" fmla="*/ 8139373 w 8139373"/>
              <a:gd name="connsiteY1" fmla="*/ 0 h 6858000"/>
              <a:gd name="connsiteX2" fmla="*/ 8139373 w 8139373"/>
              <a:gd name="connsiteY2" fmla="*/ 6858000 h 6858000"/>
              <a:gd name="connsiteX3" fmla="*/ 0 w 8139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39373" h="6858000">
                <a:moveTo>
                  <a:pt x="5181344" y="0"/>
                </a:moveTo>
                <a:lnTo>
                  <a:pt x="8139373" y="0"/>
                </a:lnTo>
                <a:lnTo>
                  <a:pt x="8139373" y="6858000"/>
                </a:lnTo>
                <a:lnTo>
                  <a:pt x="0" y="6858000"/>
                </a:lnTo>
                <a:close/>
              </a:path>
            </a:pathLst>
          </a:custGeom>
        </p:spPr>
      </p:pic>
      <p:sp>
        <p:nvSpPr>
          <p:cNvPr id="7" name="Title 1">
            <a:extLst>
              <a:ext uri="{FF2B5EF4-FFF2-40B4-BE49-F238E27FC236}">
                <a16:creationId xmlns:a16="http://schemas.microsoft.com/office/drawing/2014/main" id="{5D89578D-BCDC-4543-A330-8CF61117F42B}"/>
              </a:ext>
            </a:extLst>
          </p:cNvPr>
          <p:cNvSpPr txBox="1">
            <a:spLocks/>
          </p:cNvSpPr>
          <p:nvPr/>
        </p:nvSpPr>
        <p:spPr>
          <a:xfrm>
            <a:off x="677334" y="625642"/>
            <a:ext cx="3749061" cy="6737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a:solidFill>
                  <a:srgbClr val="46326A"/>
                </a:solidFill>
              </a:rPr>
              <a:t>Place Evaluation</a:t>
            </a:r>
            <a:endParaRPr lang="en-AU" dirty="0">
              <a:solidFill>
                <a:srgbClr val="46326A"/>
              </a:solidFill>
            </a:endParaRPr>
          </a:p>
        </p:txBody>
      </p:sp>
    </p:spTree>
    <p:extLst>
      <p:ext uri="{BB962C8B-B14F-4D97-AF65-F5344CB8AC3E}">
        <p14:creationId xmlns:p14="http://schemas.microsoft.com/office/powerpoint/2010/main" val="358119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Arrow Connector 42">
            <a:extLst>
              <a:ext uri="{FF2B5EF4-FFF2-40B4-BE49-F238E27FC236}">
                <a16:creationId xmlns:a16="http://schemas.microsoft.com/office/drawing/2014/main" id="{A91A3F2E-78E9-4C6A-A879-7CD0B98F87EF}"/>
              </a:ext>
            </a:extLst>
          </p:cNvPr>
          <p:cNvCxnSpPr>
            <a:cxnSpLocks/>
            <a:stCxn id="28" idx="0"/>
            <a:endCxn id="30" idx="2"/>
          </p:cNvCxnSpPr>
          <p:nvPr/>
        </p:nvCxnSpPr>
        <p:spPr>
          <a:xfrm flipH="1">
            <a:off x="5420852" y="3429000"/>
            <a:ext cx="3453100" cy="0"/>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BCFF6DC-E285-43E4-A6FE-D0B55F797A37}"/>
              </a:ext>
            </a:extLst>
          </p:cNvPr>
          <p:cNvCxnSpPr>
            <a:cxnSpLocks/>
            <a:stCxn id="27" idx="3"/>
            <a:endCxn id="29" idx="1"/>
          </p:cNvCxnSpPr>
          <p:nvPr/>
        </p:nvCxnSpPr>
        <p:spPr>
          <a:xfrm>
            <a:off x="7147402" y="1702450"/>
            <a:ext cx="0" cy="3453100"/>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Block Arc 21">
            <a:extLst>
              <a:ext uri="{FF2B5EF4-FFF2-40B4-BE49-F238E27FC236}">
                <a16:creationId xmlns:a16="http://schemas.microsoft.com/office/drawing/2014/main" id="{6C8184F0-D58C-4F68-AE9C-EF4FBED2CEF1}"/>
              </a:ext>
            </a:extLst>
          </p:cNvPr>
          <p:cNvSpPr/>
          <p:nvPr/>
        </p:nvSpPr>
        <p:spPr>
          <a:xfrm>
            <a:off x="4509250" y="790848"/>
            <a:ext cx="5276302" cy="5276302"/>
          </a:xfrm>
          <a:prstGeom prst="blockArc">
            <a:avLst>
              <a:gd name="adj1" fmla="val 10800000"/>
              <a:gd name="adj2" fmla="val 16200000"/>
              <a:gd name="adj3" fmla="val 4642"/>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3" name="Block Arc 22">
            <a:extLst>
              <a:ext uri="{FF2B5EF4-FFF2-40B4-BE49-F238E27FC236}">
                <a16:creationId xmlns:a16="http://schemas.microsoft.com/office/drawing/2014/main" id="{2C351E88-D1C7-4673-A15D-EB1633C90739}"/>
              </a:ext>
            </a:extLst>
          </p:cNvPr>
          <p:cNvSpPr/>
          <p:nvPr/>
        </p:nvSpPr>
        <p:spPr>
          <a:xfrm>
            <a:off x="4509250" y="790848"/>
            <a:ext cx="5276302" cy="5276302"/>
          </a:xfrm>
          <a:prstGeom prst="blockArc">
            <a:avLst>
              <a:gd name="adj1" fmla="val 5400000"/>
              <a:gd name="adj2" fmla="val 10800000"/>
              <a:gd name="adj3" fmla="val 4642"/>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4" name="Block Arc 23">
            <a:extLst>
              <a:ext uri="{FF2B5EF4-FFF2-40B4-BE49-F238E27FC236}">
                <a16:creationId xmlns:a16="http://schemas.microsoft.com/office/drawing/2014/main" id="{D284D496-8924-43B9-BF6C-CF33DE9C4EEA}"/>
              </a:ext>
            </a:extLst>
          </p:cNvPr>
          <p:cNvSpPr/>
          <p:nvPr/>
        </p:nvSpPr>
        <p:spPr>
          <a:xfrm>
            <a:off x="4509250" y="790848"/>
            <a:ext cx="5276302" cy="5276302"/>
          </a:xfrm>
          <a:prstGeom prst="blockArc">
            <a:avLst>
              <a:gd name="adj1" fmla="val 0"/>
              <a:gd name="adj2" fmla="val 5400000"/>
              <a:gd name="adj3" fmla="val 4642"/>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5" name="Block Arc 24">
            <a:extLst>
              <a:ext uri="{FF2B5EF4-FFF2-40B4-BE49-F238E27FC236}">
                <a16:creationId xmlns:a16="http://schemas.microsoft.com/office/drawing/2014/main" id="{48046A83-209C-4660-B5F5-564B413A1F55}"/>
              </a:ext>
            </a:extLst>
          </p:cNvPr>
          <p:cNvSpPr/>
          <p:nvPr/>
        </p:nvSpPr>
        <p:spPr>
          <a:xfrm>
            <a:off x="4509250" y="797760"/>
            <a:ext cx="5276302" cy="5276302"/>
          </a:xfrm>
          <a:prstGeom prst="blockArc">
            <a:avLst>
              <a:gd name="adj1" fmla="val 16200000"/>
              <a:gd name="adj2" fmla="val 0"/>
              <a:gd name="adj3" fmla="val 4642"/>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6" name="Freeform: Shape 25">
            <a:extLst>
              <a:ext uri="{FF2B5EF4-FFF2-40B4-BE49-F238E27FC236}">
                <a16:creationId xmlns:a16="http://schemas.microsoft.com/office/drawing/2014/main" id="{B3517D8B-68E9-4EE8-9E8E-539AC1578BD1}"/>
              </a:ext>
            </a:extLst>
          </p:cNvPr>
          <p:cNvSpPr/>
          <p:nvPr/>
        </p:nvSpPr>
        <p:spPr>
          <a:xfrm>
            <a:off x="5932582" y="2214180"/>
            <a:ext cx="2429639" cy="2429639"/>
          </a:xfrm>
          <a:custGeom>
            <a:avLst/>
            <a:gdLst>
              <a:gd name="connsiteX0" fmla="*/ 0 w 2429639"/>
              <a:gd name="connsiteY0" fmla="*/ 1214820 h 2429639"/>
              <a:gd name="connsiteX1" fmla="*/ 1214820 w 2429639"/>
              <a:gd name="connsiteY1" fmla="*/ 0 h 2429639"/>
              <a:gd name="connsiteX2" fmla="*/ 2429640 w 2429639"/>
              <a:gd name="connsiteY2" fmla="*/ 1214820 h 2429639"/>
              <a:gd name="connsiteX3" fmla="*/ 1214820 w 2429639"/>
              <a:gd name="connsiteY3" fmla="*/ 2429640 h 2429639"/>
              <a:gd name="connsiteX4" fmla="*/ 0 w 2429639"/>
              <a:gd name="connsiteY4" fmla="*/ 1214820 h 2429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639" h="2429639">
                <a:moveTo>
                  <a:pt x="0" y="1214820"/>
                </a:moveTo>
                <a:cubicBezTo>
                  <a:pt x="0" y="543893"/>
                  <a:pt x="543893" y="0"/>
                  <a:pt x="1214820" y="0"/>
                </a:cubicBezTo>
                <a:cubicBezTo>
                  <a:pt x="1885747" y="0"/>
                  <a:pt x="2429640" y="543893"/>
                  <a:pt x="2429640" y="1214820"/>
                </a:cubicBezTo>
                <a:cubicBezTo>
                  <a:pt x="2429640" y="1885747"/>
                  <a:pt x="1885747" y="2429640"/>
                  <a:pt x="1214820" y="2429640"/>
                </a:cubicBezTo>
                <a:cubicBezTo>
                  <a:pt x="543893" y="2429640"/>
                  <a:pt x="0" y="1885747"/>
                  <a:pt x="0" y="1214820"/>
                </a:cubicBezTo>
                <a:close/>
              </a:path>
            </a:pathLst>
          </a:custGeom>
          <a:solidFill>
            <a:srgbClr val="FFC000"/>
          </a:solidFill>
          <a:ln>
            <a:solidFill>
              <a:schemeClr val="bg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77402" tIns="377402" rIns="377402" bIns="377402"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latin typeface="+mj-lt"/>
              </a:rPr>
              <a:t>Purpose of Placemaking: Connecting People to place through shared meaning and a sense of purpose. </a:t>
            </a:r>
          </a:p>
        </p:txBody>
      </p:sp>
      <p:sp>
        <p:nvSpPr>
          <p:cNvPr id="27" name="Freeform: Shape 26">
            <a:extLst>
              <a:ext uri="{FF2B5EF4-FFF2-40B4-BE49-F238E27FC236}">
                <a16:creationId xmlns:a16="http://schemas.microsoft.com/office/drawing/2014/main" id="{B785DD7A-9963-4DC8-8B87-2542CE11A362}"/>
              </a:ext>
            </a:extLst>
          </p:cNvPr>
          <p:cNvSpPr/>
          <p:nvPr/>
        </p:nvSpPr>
        <p:spPr>
          <a:xfrm>
            <a:off x="6297028" y="1702"/>
            <a:ext cx="1700747" cy="1700747"/>
          </a:xfrm>
          <a:custGeom>
            <a:avLst/>
            <a:gdLst>
              <a:gd name="connsiteX0" fmla="*/ 0 w 1700747"/>
              <a:gd name="connsiteY0" fmla="*/ 850374 h 1700747"/>
              <a:gd name="connsiteX1" fmla="*/ 850374 w 1700747"/>
              <a:gd name="connsiteY1" fmla="*/ 0 h 1700747"/>
              <a:gd name="connsiteX2" fmla="*/ 1700748 w 1700747"/>
              <a:gd name="connsiteY2" fmla="*/ 850374 h 1700747"/>
              <a:gd name="connsiteX3" fmla="*/ 850374 w 1700747"/>
              <a:gd name="connsiteY3" fmla="*/ 1700748 h 1700747"/>
              <a:gd name="connsiteX4" fmla="*/ 0 w 1700747"/>
              <a:gd name="connsiteY4" fmla="*/ 850374 h 1700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747" h="1700747">
                <a:moveTo>
                  <a:pt x="0" y="850374"/>
                </a:moveTo>
                <a:cubicBezTo>
                  <a:pt x="0" y="380725"/>
                  <a:pt x="380725" y="0"/>
                  <a:pt x="850374" y="0"/>
                </a:cubicBezTo>
                <a:cubicBezTo>
                  <a:pt x="1320023" y="0"/>
                  <a:pt x="1700748" y="380725"/>
                  <a:pt x="1700748" y="850374"/>
                </a:cubicBezTo>
                <a:cubicBezTo>
                  <a:pt x="1700748" y="1320023"/>
                  <a:pt x="1320023" y="1700748"/>
                  <a:pt x="850374" y="1700748"/>
                </a:cubicBezTo>
                <a:cubicBezTo>
                  <a:pt x="380725" y="1700748"/>
                  <a:pt x="0" y="1320023"/>
                  <a:pt x="0" y="850374"/>
                </a:cubicBezTo>
                <a:close/>
              </a:path>
            </a:pathLst>
          </a:custGeom>
          <a:solidFill>
            <a:srgbClr val="4472C4"/>
          </a:solidFill>
          <a:ln>
            <a:solidFill>
              <a:schemeClr val="bg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69389" tIns="269389" rIns="269389" bIns="269389"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j-lt"/>
              </a:rPr>
              <a:t>Communities</a:t>
            </a:r>
          </a:p>
        </p:txBody>
      </p:sp>
      <p:sp>
        <p:nvSpPr>
          <p:cNvPr id="28" name="Freeform: Shape 27">
            <a:extLst>
              <a:ext uri="{FF2B5EF4-FFF2-40B4-BE49-F238E27FC236}">
                <a16:creationId xmlns:a16="http://schemas.microsoft.com/office/drawing/2014/main" id="{B7BDBF1D-BC6E-4BF9-B6CB-71EAB19770A6}"/>
              </a:ext>
            </a:extLst>
          </p:cNvPr>
          <p:cNvSpPr/>
          <p:nvPr/>
        </p:nvSpPr>
        <p:spPr>
          <a:xfrm>
            <a:off x="8873952" y="2578626"/>
            <a:ext cx="1700747" cy="1700747"/>
          </a:xfrm>
          <a:custGeom>
            <a:avLst/>
            <a:gdLst>
              <a:gd name="connsiteX0" fmla="*/ 0 w 1700747"/>
              <a:gd name="connsiteY0" fmla="*/ 850374 h 1700747"/>
              <a:gd name="connsiteX1" fmla="*/ 850374 w 1700747"/>
              <a:gd name="connsiteY1" fmla="*/ 0 h 1700747"/>
              <a:gd name="connsiteX2" fmla="*/ 1700748 w 1700747"/>
              <a:gd name="connsiteY2" fmla="*/ 850374 h 1700747"/>
              <a:gd name="connsiteX3" fmla="*/ 850374 w 1700747"/>
              <a:gd name="connsiteY3" fmla="*/ 1700748 h 1700747"/>
              <a:gd name="connsiteX4" fmla="*/ 0 w 1700747"/>
              <a:gd name="connsiteY4" fmla="*/ 850374 h 1700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747" h="1700747">
                <a:moveTo>
                  <a:pt x="0" y="850374"/>
                </a:moveTo>
                <a:cubicBezTo>
                  <a:pt x="0" y="380725"/>
                  <a:pt x="380725" y="0"/>
                  <a:pt x="850374" y="0"/>
                </a:cubicBezTo>
                <a:cubicBezTo>
                  <a:pt x="1320023" y="0"/>
                  <a:pt x="1700748" y="380725"/>
                  <a:pt x="1700748" y="850374"/>
                </a:cubicBezTo>
                <a:cubicBezTo>
                  <a:pt x="1700748" y="1320023"/>
                  <a:pt x="1320023" y="1700748"/>
                  <a:pt x="850374" y="1700748"/>
                </a:cubicBezTo>
                <a:cubicBezTo>
                  <a:pt x="380725" y="1700748"/>
                  <a:pt x="0" y="1320023"/>
                  <a:pt x="0" y="850374"/>
                </a:cubicBezTo>
                <a:close/>
              </a:path>
            </a:pathLst>
          </a:custGeom>
          <a:solidFill>
            <a:srgbClr val="43BEB9"/>
          </a:solidFill>
          <a:ln>
            <a:solidFill>
              <a:schemeClr val="bg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69389" tIns="269389" rIns="269389" bIns="269389"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j-lt"/>
              </a:rPr>
              <a:t>Self</a:t>
            </a:r>
          </a:p>
        </p:txBody>
      </p:sp>
      <p:sp>
        <p:nvSpPr>
          <p:cNvPr id="29" name="Freeform: Shape 28">
            <a:extLst>
              <a:ext uri="{FF2B5EF4-FFF2-40B4-BE49-F238E27FC236}">
                <a16:creationId xmlns:a16="http://schemas.microsoft.com/office/drawing/2014/main" id="{5F4D8A06-7394-46FE-83BC-45C4616B097B}"/>
              </a:ext>
            </a:extLst>
          </p:cNvPr>
          <p:cNvSpPr/>
          <p:nvPr/>
        </p:nvSpPr>
        <p:spPr>
          <a:xfrm>
            <a:off x="6297028" y="5155550"/>
            <a:ext cx="1700747" cy="1700747"/>
          </a:xfrm>
          <a:custGeom>
            <a:avLst/>
            <a:gdLst>
              <a:gd name="connsiteX0" fmla="*/ 0 w 1700747"/>
              <a:gd name="connsiteY0" fmla="*/ 850374 h 1700747"/>
              <a:gd name="connsiteX1" fmla="*/ 850374 w 1700747"/>
              <a:gd name="connsiteY1" fmla="*/ 0 h 1700747"/>
              <a:gd name="connsiteX2" fmla="*/ 1700748 w 1700747"/>
              <a:gd name="connsiteY2" fmla="*/ 850374 h 1700747"/>
              <a:gd name="connsiteX3" fmla="*/ 850374 w 1700747"/>
              <a:gd name="connsiteY3" fmla="*/ 1700748 h 1700747"/>
              <a:gd name="connsiteX4" fmla="*/ 0 w 1700747"/>
              <a:gd name="connsiteY4" fmla="*/ 850374 h 1700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747" h="1700747">
                <a:moveTo>
                  <a:pt x="0" y="850374"/>
                </a:moveTo>
                <a:cubicBezTo>
                  <a:pt x="0" y="380725"/>
                  <a:pt x="380725" y="0"/>
                  <a:pt x="850374" y="0"/>
                </a:cubicBezTo>
                <a:cubicBezTo>
                  <a:pt x="1320023" y="0"/>
                  <a:pt x="1700748" y="380725"/>
                  <a:pt x="1700748" y="850374"/>
                </a:cubicBezTo>
                <a:cubicBezTo>
                  <a:pt x="1700748" y="1320023"/>
                  <a:pt x="1320023" y="1700748"/>
                  <a:pt x="850374" y="1700748"/>
                </a:cubicBezTo>
                <a:cubicBezTo>
                  <a:pt x="380725" y="1700748"/>
                  <a:pt x="0" y="1320023"/>
                  <a:pt x="0" y="850374"/>
                </a:cubicBezTo>
                <a:close/>
              </a:path>
            </a:pathLst>
          </a:custGeom>
          <a:solidFill>
            <a:srgbClr val="70AD47"/>
          </a:solidFill>
          <a:ln>
            <a:solidFill>
              <a:schemeClr val="bg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69389" tIns="269389" rIns="269389" bIns="269389"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j-lt"/>
              </a:rPr>
              <a:t>Natural Environment</a:t>
            </a:r>
          </a:p>
          <a:p>
            <a:pPr marL="0" lvl="0" indent="0" algn="ctr" defTabSz="711200">
              <a:lnSpc>
                <a:spcPct val="90000"/>
              </a:lnSpc>
              <a:spcBef>
                <a:spcPct val="0"/>
              </a:spcBef>
              <a:spcAft>
                <a:spcPct val="35000"/>
              </a:spcAft>
              <a:buNone/>
            </a:pPr>
            <a:r>
              <a:rPr lang="en-US" sz="1600" kern="1200" dirty="0">
                <a:solidFill>
                  <a:schemeClr val="bg1"/>
                </a:solidFill>
                <a:latin typeface="+mj-lt"/>
              </a:rPr>
              <a:t> Space </a:t>
            </a:r>
          </a:p>
        </p:txBody>
      </p:sp>
      <p:sp>
        <p:nvSpPr>
          <p:cNvPr id="30" name="Freeform: Shape 29">
            <a:extLst>
              <a:ext uri="{FF2B5EF4-FFF2-40B4-BE49-F238E27FC236}">
                <a16:creationId xmlns:a16="http://schemas.microsoft.com/office/drawing/2014/main" id="{6D402B96-5AC2-44C9-A76B-CB4BC2687801}"/>
              </a:ext>
            </a:extLst>
          </p:cNvPr>
          <p:cNvSpPr/>
          <p:nvPr/>
        </p:nvSpPr>
        <p:spPr>
          <a:xfrm>
            <a:off x="3720104" y="2578626"/>
            <a:ext cx="1700747" cy="1700747"/>
          </a:xfrm>
          <a:custGeom>
            <a:avLst/>
            <a:gdLst>
              <a:gd name="connsiteX0" fmla="*/ 0 w 1700747"/>
              <a:gd name="connsiteY0" fmla="*/ 850374 h 1700747"/>
              <a:gd name="connsiteX1" fmla="*/ 850374 w 1700747"/>
              <a:gd name="connsiteY1" fmla="*/ 0 h 1700747"/>
              <a:gd name="connsiteX2" fmla="*/ 1700748 w 1700747"/>
              <a:gd name="connsiteY2" fmla="*/ 850374 h 1700747"/>
              <a:gd name="connsiteX3" fmla="*/ 850374 w 1700747"/>
              <a:gd name="connsiteY3" fmla="*/ 1700748 h 1700747"/>
              <a:gd name="connsiteX4" fmla="*/ 0 w 1700747"/>
              <a:gd name="connsiteY4" fmla="*/ 850374 h 1700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747" h="1700747">
                <a:moveTo>
                  <a:pt x="0" y="850374"/>
                </a:moveTo>
                <a:cubicBezTo>
                  <a:pt x="0" y="380725"/>
                  <a:pt x="380725" y="0"/>
                  <a:pt x="850374" y="0"/>
                </a:cubicBezTo>
                <a:cubicBezTo>
                  <a:pt x="1320023" y="0"/>
                  <a:pt x="1700748" y="380725"/>
                  <a:pt x="1700748" y="850374"/>
                </a:cubicBezTo>
                <a:cubicBezTo>
                  <a:pt x="1700748" y="1320023"/>
                  <a:pt x="1320023" y="1700748"/>
                  <a:pt x="850374" y="1700748"/>
                </a:cubicBezTo>
                <a:cubicBezTo>
                  <a:pt x="380725" y="1700748"/>
                  <a:pt x="0" y="1320023"/>
                  <a:pt x="0" y="850374"/>
                </a:cubicBezTo>
                <a:close/>
              </a:path>
            </a:pathLst>
          </a:custGeom>
          <a:solidFill>
            <a:srgbClr val="70AD47"/>
          </a:solidFill>
          <a:ln>
            <a:solidFill>
              <a:schemeClr val="bg1"/>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69389" tIns="269389" rIns="269389" bIns="269389"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j-lt"/>
              </a:rPr>
              <a:t>Public or Private </a:t>
            </a:r>
          </a:p>
          <a:p>
            <a:pPr marL="0" lvl="0" indent="0" algn="ctr" defTabSz="711200">
              <a:lnSpc>
                <a:spcPct val="90000"/>
              </a:lnSpc>
              <a:spcBef>
                <a:spcPct val="0"/>
              </a:spcBef>
              <a:spcAft>
                <a:spcPct val="35000"/>
              </a:spcAft>
              <a:buNone/>
            </a:pPr>
            <a:r>
              <a:rPr lang="en-US" sz="1600" kern="1200" dirty="0">
                <a:solidFill>
                  <a:schemeClr val="bg1"/>
                </a:solidFill>
                <a:latin typeface="+mj-lt"/>
              </a:rPr>
              <a:t>Space</a:t>
            </a:r>
          </a:p>
        </p:txBody>
      </p:sp>
      <p:sp>
        <p:nvSpPr>
          <p:cNvPr id="15" name="Oval 14">
            <a:extLst>
              <a:ext uri="{FF2B5EF4-FFF2-40B4-BE49-F238E27FC236}">
                <a16:creationId xmlns:a16="http://schemas.microsoft.com/office/drawing/2014/main" id="{4DD91C89-8EB6-425B-9EB6-879E4CDDC169}"/>
              </a:ext>
            </a:extLst>
          </p:cNvPr>
          <p:cNvSpPr/>
          <p:nvPr/>
        </p:nvSpPr>
        <p:spPr>
          <a:xfrm>
            <a:off x="904920" y="1851860"/>
            <a:ext cx="1500616" cy="1517307"/>
          </a:xfrm>
          <a:prstGeom prst="ellipse">
            <a:avLst/>
          </a:prstGeom>
          <a:solidFill>
            <a:srgbClr val="70AD47">
              <a:alpha val="6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mj-lt"/>
            </a:endParaRPr>
          </a:p>
          <a:p>
            <a:pPr algn="ctr"/>
            <a:endParaRPr lang="en-AU" sz="2000" dirty="0">
              <a:latin typeface="+mj-lt"/>
            </a:endParaRPr>
          </a:p>
          <a:p>
            <a:pPr algn="ctr"/>
            <a:r>
              <a:rPr lang="en-AU" sz="2000" dirty="0">
                <a:latin typeface="+mj-lt"/>
              </a:rPr>
              <a:t>Ecology</a:t>
            </a:r>
          </a:p>
        </p:txBody>
      </p:sp>
      <p:sp>
        <p:nvSpPr>
          <p:cNvPr id="16" name="Oval 15">
            <a:extLst>
              <a:ext uri="{FF2B5EF4-FFF2-40B4-BE49-F238E27FC236}">
                <a16:creationId xmlns:a16="http://schemas.microsoft.com/office/drawing/2014/main" id="{A6DD289B-883A-4D97-89E2-C30B44425515}"/>
              </a:ext>
            </a:extLst>
          </p:cNvPr>
          <p:cNvSpPr/>
          <p:nvPr/>
        </p:nvSpPr>
        <p:spPr>
          <a:xfrm>
            <a:off x="233504" y="1211776"/>
            <a:ext cx="1500619" cy="1517307"/>
          </a:xfrm>
          <a:prstGeom prst="ellipse">
            <a:avLst/>
          </a:prstGeom>
          <a:solidFill>
            <a:srgbClr val="70AD47">
              <a:alpha val="6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mj-lt"/>
              </a:rPr>
              <a:t>Space         </a:t>
            </a:r>
          </a:p>
          <a:p>
            <a:pPr algn="ctr"/>
            <a:endParaRPr lang="en-AU" sz="2000" dirty="0">
              <a:latin typeface="+mj-lt"/>
            </a:endParaRPr>
          </a:p>
        </p:txBody>
      </p:sp>
      <p:sp>
        <p:nvSpPr>
          <p:cNvPr id="17" name="Oval 16">
            <a:extLst>
              <a:ext uri="{FF2B5EF4-FFF2-40B4-BE49-F238E27FC236}">
                <a16:creationId xmlns:a16="http://schemas.microsoft.com/office/drawing/2014/main" id="{D9DF35F1-9D21-4C5E-9E55-FFD2C62A1DF4}"/>
              </a:ext>
            </a:extLst>
          </p:cNvPr>
          <p:cNvSpPr/>
          <p:nvPr/>
        </p:nvSpPr>
        <p:spPr>
          <a:xfrm>
            <a:off x="1572724" y="1211776"/>
            <a:ext cx="1500619" cy="1517307"/>
          </a:xfrm>
          <a:prstGeom prst="ellipse">
            <a:avLst/>
          </a:prstGeom>
          <a:solidFill>
            <a:srgbClr val="4472C4">
              <a:alpha val="6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mj-lt"/>
              </a:rPr>
              <a:t>       People</a:t>
            </a:r>
          </a:p>
          <a:p>
            <a:pPr algn="ctr"/>
            <a:endParaRPr lang="en-AU" sz="2000" dirty="0">
              <a:latin typeface="+mj-lt"/>
            </a:endParaRPr>
          </a:p>
          <a:p>
            <a:pPr algn="ctr"/>
            <a:endParaRPr lang="en-AU" sz="2000" dirty="0">
              <a:latin typeface="+mj-lt"/>
            </a:endParaRPr>
          </a:p>
        </p:txBody>
      </p:sp>
      <p:sp>
        <p:nvSpPr>
          <p:cNvPr id="18" name="Freeform: Shape 17">
            <a:extLst>
              <a:ext uri="{FF2B5EF4-FFF2-40B4-BE49-F238E27FC236}">
                <a16:creationId xmlns:a16="http://schemas.microsoft.com/office/drawing/2014/main" id="{47096CFE-7C73-4499-AB50-D769229F7505}"/>
              </a:ext>
            </a:extLst>
          </p:cNvPr>
          <p:cNvSpPr/>
          <p:nvPr/>
        </p:nvSpPr>
        <p:spPr>
          <a:xfrm>
            <a:off x="1532515" y="1855889"/>
            <a:ext cx="234329" cy="439076"/>
          </a:xfrm>
          <a:custGeom>
            <a:avLst/>
            <a:gdLst>
              <a:gd name="connsiteX0" fmla="*/ 13995 w 320702"/>
              <a:gd name="connsiteY0" fmla="*/ 36871 h 449869"/>
              <a:gd name="connsiteX1" fmla="*/ 190976 w 320702"/>
              <a:gd name="connsiteY1" fmla="*/ 0 h 449869"/>
              <a:gd name="connsiteX2" fmla="*/ 308963 w 320702"/>
              <a:gd name="connsiteY2" fmla="*/ 36871 h 449869"/>
              <a:gd name="connsiteX3" fmla="*/ 308963 w 320702"/>
              <a:gd name="connsiteY3" fmla="*/ 147484 h 449869"/>
              <a:gd name="connsiteX4" fmla="*/ 242595 w 320702"/>
              <a:gd name="connsiteY4" fmla="*/ 376084 h 449869"/>
              <a:gd name="connsiteX5" fmla="*/ 168853 w 320702"/>
              <a:gd name="connsiteY5" fmla="*/ 449826 h 449869"/>
              <a:gd name="connsiteX6" fmla="*/ 95111 w 320702"/>
              <a:gd name="connsiteY6" fmla="*/ 383458 h 449869"/>
              <a:gd name="connsiteX7" fmla="*/ 21369 w 320702"/>
              <a:gd name="connsiteY7" fmla="*/ 191729 h 449869"/>
              <a:gd name="connsiteX8" fmla="*/ 13995 w 320702"/>
              <a:gd name="connsiteY8" fmla="*/ 36871 h 44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702" h="449869">
                <a:moveTo>
                  <a:pt x="13995" y="36871"/>
                </a:moveTo>
                <a:cubicBezTo>
                  <a:pt x="42263" y="4916"/>
                  <a:pt x="141815" y="0"/>
                  <a:pt x="190976" y="0"/>
                </a:cubicBezTo>
                <a:cubicBezTo>
                  <a:pt x="240137" y="0"/>
                  <a:pt x="289299" y="12290"/>
                  <a:pt x="308963" y="36871"/>
                </a:cubicBezTo>
                <a:cubicBezTo>
                  <a:pt x="328627" y="61452"/>
                  <a:pt x="320024" y="90949"/>
                  <a:pt x="308963" y="147484"/>
                </a:cubicBezTo>
                <a:cubicBezTo>
                  <a:pt x="297902" y="204020"/>
                  <a:pt x="265947" y="325694"/>
                  <a:pt x="242595" y="376084"/>
                </a:cubicBezTo>
                <a:cubicBezTo>
                  <a:pt x="219243" y="426474"/>
                  <a:pt x="193434" y="448597"/>
                  <a:pt x="168853" y="449826"/>
                </a:cubicBezTo>
                <a:cubicBezTo>
                  <a:pt x="144272" y="451055"/>
                  <a:pt x="119692" y="426474"/>
                  <a:pt x="95111" y="383458"/>
                </a:cubicBezTo>
                <a:cubicBezTo>
                  <a:pt x="70530" y="340442"/>
                  <a:pt x="36117" y="251952"/>
                  <a:pt x="21369" y="191729"/>
                </a:cubicBezTo>
                <a:cubicBezTo>
                  <a:pt x="6621" y="131506"/>
                  <a:pt x="-14273" y="68826"/>
                  <a:pt x="13995" y="36871"/>
                </a:cubicBezTo>
                <a:close/>
              </a:path>
            </a:pathLst>
          </a:cu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latin typeface="+mj-lt"/>
            </a:endParaRPr>
          </a:p>
        </p:txBody>
      </p:sp>
      <p:sp>
        <p:nvSpPr>
          <p:cNvPr id="19" name="TextBox 18">
            <a:extLst>
              <a:ext uri="{FF2B5EF4-FFF2-40B4-BE49-F238E27FC236}">
                <a16:creationId xmlns:a16="http://schemas.microsoft.com/office/drawing/2014/main" id="{5D0D47CA-B7FD-4C9B-A22C-B0037FB08D26}"/>
              </a:ext>
            </a:extLst>
          </p:cNvPr>
          <p:cNvSpPr txBox="1"/>
          <p:nvPr/>
        </p:nvSpPr>
        <p:spPr>
          <a:xfrm>
            <a:off x="1067734" y="451992"/>
            <a:ext cx="1700746" cy="646331"/>
          </a:xfrm>
          <a:prstGeom prst="rect">
            <a:avLst/>
          </a:prstGeom>
          <a:noFill/>
        </p:spPr>
        <p:txBody>
          <a:bodyPr wrap="square" rtlCol="0">
            <a:spAutoFit/>
          </a:bodyPr>
          <a:lstStyle/>
          <a:p>
            <a:r>
              <a:rPr lang="en-AU" sz="3600" dirty="0">
                <a:solidFill>
                  <a:srgbClr val="FFC000"/>
                </a:solidFill>
                <a:latin typeface="+mj-lt"/>
              </a:rPr>
              <a:t>PLACE</a:t>
            </a:r>
          </a:p>
        </p:txBody>
      </p:sp>
      <p:cxnSp>
        <p:nvCxnSpPr>
          <p:cNvPr id="20" name="Straight Arrow Connector 19">
            <a:extLst>
              <a:ext uri="{FF2B5EF4-FFF2-40B4-BE49-F238E27FC236}">
                <a16:creationId xmlns:a16="http://schemas.microsoft.com/office/drawing/2014/main" id="{034DC5BE-A866-4CC8-827F-D363A458A6BA}"/>
              </a:ext>
            </a:extLst>
          </p:cNvPr>
          <p:cNvCxnSpPr>
            <a:cxnSpLocks/>
          </p:cNvCxnSpPr>
          <p:nvPr/>
        </p:nvCxnSpPr>
        <p:spPr>
          <a:xfrm flipH="1">
            <a:off x="1660998" y="1067798"/>
            <a:ext cx="18171" cy="9347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Shape 289">
            <a:extLst>
              <a:ext uri="{FF2B5EF4-FFF2-40B4-BE49-F238E27FC236}">
                <a16:creationId xmlns:a16="http://schemas.microsoft.com/office/drawing/2014/main" id="{C1F3A26D-8ECA-492B-8CF4-52519F81C71A}"/>
              </a:ext>
            </a:extLst>
          </p:cNvPr>
          <p:cNvSpPr txBox="1">
            <a:spLocks noChangeArrowheads="1"/>
          </p:cNvSpPr>
          <p:nvPr/>
        </p:nvSpPr>
        <p:spPr bwMode="auto">
          <a:xfrm>
            <a:off x="3521422" y="1381544"/>
            <a:ext cx="170074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85750" indent="-285750" eaLnBrk="1" hangingPunct="1">
              <a:buClr>
                <a:srgbClr val="AAAAAA"/>
              </a:buClr>
              <a:buSzPts val="1000"/>
              <a:buFont typeface="Arial" panose="020B0604020202020204" pitchFamily="34" charset="0"/>
              <a:buChar char="•"/>
            </a:pPr>
            <a:r>
              <a:rPr lang="en-AU" altLang="en-US" dirty="0">
                <a:solidFill>
                  <a:schemeClr val="tx1"/>
                </a:solidFill>
                <a:latin typeface="+mj-lt"/>
                <a:cs typeface="Source Sans Pro" charset="0"/>
                <a:sym typeface="Source Sans Pro" charset="0"/>
              </a:rPr>
              <a:t>Empowerment</a:t>
            </a:r>
            <a:endParaRPr lang="en-US" altLang="en-US" sz="2400" dirty="0">
              <a:solidFill>
                <a:schemeClr val="tx1"/>
              </a:solidFill>
              <a:latin typeface="+mj-lt"/>
            </a:endParaRPr>
          </a:p>
          <a:p>
            <a:pPr marL="285750" indent="-285750" eaLnBrk="1" hangingPunct="1">
              <a:buClr>
                <a:srgbClr val="AAAAAA"/>
              </a:buClr>
              <a:buSzPts val="1000"/>
              <a:buFont typeface="Arial" panose="020B0604020202020204" pitchFamily="34" charset="0"/>
              <a:buChar char="•"/>
            </a:pPr>
            <a:r>
              <a:rPr lang="en-AU" altLang="en-US" dirty="0">
                <a:solidFill>
                  <a:schemeClr val="tx1"/>
                </a:solidFill>
                <a:latin typeface="+mj-lt"/>
                <a:cs typeface="Source Sans Pro" charset="0"/>
                <a:sym typeface="Source Sans Pro" charset="0"/>
              </a:rPr>
              <a:t>Care for place</a:t>
            </a:r>
            <a:endParaRPr lang="en-US" altLang="en-US" sz="2400" dirty="0">
              <a:solidFill>
                <a:schemeClr val="tx1"/>
              </a:solidFill>
              <a:latin typeface="+mj-lt"/>
            </a:endParaRPr>
          </a:p>
        </p:txBody>
      </p:sp>
      <p:sp>
        <p:nvSpPr>
          <p:cNvPr id="31" name="Shape 290">
            <a:extLst>
              <a:ext uri="{FF2B5EF4-FFF2-40B4-BE49-F238E27FC236}">
                <a16:creationId xmlns:a16="http://schemas.microsoft.com/office/drawing/2014/main" id="{54BFD0ED-307D-4F56-90B3-8282277C23A2}"/>
              </a:ext>
            </a:extLst>
          </p:cNvPr>
          <p:cNvSpPr txBox="1">
            <a:spLocks noChangeArrowheads="1"/>
          </p:cNvSpPr>
          <p:nvPr/>
        </p:nvSpPr>
        <p:spPr bwMode="auto">
          <a:xfrm>
            <a:off x="3547957" y="5389462"/>
            <a:ext cx="212935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indent="-171450" eaLnBrk="1" hangingPunct="1">
              <a:buClr>
                <a:srgbClr val="AAAAAA"/>
              </a:buClr>
              <a:buSzPts val="1000"/>
              <a:buFont typeface="Arial" panose="020B0604020202020204" pitchFamily="34" charset="0"/>
              <a:buChar char="•"/>
            </a:pPr>
            <a:r>
              <a:rPr lang="en-AU" altLang="en-US" dirty="0">
                <a:solidFill>
                  <a:schemeClr val="tx1"/>
                </a:solidFill>
                <a:latin typeface="+mj-lt"/>
                <a:cs typeface="Source Sans Pro" charset="0"/>
                <a:sym typeface="Source Sans Pro" charset="0"/>
              </a:rPr>
              <a:t>Healthy natural cycles</a:t>
            </a:r>
            <a:endParaRPr lang="en-US" altLang="en-US" dirty="0">
              <a:solidFill>
                <a:schemeClr val="tx1"/>
              </a:solidFill>
              <a:latin typeface="+mj-lt"/>
            </a:endParaRPr>
          </a:p>
          <a:p>
            <a:pPr marL="171450" indent="-171450" eaLnBrk="1" hangingPunct="1">
              <a:buClr>
                <a:srgbClr val="AAAAAA"/>
              </a:buClr>
              <a:buSzPts val="1000"/>
              <a:buFont typeface="Arial" panose="020B0604020202020204" pitchFamily="34" charset="0"/>
              <a:buChar char="•"/>
            </a:pPr>
            <a:r>
              <a:rPr lang="en-AU" altLang="en-US" dirty="0">
                <a:solidFill>
                  <a:schemeClr val="tx1"/>
                </a:solidFill>
                <a:latin typeface="+mj-lt"/>
                <a:cs typeface="Source Sans Pro" charset="0"/>
                <a:sym typeface="Source Sans Pro" charset="0"/>
              </a:rPr>
              <a:t>Ecosystem Services </a:t>
            </a:r>
            <a:endParaRPr lang="en-US" altLang="en-US" dirty="0">
              <a:solidFill>
                <a:schemeClr val="tx1"/>
              </a:solidFill>
              <a:latin typeface="+mj-lt"/>
            </a:endParaRPr>
          </a:p>
        </p:txBody>
      </p:sp>
      <p:sp>
        <p:nvSpPr>
          <p:cNvPr id="32" name="Shape 288">
            <a:extLst>
              <a:ext uri="{FF2B5EF4-FFF2-40B4-BE49-F238E27FC236}">
                <a16:creationId xmlns:a16="http://schemas.microsoft.com/office/drawing/2014/main" id="{3C0222EC-3F68-4BE3-9B6F-42B36E511B12}"/>
              </a:ext>
            </a:extLst>
          </p:cNvPr>
          <p:cNvSpPr txBox="1">
            <a:spLocks noChangeArrowheads="1"/>
          </p:cNvSpPr>
          <p:nvPr/>
        </p:nvSpPr>
        <p:spPr bwMode="auto">
          <a:xfrm>
            <a:off x="9442084" y="5398160"/>
            <a:ext cx="197831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indent="-171450" eaLnBrk="1" hangingPunct="1">
              <a:buClr>
                <a:srgbClr val="AAAAAA"/>
              </a:buClr>
              <a:buSzPts val="1000"/>
              <a:buFont typeface="Arial" panose="020B0604020202020204" pitchFamily="34" charset="0"/>
              <a:buChar char="•"/>
            </a:pPr>
            <a:r>
              <a:rPr lang="en-AU" altLang="en-US" dirty="0">
                <a:solidFill>
                  <a:schemeClr val="tx1"/>
                </a:solidFill>
                <a:latin typeface="+mj-lt"/>
                <a:sym typeface="Source Sans Pro" charset="0"/>
              </a:rPr>
              <a:t>Connection to nature</a:t>
            </a:r>
            <a:endParaRPr lang="en-US" altLang="en-US" dirty="0">
              <a:solidFill>
                <a:schemeClr val="tx1"/>
              </a:solidFill>
              <a:latin typeface="+mj-lt"/>
            </a:endParaRPr>
          </a:p>
          <a:p>
            <a:pPr marL="171450" indent="-171450" eaLnBrk="1" hangingPunct="1">
              <a:buClr>
                <a:srgbClr val="AAAAAA"/>
              </a:buClr>
              <a:buSzPts val="1000"/>
              <a:buFont typeface="Arial" panose="020B0604020202020204" pitchFamily="34" charset="0"/>
              <a:buChar char="•"/>
            </a:pPr>
            <a:r>
              <a:rPr lang="en-AU" altLang="en-US" dirty="0">
                <a:solidFill>
                  <a:schemeClr val="tx1"/>
                </a:solidFill>
                <a:latin typeface="+mj-lt"/>
                <a:sym typeface="Source Sans Pro" charset="0"/>
              </a:rPr>
              <a:t>Custodianship</a:t>
            </a:r>
            <a:endParaRPr lang="en-US" altLang="en-US" dirty="0">
              <a:solidFill>
                <a:schemeClr val="tx1"/>
              </a:solidFill>
              <a:latin typeface="+mj-lt"/>
            </a:endParaRPr>
          </a:p>
        </p:txBody>
      </p:sp>
      <p:sp>
        <p:nvSpPr>
          <p:cNvPr id="36" name="Shape 287">
            <a:extLst>
              <a:ext uri="{FF2B5EF4-FFF2-40B4-BE49-F238E27FC236}">
                <a16:creationId xmlns:a16="http://schemas.microsoft.com/office/drawing/2014/main" id="{FA4FECAB-207B-4FF5-A46C-108A493233AC}"/>
              </a:ext>
            </a:extLst>
          </p:cNvPr>
          <p:cNvSpPr txBox="1">
            <a:spLocks noChangeArrowheads="1"/>
          </p:cNvSpPr>
          <p:nvPr/>
        </p:nvSpPr>
        <p:spPr bwMode="auto">
          <a:xfrm>
            <a:off x="9320359" y="1482626"/>
            <a:ext cx="1912877" cy="46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85750" indent="-285750">
              <a:buClr>
                <a:srgbClr val="AAAAAA"/>
              </a:buClr>
              <a:buSzPts val="1000"/>
              <a:buFont typeface="Arial" panose="020B0604020202020204" pitchFamily="34" charset="0"/>
              <a:buChar char="•"/>
            </a:pPr>
            <a:r>
              <a:rPr lang="en-AU" altLang="en-US" dirty="0">
                <a:solidFill>
                  <a:schemeClr val="tx1"/>
                </a:solidFill>
                <a:latin typeface="+mj-lt"/>
                <a:sym typeface="Source Sans Pro" charset="0"/>
              </a:rPr>
              <a:t>Social Inclusion </a:t>
            </a:r>
            <a:endParaRPr lang="en-US" altLang="en-US" dirty="0">
              <a:solidFill>
                <a:schemeClr val="tx1"/>
              </a:solidFill>
              <a:latin typeface="+mj-lt"/>
              <a:sym typeface="Source Sans Pro" charset="0"/>
            </a:endParaRPr>
          </a:p>
          <a:p>
            <a:pPr marL="285750" indent="-285750">
              <a:buClr>
                <a:srgbClr val="AAAAAA"/>
              </a:buClr>
              <a:buSzPts val="1000"/>
              <a:buFont typeface="Arial" panose="020B0604020202020204" pitchFamily="34" charset="0"/>
              <a:buChar char="•"/>
            </a:pPr>
            <a:r>
              <a:rPr lang="en-AU" altLang="en-US" dirty="0">
                <a:solidFill>
                  <a:schemeClr val="tx1"/>
                </a:solidFill>
                <a:latin typeface="+mj-lt"/>
                <a:sym typeface="Source Sans Pro" charset="0"/>
              </a:rPr>
              <a:t>Social Cohesion</a:t>
            </a:r>
            <a:endParaRPr lang="en-US" altLang="en-US" dirty="0">
              <a:solidFill>
                <a:schemeClr val="tx1"/>
              </a:solidFill>
              <a:latin typeface="+mj-lt"/>
            </a:endParaRPr>
          </a:p>
        </p:txBody>
      </p:sp>
      <p:sp>
        <p:nvSpPr>
          <p:cNvPr id="37" name="Shape 288">
            <a:extLst>
              <a:ext uri="{FF2B5EF4-FFF2-40B4-BE49-F238E27FC236}">
                <a16:creationId xmlns:a16="http://schemas.microsoft.com/office/drawing/2014/main" id="{F576FD76-6964-4F89-A6C0-BD92E5B9B34D}"/>
              </a:ext>
            </a:extLst>
          </p:cNvPr>
          <p:cNvSpPr txBox="1">
            <a:spLocks noChangeArrowheads="1"/>
          </p:cNvSpPr>
          <p:nvPr/>
        </p:nvSpPr>
        <p:spPr bwMode="auto">
          <a:xfrm>
            <a:off x="7194406" y="4773163"/>
            <a:ext cx="1593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indent="-171450" eaLnBrk="1" hangingPunct="1">
              <a:buClr>
                <a:srgbClr val="AAAAAA"/>
              </a:buClr>
              <a:buSzPts val="1000"/>
              <a:buFont typeface="Arial" panose="020B0604020202020204" pitchFamily="34" charset="0"/>
              <a:buChar char="•"/>
            </a:pPr>
            <a:r>
              <a:rPr lang="en-AU" altLang="en-US" dirty="0">
                <a:solidFill>
                  <a:schemeClr val="tx1"/>
                </a:solidFill>
                <a:latin typeface="+mj-lt"/>
                <a:sym typeface="Source Sans Pro" charset="0"/>
              </a:rPr>
              <a:t>Custodianship</a:t>
            </a:r>
            <a:endParaRPr lang="en-US" altLang="en-US" dirty="0">
              <a:solidFill>
                <a:schemeClr val="tx1"/>
              </a:solidFill>
              <a:latin typeface="+mj-lt"/>
            </a:endParaRPr>
          </a:p>
        </p:txBody>
      </p:sp>
      <p:sp>
        <p:nvSpPr>
          <p:cNvPr id="39" name="Shape 288">
            <a:extLst>
              <a:ext uri="{FF2B5EF4-FFF2-40B4-BE49-F238E27FC236}">
                <a16:creationId xmlns:a16="http://schemas.microsoft.com/office/drawing/2014/main" id="{D7CFE5CF-8625-4283-B06C-6C0A8932C27F}"/>
              </a:ext>
            </a:extLst>
          </p:cNvPr>
          <p:cNvSpPr txBox="1">
            <a:spLocks noChangeArrowheads="1"/>
          </p:cNvSpPr>
          <p:nvPr/>
        </p:nvSpPr>
        <p:spPr bwMode="auto">
          <a:xfrm>
            <a:off x="5365404" y="3097386"/>
            <a:ext cx="1593850" cy="36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171450" indent="-171450" eaLnBrk="1" hangingPunct="1">
              <a:buClr>
                <a:srgbClr val="AAAAAA"/>
              </a:buClr>
              <a:buSzPts val="1000"/>
              <a:buFont typeface="Arial" panose="020B0604020202020204" pitchFamily="34" charset="0"/>
              <a:buChar char="•"/>
            </a:pPr>
            <a:r>
              <a:rPr lang="en-AU" altLang="en-US" dirty="0">
                <a:solidFill>
                  <a:schemeClr val="tx1"/>
                </a:solidFill>
                <a:latin typeface="+mj-lt"/>
                <a:sym typeface="Source Sans Pro" charset="0"/>
              </a:rPr>
              <a:t>Care for place</a:t>
            </a:r>
            <a:endParaRPr lang="en-US" altLang="en-US" dirty="0">
              <a:solidFill>
                <a:schemeClr val="tx1"/>
              </a:solidFill>
              <a:latin typeface="+mj-lt"/>
            </a:endParaRPr>
          </a:p>
        </p:txBody>
      </p:sp>
      <p:sp>
        <p:nvSpPr>
          <p:cNvPr id="42" name="TextBox 41">
            <a:extLst>
              <a:ext uri="{FF2B5EF4-FFF2-40B4-BE49-F238E27FC236}">
                <a16:creationId xmlns:a16="http://schemas.microsoft.com/office/drawing/2014/main" id="{F5968EE4-CD63-45BC-982B-4A57F08CDD84}"/>
              </a:ext>
            </a:extLst>
          </p:cNvPr>
          <p:cNvSpPr txBox="1"/>
          <p:nvPr/>
        </p:nvSpPr>
        <p:spPr>
          <a:xfrm>
            <a:off x="3504559" y="714779"/>
            <a:ext cx="1781578" cy="646331"/>
          </a:xfrm>
          <a:prstGeom prst="rect">
            <a:avLst/>
          </a:prstGeom>
          <a:noFill/>
        </p:spPr>
        <p:txBody>
          <a:bodyPr wrap="none" rtlCol="0">
            <a:spAutoFit/>
          </a:bodyPr>
          <a:lstStyle/>
          <a:p>
            <a:r>
              <a:rPr lang="en-AU" b="1" dirty="0">
                <a:solidFill>
                  <a:srgbClr val="F6921E"/>
                </a:solidFill>
                <a:latin typeface="+mj-lt"/>
              </a:rPr>
              <a:t>Place Attachment</a:t>
            </a:r>
          </a:p>
          <a:p>
            <a:r>
              <a:rPr lang="en-AU" b="1" dirty="0">
                <a:solidFill>
                  <a:srgbClr val="F6921E"/>
                </a:solidFill>
                <a:latin typeface="+mj-lt"/>
              </a:rPr>
              <a:t>Sense of Place</a:t>
            </a:r>
          </a:p>
        </p:txBody>
      </p:sp>
      <p:sp>
        <p:nvSpPr>
          <p:cNvPr id="44" name="TextBox 43">
            <a:extLst>
              <a:ext uri="{FF2B5EF4-FFF2-40B4-BE49-F238E27FC236}">
                <a16:creationId xmlns:a16="http://schemas.microsoft.com/office/drawing/2014/main" id="{1515182F-3509-45C8-A999-251F2D24F109}"/>
              </a:ext>
            </a:extLst>
          </p:cNvPr>
          <p:cNvSpPr txBox="1"/>
          <p:nvPr/>
        </p:nvSpPr>
        <p:spPr>
          <a:xfrm>
            <a:off x="3523346" y="5024770"/>
            <a:ext cx="1707647" cy="369332"/>
          </a:xfrm>
          <a:prstGeom prst="rect">
            <a:avLst/>
          </a:prstGeom>
          <a:noFill/>
        </p:spPr>
        <p:txBody>
          <a:bodyPr wrap="none" rtlCol="0">
            <a:spAutoFit/>
          </a:bodyPr>
          <a:lstStyle/>
          <a:p>
            <a:r>
              <a:rPr lang="en-AU" b="1" dirty="0">
                <a:solidFill>
                  <a:srgbClr val="F6921E"/>
                </a:solidFill>
                <a:latin typeface="+mj-lt"/>
              </a:rPr>
              <a:t>Ecological health</a:t>
            </a:r>
          </a:p>
        </p:txBody>
      </p:sp>
      <p:sp>
        <p:nvSpPr>
          <p:cNvPr id="45" name="TextBox 44">
            <a:extLst>
              <a:ext uri="{FF2B5EF4-FFF2-40B4-BE49-F238E27FC236}">
                <a16:creationId xmlns:a16="http://schemas.microsoft.com/office/drawing/2014/main" id="{F925CB5A-57B2-4F15-98C1-35D7872BE32F}"/>
              </a:ext>
            </a:extLst>
          </p:cNvPr>
          <p:cNvSpPr txBox="1"/>
          <p:nvPr/>
        </p:nvSpPr>
        <p:spPr>
          <a:xfrm>
            <a:off x="9417455" y="5088280"/>
            <a:ext cx="965329" cy="369332"/>
          </a:xfrm>
          <a:prstGeom prst="rect">
            <a:avLst/>
          </a:prstGeom>
          <a:noFill/>
        </p:spPr>
        <p:txBody>
          <a:bodyPr wrap="none" rtlCol="0">
            <a:spAutoFit/>
          </a:bodyPr>
          <a:lstStyle/>
          <a:p>
            <a:r>
              <a:rPr lang="en-AU" b="1" dirty="0">
                <a:solidFill>
                  <a:srgbClr val="F6921E"/>
                </a:solidFill>
                <a:latin typeface="+mj-lt"/>
              </a:rPr>
              <a:t>Biophilia</a:t>
            </a:r>
          </a:p>
        </p:txBody>
      </p:sp>
      <p:sp>
        <p:nvSpPr>
          <p:cNvPr id="46" name="TextBox 45">
            <a:extLst>
              <a:ext uri="{FF2B5EF4-FFF2-40B4-BE49-F238E27FC236}">
                <a16:creationId xmlns:a16="http://schemas.microsoft.com/office/drawing/2014/main" id="{56B9F682-147B-448D-98A2-5418507A5EBB}"/>
              </a:ext>
            </a:extLst>
          </p:cNvPr>
          <p:cNvSpPr txBox="1"/>
          <p:nvPr/>
        </p:nvSpPr>
        <p:spPr>
          <a:xfrm>
            <a:off x="9305369" y="772118"/>
            <a:ext cx="2214354" cy="646331"/>
          </a:xfrm>
          <a:prstGeom prst="rect">
            <a:avLst/>
          </a:prstGeom>
          <a:noFill/>
        </p:spPr>
        <p:txBody>
          <a:bodyPr wrap="square" rtlCol="0">
            <a:spAutoFit/>
          </a:bodyPr>
          <a:lstStyle/>
          <a:p>
            <a:r>
              <a:rPr lang="en-AU" b="1" dirty="0">
                <a:solidFill>
                  <a:srgbClr val="F6921E"/>
                </a:solidFill>
                <a:latin typeface="+mj-lt"/>
              </a:rPr>
              <a:t>Sense of Belonging</a:t>
            </a:r>
          </a:p>
          <a:p>
            <a:r>
              <a:rPr lang="en-AU" b="1" dirty="0">
                <a:solidFill>
                  <a:srgbClr val="F6921E"/>
                </a:solidFill>
                <a:latin typeface="+mj-lt"/>
              </a:rPr>
              <a:t>Conviviality</a:t>
            </a:r>
          </a:p>
        </p:txBody>
      </p:sp>
      <p:sp>
        <p:nvSpPr>
          <p:cNvPr id="48" name="TextBox 47">
            <a:extLst>
              <a:ext uri="{FF2B5EF4-FFF2-40B4-BE49-F238E27FC236}">
                <a16:creationId xmlns:a16="http://schemas.microsoft.com/office/drawing/2014/main" id="{DF6BB781-D770-4A8F-89B1-442EA132D88C}"/>
              </a:ext>
            </a:extLst>
          </p:cNvPr>
          <p:cNvSpPr txBox="1"/>
          <p:nvPr/>
        </p:nvSpPr>
        <p:spPr>
          <a:xfrm>
            <a:off x="7194406" y="4219450"/>
            <a:ext cx="1890955" cy="646331"/>
          </a:xfrm>
          <a:prstGeom prst="rect">
            <a:avLst/>
          </a:prstGeom>
          <a:noFill/>
        </p:spPr>
        <p:txBody>
          <a:bodyPr wrap="square" rtlCol="0">
            <a:spAutoFit/>
          </a:bodyPr>
          <a:lstStyle/>
          <a:p>
            <a:r>
              <a:rPr lang="en-AU" b="1" dirty="0">
                <a:solidFill>
                  <a:srgbClr val="F6921E"/>
                </a:solidFill>
                <a:latin typeface="+mj-lt"/>
              </a:rPr>
              <a:t>Biophilia &amp; </a:t>
            </a:r>
            <a:br>
              <a:rPr lang="en-AU" b="1" dirty="0">
                <a:solidFill>
                  <a:srgbClr val="F6921E"/>
                </a:solidFill>
                <a:latin typeface="+mj-lt"/>
              </a:rPr>
            </a:br>
            <a:r>
              <a:rPr lang="en-AU" b="1" dirty="0">
                <a:solidFill>
                  <a:srgbClr val="F6921E"/>
                </a:solidFill>
                <a:latin typeface="+mj-lt"/>
              </a:rPr>
              <a:t>Place Attachment</a:t>
            </a:r>
          </a:p>
        </p:txBody>
      </p:sp>
      <p:sp>
        <p:nvSpPr>
          <p:cNvPr id="49" name="TextBox 48">
            <a:extLst>
              <a:ext uri="{FF2B5EF4-FFF2-40B4-BE49-F238E27FC236}">
                <a16:creationId xmlns:a16="http://schemas.microsoft.com/office/drawing/2014/main" id="{96DB6A81-02A3-4434-8524-014117465676}"/>
              </a:ext>
            </a:extLst>
          </p:cNvPr>
          <p:cNvSpPr txBox="1"/>
          <p:nvPr/>
        </p:nvSpPr>
        <p:spPr>
          <a:xfrm>
            <a:off x="5401549" y="2709324"/>
            <a:ext cx="1892120" cy="369332"/>
          </a:xfrm>
          <a:prstGeom prst="rect">
            <a:avLst/>
          </a:prstGeom>
          <a:noFill/>
        </p:spPr>
        <p:txBody>
          <a:bodyPr wrap="square" rtlCol="0">
            <a:spAutoFit/>
          </a:bodyPr>
          <a:lstStyle/>
          <a:p>
            <a:r>
              <a:rPr lang="en-AU" b="1" dirty="0">
                <a:solidFill>
                  <a:srgbClr val="F6921E"/>
                </a:solidFill>
                <a:latin typeface="+mj-lt"/>
              </a:rPr>
              <a:t>Place Attachment</a:t>
            </a:r>
          </a:p>
        </p:txBody>
      </p:sp>
      <p:sp>
        <p:nvSpPr>
          <p:cNvPr id="5" name="TextBox 4">
            <a:extLst>
              <a:ext uri="{FF2B5EF4-FFF2-40B4-BE49-F238E27FC236}">
                <a16:creationId xmlns:a16="http://schemas.microsoft.com/office/drawing/2014/main" id="{CCE0A14C-05C2-4315-9FB8-3B0B412C7E9F}"/>
              </a:ext>
            </a:extLst>
          </p:cNvPr>
          <p:cNvSpPr txBox="1"/>
          <p:nvPr/>
        </p:nvSpPr>
        <p:spPr>
          <a:xfrm>
            <a:off x="566415" y="4477903"/>
            <a:ext cx="1932965" cy="1231106"/>
          </a:xfrm>
          <a:prstGeom prst="rect">
            <a:avLst/>
          </a:prstGeom>
          <a:noFill/>
        </p:spPr>
        <p:txBody>
          <a:bodyPr wrap="none" rtlCol="0">
            <a:spAutoFit/>
          </a:bodyPr>
          <a:lstStyle/>
          <a:p>
            <a:r>
              <a:rPr lang="en-AU" b="1" dirty="0">
                <a:solidFill>
                  <a:srgbClr val="F6921E"/>
                </a:solidFill>
                <a:latin typeface="+mj-lt"/>
              </a:rPr>
              <a:t>Supporting theory</a:t>
            </a:r>
          </a:p>
          <a:p>
            <a:pPr marL="285750" indent="-285750">
              <a:buFont typeface="Arial" panose="020B0604020202020204" pitchFamily="34" charset="0"/>
              <a:buChar char="•"/>
            </a:pPr>
            <a:endParaRPr lang="en-AU" sz="1400" dirty="0">
              <a:latin typeface="+mj-lt"/>
            </a:endParaRPr>
          </a:p>
          <a:p>
            <a:pPr marL="285750" indent="-285750">
              <a:buFont typeface="Arial" panose="020B0604020202020204" pitchFamily="34" charset="0"/>
              <a:buChar char="•"/>
            </a:pPr>
            <a:r>
              <a:rPr lang="en-AU" sz="1400" dirty="0">
                <a:latin typeface="+mj-lt"/>
              </a:rPr>
              <a:t>outcomes</a:t>
            </a:r>
          </a:p>
          <a:p>
            <a:pPr marL="285750" indent="-285750">
              <a:buFont typeface="Arial" panose="020B0604020202020204" pitchFamily="34" charset="0"/>
              <a:buChar char="•"/>
            </a:pPr>
            <a:endParaRPr lang="en-AU" sz="1400" dirty="0">
              <a:latin typeface="+mj-lt"/>
            </a:endParaRPr>
          </a:p>
          <a:p>
            <a:r>
              <a:rPr lang="en-AU" sz="1400" dirty="0">
                <a:latin typeface="+mj-lt"/>
              </a:rPr>
              <a:t>       Sought Relationship </a:t>
            </a:r>
          </a:p>
        </p:txBody>
      </p:sp>
      <p:sp>
        <p:nvSpPr>
          <p:cNvPr id="6" name="Freeform: Shape 5">
            <a:extLst>
              <a:ext uri="{FF2B5EF4-FFF2-40B4-BE49-F238E27FC236}">
                <a16:creationId xmlns:a16="http://schemas.microsoft.com/office/drawing/2014/main" id="{58BB2721-3569-48F4-B238-099DCA486EDA}"/>
              </a:ext>
            </a:extLst>
          </p:cNvPr>
          <p:cNvSpPr/>
          <p:nvPr/>
        </p:nvSpPr>
        <p:spPr>
          <a:xfrm>
            <a:off x="4717644" y="1058209"/>
            <a:ext cx="1670179" cy="1614195"/>
          </a:xfrm>
          <a:custGeom>
            <a:avLst/>
            <a:gdLst>
              <a:gd name="connsiteX0" fmla="*/ 0 w 1670179"/>
              <a:gd name="connsiteY0" fmla="*/ 1614195 h 1614195"/>
              <a:gd name="connsiteX1" fmla="*/ 466530 w 1670179"/>
              <a:gd name="connsiteY1" fmla="*/ 755779 h 1614195"/>
              <a:gd name="connsiteX2" fmla="*/ 1035698 w 1670179"/>
              <a:gd name="connsiteY2" fmla="*/ 233265 h 1614195"/>
              <a:gd name="connsiteX3" fmla="*/ 1670179 w 1670179"/>
              <a:gd name="connsiteY3" fmla="*/ 0 h 1614195"/>
              <a:gd name="connsiteX4" fmla="*/ 1670179 w 1670179"/>
              <a:gd name="connsiteY4" fmla="*/ 0 h 1614195"/>
              <a:gd name="connsiteX5" fmla="*/ 1670179 w 1670179"/>
              <a:gd name="connsiteY5" fmla="*/ 0 h 16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0179" h="1614195">
                <a:moveTo>
                  <a:pt x="0" y="1614195"/>
                </a:moveTo>
                <a:cubicBezTo>
                  <a:pt x="146957" y="1300064"/>
                  <a:pt x="293914" y="985934"/>
                  <a:pt x="466530" y="755779"/>
                </a:cubicBezTo>
                <a:cubicBezTo>
                  <a:pt x="639146" y="525624"/>
                  <a:pt x="835090" y="359228"/>
                  <a:pt x="1035698" y="233265"/>
                </a:cubicBezTo>
                <a:cubicBezTo>
                  <a:pt x="1236306" y="107302"/>
                  <a:pt x="1670179" y="0"/>
                  <a:pt x="1670179" y="0"/>
                </a:cubicBezTo>
                <a:lnTo>
                  <a:pt x="1670179" y="0"/>
                </a:lnTo>
                <a:lnTo>
                  <a:pt x="1670179" y="0"/>
                </a:lnTo>
              </a:path>
            </a:pathLst>
          </a:custGeom>
          <a:noFill/>
          <a:ln w="76200">
            <a:solidFill>
              <a:srgbClr val="FF0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mj-lt"/>
            </a:endParaRPr>
          </a:p>
        </p:txBody>
      </p:sp>
      <p:sp>
        <p:nvSpPr>
          <p:cNvPr id="50" name="Freeform: Shape 49">
            <a:extLst>
              <a:ext uri="{FF2B5EF4-FFF2-40B4-BE49-F238E27FC236}">
                <a16:creationId xmlns:a16="http://schemas.microsoft.com/office/drawing/2014/main" id="{20FBA8AD-C7A2-436A-B0D7-F35AD924D295}"/>
              </a:ext>
            </a:extLst>
          </p:cNvPr>
          <p:cNvSpPr/>
          <p:nvPr/>
        </p:nvSpPr>
        <p:spPr>
          <a:xfrm rot="5400000">
            <a:off x="7839955" y="1004658"/>
            <a:ext cx="1670179" cy="1614195"/>
          </a:xfrm>
          <a:custGeom>
            <a:avLst/>
            <a:gdLst>
              <a:gd name="connsiteX0" fmla="*/ 0 w 1670179"/>
              <a:gd name="connsiteY0" fmla="*/ 1614195 h 1614195"/>
              <a:gd name="connsiteX1" fmla="*/ 466530 w 1670179"/>
              <a:gd name="connsiteY1" fmla="*/ 755779 h 1614195"/>
              <a:gd name="connsiteX2" fmla="*/ 1035698 w 1670179"/>
              <a:gd name="connsiteY2" fmla="*/ 233265 h 1614195"/>
              <a:gd name="connsiteX3" fmla="*/ 1670179 w 1670179"/>
              <a:gd name="connsiteY3" fmla="*/ 0 h 1614195"/>
              <a:gd name="connsiteX4" fmla="*/ 1670179 w 1670179"/>
              <a:gd name="connsiteY4" fmla="*/ 0 h 1614195"/>
              <a:gd name="connsiteX5" fmla="*/ 1670179 w 1670179"/>
              <a:gd name="connsiteY5" fmla="*/ 0 h 16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0179" h="1614195">
                <a:moveTo>
                  <a:pt x="0" y="1614195"/>
                </a:moveTo>
                <a:cubicBezTo>
                  <a:pt x="146957" y="1300064"/>
                  <a:pt x="293914" y="985934"/>
                  <a:pt x="466530" y="755779"/>
                </a:cubicBezTo>
                <a:cubicBezTo>
                  <a:pt x="639146" y="525624"/>
                  <a:pt x="835090" y="359228"/>
                  <a:pt x="1035698" y="233265"/>
                </a:cubicBezTo>
                <a:cubicBezTo>
                  <a:pt x="1236306" y="107302"/>
                  <a:pt x="1670179" y="0"/>
                  <a:pt x="1670179" y="0"/>
                </a:cubicBezTo>
                <a:lnTo>
                  <a:pt x="1670179" y="0"/>
                </a:lnTo>
                <a:lnTo>
                  <a:pt x="1670179" y="0"/>
                </a:lnTo>
              </a:path>
            </a:pathLst>
          </a:custGeom>
          <a:noFill/>
          <a:ln w="76200">
            <a:solidFill>
              <a:srgbClr val="FF0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mj-lt"/>
            </a:endParaRPr>
          </a:p>
        </p:txBody>
      </p:sp>
      <p:sp>
        <p:nvSpPr>
          <p:cNvPr id="51" name="Freeform: Shape 50">
            <a:extLst>
              <a:ext uri="{FF2B5EF4-FFF2-40B4-BE49-F238E27FC236}">
                <a16:creationId xmlns:a16="http://schemas.microsoft.com/office/drawing/2014/main" id="{05508A15-B914-48BF-AB33-EAE6D35084C3}"/>
              </a:ext>
            </a:extLst>
          </p:cNvPr>
          <p:cNvSpPr/>
          <p:nvPr/>
        </p:nvSpPr>
        <p:spPr>
          <a:xfrm rot="10800000">
            <a:off x="7886528" y="4185655"/>
            <a:ext cx="1670179" cy="1614195"/>
          </a:xfrm>
          <a:custGeom>
            <a:avLst/>
            <a:gdLst>
              <a:gd name="connsiteX0" fmla="*/ 0 w 1670179"/>
              <a:gd name="connsiteY0" fmla="*/ 1614195 h 1614195"/>
              <a:gd name="connsiteX1" fmla="*/ 466530 w 1670179"/>
              <a:gd name="connsiteY1" fmla="*/ 755779 h 1614195"/>
              <a:gd name="connsiteX2" fmla="*/ 1035698 w 1670179"/>
              <a:gd name="connsiteY2" fmla="*/ 233265 h 1614195"/>
              <a:gd name="connsiteX3" fmla="*/ 1670179 w 1670179"/>
              <a:gd name="connsiteY3" fmla="*/ 0 h 1614195"/>
              <a:gd name="connsiteX4" fmla="*/ 1670179 w 1670179"/>
              <a:gd name="connsiteY4" fmla="*/ 0 h 1614195"/>
              <a:gd name="connsiteX5" fmla="*/ 1670179 w 1670179"/>
              <a:gd name="connsiteY5" fmla="*/ 0 h 16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0179" h="1614195">
                <a:moveTo>
                  <a:pt x="0" y="1614195"/>
                </a:moveTo>
                <a:cubicBezTo>
                  <a:pt x="146957" y="1300064"/>
                  <a:pt x="293914" y="985934"/>
                  <a:pt x="466530" y="755779"/>
                </a:cubicBezTo>
                <a:cubicBezTo>
                  <a:pt x="639146" y="525624"/>
                  <a:pt x="835090" y="359228"/>
                  <a:pt x="1035698" y="233265"/>
                </a:cubicBezTo>
                <a:cubicBezTo>
                  <a:pt x="1236306" y="107302"/>
                  <a:pt x="1670179" y="0"/>
                  <a:pt x="1670179" y="0"/>
                </a:cubicBezTo>
                <a:lnTo>
                  <a:pt x="1670179" y="0"/>
                </a:lnTo>
                <a:lnTo>
                  <a:pt x="1670179" y="0"/>
                </a:lnTo>
              </a:path>
            </a:pathLst>
          </a:custGeom>
          <a:noFill/>
          <a:ln w="76200">
            <a:solidFill>
              <a:srgbClr val="FF0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mj-lt"/>
            </a:endParaRPr>
          </a:p>
        </p:txBody>
      </p:sp>
      <p:sp>
        <p:nvSpPr>
          <p:cNvPr id="52" name="Freeform: Shape 51">
            <a:extLst>
              <a:ext uri="{FF2B5EF4-FFF2-40B4-BE49-F238E27FC236}">
                <a16:creationId xmlns:a16="http://schemas.microsoft.com/office/drawing/2014/main" id="{2946160A-5D57-44EA-971F-C0EE2D7F6512}"/>
              </a:ext>
            </a:extLst>
          </p:cNvPr>
          <p:cNvSpPr/>
          <p:nvPr/>
        </p:nvSpPr>
        <p:spPr>
          <a:xfrm rot="16200000">
            <a:off x="4781310" y="4162717"/>
            <a:ext cx="1670179" cy="1614195"/>
          </a:xfrm>
          <a:custGeom>
            <a:avLst/>
            <a:gdLst>
              <a:gd name="connsiteX0" fmla="*/ 0 w 1670179"/>
              <a:gd name="connsiteY0" fmla="*/ 1614195 h 1614195"/>
              <a:gd name="connsiteX1" fmla="*/ 466530 w 1670179"/>
              <a:gd name="connsiteY1" fmla="*/ 755779 h 1614195"/>
              <a:gd name="connsiteX2" fmla="*/ 1035698 w 1670179"/>
              <a:gd name="connsiteY2" fmla="*/ 233265 h 1614195"/>
              <a:gd name="connsiteX3" fmla="*/ 1670179 w 1670179"/>
              <a:gd name="connsiteY3" fmla="*/ 0 h 1614195"/>
              <a:gd name="connsiteX4" fmla="*/ 1670179 w 1670179"/>
              <a:gd name="connsiteY4" fmla="*/ 0 h 1614195"/>
              <a:gd name="connsiteX5" fmla="*/ 1670179 w 1670179"/>
              <a:gd name="connsiteY5" fmla="*/ 0 h 16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0179" h="1614195">
                <a:moveTo>
                  <a:pt x="0" y="1614195"/>
                </a:moveTo>
                <a:cubicBezTo>
                  <a:pt x="146957" y="1300064"/>
                  <a:pt x="293914" y="985934"/>
                  <a:pt x="466530" y="755779"/>
                </a:cubicBezTo>
                <a:cubicBezTo>
                  <a:pt x="639146" y="525624"/>
                  <a:pt x="835090" y="359228"/>
                  <a:pt x="1035698" y="233265"/>
                </a:cubicBezTo>
                <a:cubicBezTo>
                  <a:pt x="1236306" y="107302"/>
                  <a:pt x="1670179" y="0"/>
                  <a:pt x="1670179" y="0"/>
                </a:cubicBezTo>
                <a:lnTo>
                  <a:pt x="1670179" y="0"/>
                </a:lnTo>
                <a:lnTo>
                  <a:pt x="1670179" y="0"/>
                </a:lnTo>
              </a:path>
            </a:pathLst>
          </a:custGeom>
          <a:noFill/>
          <a:ln w="76200">
            <a:solidFill>
              <a:srgbClr val="FF0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mj-lt"/>
            </a:endParaRPr>
          </a:p>
        </p:txBody>
      </p:sp>
      <p:cxnSp>
        <p:nvCxnSpPr>
          <p:cNvPr id="54" name="Straight Arrow Connector 53">
            <a:extLst>
              <a:ext uri="{FF2B5EF4-FFF2-40B4-BE49-F238E27FC236}">
                <a16:creationId xmlns:a16="http://schemas.microsoft.com/office/drawing/2014/main" id="{26DE65AE-A7C3-499E-AFB2-000298A3F6E9}"/>
              </a:ext>
            </a:extLst>
          </p:cNvPr>
          <p:cNvCxnSpPr>
            <a:cxnSpLocks/>
          </p:cNvCxnSpPr>
          <p:nvPr/>
        </p:nvCxnSpPr>
        <p:spPr>
          <a:xfrm flipH="1">
            <a:off x="566415" y="5579714"/>
            <a:ext cx="270879" cy="0"/>
          </a:xfrm>
          <a:prstGeom prst="straightConnector1">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78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42"/>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0" presetClass="exit" presetSubtype="0" fill="hold" grpId="0" nodeType="withEffect">
                                  <p:stCondLst>
                                    <p:cond delay="0"/>
                                  </p:stCondLst>
                                  <p:childTnLst>
                                    <p:animEffect transition="out" filter="fade">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43"/>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15" grpId="0" animBg="1"/>
      <p:bldP spid="16" grpId="0" animBg="1"/>
      <p:bldP spid="17" grpId="0" animBg="1"/>
      <p:bldP spid="18" grpId="0" animBg="1"/>
      <p:bldP spid="19" grpId="0"/>
      <p:bldP spid="47" grpId="0"/>
      <p:bldP spid="31" grpId="0"/>
      <p:bldP spid="32" grpId="0"/>
      <p:bldP spid="36" grpId="0"/>
      <p:bldP spid="37" grpId="0"/>
      <p:bldP spid="39" grpId="0"/>
      <p:bldP spid="42" grpId="0"/>
      <p:bldP spid="44" grpId="0"/>
      <p:bldP spid="45" grpId="0"/>
      <p:bldP spid="46" grpId="0"/>
      <p:bldP spid="48" grpId="0"/>
      <p:bldP spid="49" grpId="0"/>
      <p:bldP spid="6" grpId="0" animBg="1"/>
      <p:bldP spid="50" grpId="0" animBg="1"/>
      <p:bldP spid="51" grpId="0" animBg="1"/>
      <p:bldP spid="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44E345FC-1F5F-45C0-9DD6-1D06F7021739}"/>
              </a:ext>
            </a:extLst>
          </p:cNvPr>
          <p:cNvPicPr>
            <a:picLocks noChangeAspect="1"/>
          </p:cNvPicPr>
          <p:nvPr/>
        </p:nvPicPr>
        <p:blipFill>
          <a:blip r:embed="rId3"/>
          <a:stretch>
            <a:fillRect/>
          </a:stretch>
        </p:blipFill>
        <p:spPr>
          <a:xfrm>
            <a:off x="2753032" y="0"/>
            <a:ext cx="6685936" cy="6858000"/>
          </a:xfrm>
          <a:prstGeom prst="rect">
            <a:avLst/>
          </a:prstGeom>
        </p:spPr>
      </p:pic>
    </p:spTree>
    <p:extLst>
      <p:ext uri="{BB962C8B-B14F-4D97-AF65-F5344CB8AC3E}">
        <p14:creationId xmlns:p14="http://schemas.microsoft.com/office/powerpoint/2010/main" val="3087774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FAC144-7FE4-4A72-9EA8-CFCC19D627D4}"/>
              </a:ext>
            </a:extLst>
          </p:cNvPr>
          <p:cNvSpPr>
            <a:spLocks noGrp="1"/>
          </p:cNvSpPr>
          <p:nvPr>
            <p:ph type="title"/>
          </p:nvPr>
        </p:nvSpPr>
        <p:spPr>
          <a:xfrm>
            <a:off x="2370667" y="2187743"/>
            <a:ext cx="5293449" cy="2482515"/>
          </a:xfrm>
        </p:spPr>
        <p:txBody>
          <a:bodyPr vert="horz" lIns="91440" tIns="45720" rIns="91440" bIns="45720" rtlCol="0" anchor="ctr">
            <a:normAutofit fontScale="90000"/>
          </a:bodyPr>
          <a:lstStyle/>
          <a:p>
            <a:r>
              <a:rPr lang="en-US" dirty="0"/>
              <a:t>Different ‘placemaking </a:t>
            </a:r>
            <a:r>
              <a:rPr lang="en-US" kern="1200" dirty="0">
                <a:solidFill>
                  <a:schemeClr val="tx1"/>
                </a:solidFill>
                <a:latin typeface="+mj-lt"/>
                <a:ea typeface="+mj-ea"/>
                <a:cs typeface="+mj-cs"/>
              </a:rPr>
              <a:t>strategies </a:t>
            </a:r>
          </a:p>
        </p:txBody>
      </p:sp>
      <p:sp>
        <p:nvSpPr>
          <p:cNvPr id="2" name="Text Placeholder 1">
            <a:extLst>
              <a:ext uri="{FF2B5EF4-FFF2-40B4-BE49-F238E27FC236}">
                <a16:creationId xmlns:a16="http://schemas.microsoft.com/office/drawing/2014/main" id="{28626650-F3BE-4C33-8BAE-FDBB0C311B3E}"/>
              </a:ext>
            </a:extLst>
          </p:cNvPr>
          <p:cNvSpPr>
            <a:spLocks noGrp="1"/>
          </p:cNvSpPr>
          <p:nvPr>
            <p:ph type="body" idx="1"/>
          </p:nvPr>
        </p:nvSpPr>
        <p:spPr>
          <a:xfrm>
            <a:off x="2370667" y="4670258"/>
            <a:ext cx="5293449" cy="1371405"/>
          </a:xfrm>
        </p:spPr>
        <p:txBody>
          <a:bodyPr vert="horz" lIns="91440" tIns="45720" rIns="91440" bIns="45720" rtlCol="0">
            <a:normAutofit/>
          </a:bodyPr>
          <a:lstStyle/>
          <a:p>
            <a:endParaRPr lang="en-US" sz="2400" kern="1200" dirty="0">
              <a:solidFill>
                <a:schemeClr val="tx1"/>
              </a:solidFill>
              <a:latin typeface="+mn-lt"/>
              <a:ea typeface="+mn-ea"/>
              <a:cs typeface="+mn-cs"/>
            </a:endParaRPr>
          </a:p>
        </p:txBody>
      </p:sp>
      <p:pic>
        <p:nvPicPr>
          <p:cNvPr id="14" name="Graphic 9" descr="Org">
            <a:extLst>
              <a:ext uri="{FF2B5EF4-FFF2-40B4-BE49-F238E27FC236}">
                <a16:creationId xmlns:a16="http://schemas.microsoft.com/office/drawing/2014/main" id="{B9963C39-9CEC-4387-BCDB-242E7C138C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2743201"/>
            <a:ext cx="1371600" cy="1371600"/>
          </a:xfrm>
          <a:prstGeom prst="rect">
            <a:avLst/>
          </a:prstGeom>
        </p:spPr>
      </p:pic>
    </p:spTree>
    <p:extLst>
      <p:ext uri="{BB962C8B-B14F-4D97-AF65-F5344CB8AC3E}">
        <p14:creationId xmlns:p14="http://schemas.microsoft.com/office/powerpoint/2010/main" val="643605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273FED-9EB6-440A-8A16-08CB17280EC8}"/>
              </a:ext>
            </a:extLst>
          </p:cNvPr>
          <p:cNvPicPr>
            <a:picLocks noChangeAspect="1"/>
          </p:cNvPicPr>
          <p:nvPr/>
        </p:nvPicPr>
        <p:blipFill rotWithShape="1">
          <a:blip r:embed="rId2">
            <a:extLst>
              <a:ext uri="{28A0092B-C50C-407E-A947-70E740481C1C}">
                <a14:useLocalDpi xmlns:a14="http://schemas.microsoft.com/office/drawing/2010/main" val="0"/>
              </a:ext>
            </a:extLst>
          </a:blip>
          <a:srcRect t="13528" b="11472"/>
          <a:stretch/>
        </p:blipFill>
        <p:spPr>
          <a:xfrm>
            <a:off x="-1" y="10"/>
            <a:ext cx="12192000" cy="6857990"/>
          </a:xfrm>
          <a:prstGeom prst="rect">
            <a:avLst/>
          </a:prstGeom>
        </p:spPr>
      </p:pic>
      <p:grpSp>
        <p:nvGrpSpPr>
          <p:cNvPr id="8" name="Group 7">
            <a:extLst>
              <a:ext uri="{FF2B5EF4-FFF2-40B4-BE49-F238E27FC236}">
                <a16:creationId xmlns:a16="http://schemas.microsoft.com/office/drawing/2014/main" id="{1DD7932D-D093-4BA2-BBE6-02E2A641B4E8}"/>
              </a:ext>
            </a:extLst>
          </p:cNvPr>
          <p:cNvGrpSpPr/>
          <p:nvPr/>
        </p:nvGrpSpPr>
        <p:grpSpPr>
          <a:xfrm>
            <a:off x="-366104" y="998175"/>
            <a:ext cx="6376260" cy="6376260"/>
            <a:chOff x="-366104" y="998175"/>
            <a:chExt cx="6376260" cy="6376260"/>
          </a:xfrm>
        </p:grpSpPr>
        <p:sp>
          <p:nvSpPr>
            <p:cNvPr id="9" name="Oval 8">
              <a:extLst>
                <a:ext uri="{FF2B5EF4-FFF2-40B4-BE49-F238E27FC236}">
                  <a16:creationId xmlns:a16="http://schemas.microsoft.com/office/drawing/2014/main" id="{6A8035E2-9DD0-4F3E-A421-42513EBA5BEA}"/>
                </a:ext>
              </a:extLst>
            </p:cNvPr>
            <p:cNvSpPr/>
            <p:nvPr/>
          </p:nvSpPr>
          <p:spPr>
            <a:xfrm>
              <a:off x="-366104" y="998175"/>
              <a:ext cx="6376260" cy="637626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0" name="Straight Connector 9">
              <a:extLst>
                <a:ext uri="{FF2B5EF4-FFF2-40B4-BE49-F238E27FC236}">
                  <a16:creationId xmlns:a16="http://schemas.microsoft.com/office/drawing/2014/main" id="{C648CD78-022B-47E7-AE36-A094E0A5FAFD}"/>
                </a:ext>
              </a:extLst>
            </p:cNvPr>
            <p:cNvCxnSpPr/>
            <p:nvPr/>
          </p:nvCxnSpPr>
          <p:spPr>
            <a:xfrm>
              <a:off x="1953491" y="3241964"/>
              <a:ext cx="1662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7FFAB17-8E53-42CC-A927-E069B4F7D017}"/>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t>Creative Placemaking</a:t>
            </a:r>
          </a:p>
        </p:txBody>
      </p:sp>
      <p:sp>
        <p:nvSpPr>
          <p:cNvPr id="4" name="Text Placeholder 3">
            <a:extLst>
              <a:ext uri="{FF2B5EF4-FFF2-40B4-BE49-F238E27FC236}">
                <a16:creationId xmlns:a16="http://schemas.microsoft.com/office/drawing/2014/main" id="{2AB70C38-4375-4CF3-97C4-7832A7B44803}"/>
              </a:ext>
            </a:extLst>
          </p:cNvPr>
          <p:cNvSpPr>
            <a:spLocks noGrp="1"/>
          </p:cNvSpPr>
          <p:nvPr>
            <p:ph type="body" sz="half" idx="2"/>
          </p:nvPr>
        </p:nvSpPr>
        <p:spPr>
          <a:xfrm>
            <a:off x="525516" y="3417573"/>
            <a:ext cx="4593021" cy="2619839"/>
          </a:xfrm>
        </p:spPr>
        <p:txBody>
          <a:bodyPr vert="horz" lIns="91440" tIns="45720" rIns="91440" bIns="45720" rtlCol="0" anchor="ctr">
            <a:normAutofit/>
          </a:bodyPr>
          <a:lstStyle/>
          <a:p>
            <a:pPr algn="ctr"/>
            <a:r>
              <a:rPr lang="en-US" sz="2000" dirty="0"/>
              <a:t>“partners from public, private, non-profit, and community sectors strategically shape the physical and social character of a neighborhood, town, city, or region around arts and cultural activities”</a:t>
            </a:r>
          </a:p>
          <a:p>
            <a:pPr algn="ctr"/>
            <a:r>
              <a:rPr lang="en-US" dirty="0"/>
              <a:t>(Markusen and Gadwa, 2010) </a:t>
            </a:r>
          </a:p>
        </p:txBody>
      </p:sp>
      <p:sp>
        <p:nvSpPr>
          <p:cNvPr id="19" name="TextBox 18">
            <a:extLst>
              <a:ext uri="{FF2B5EF4-FFF2-40B4-BE49-F238E27FC236}">
                <a16:creationId xmlns:a16="http://schemas.microsoft.com/office/drawing/2014/main" id="{CE9F10CA-A108-4172-987A-DD7B619FC2B4}"/>
              </a:ext>
            </a:extLst>
          </p:cNvPr>
          <p:cNvSpPr txBox="1"/>
          <p:nvPr/>
        </p:nvSpPr>
        <p:spPr>
          <a:xfrm>
            <a:off x="6471395" y="6421553"/>
            <a:ext cx="5720605" cy="369332"/>
          </a:xfrm>
          <a:prstGeom prst="rect">
            <a:avLst/>
          </a:prstGeom>
          <a:noFill/>
        </p:spPr>
        <p:txBody>
          <a:bodyPr wrap="none" rtlCol="0">
            <a:spAutoFit/>
          </a:bodyPr>
          <a:lstStyle/>
          <a:p>
            <a:r>
              <a:rPr lang="en-AU" b="1" dirty="0">
                <a:solidFill>
                  <a:schemeClr val="bg1"/>
                </a:solidFill>
              </a:rPr>
              <a:t>Cris Hernandez-Santin, 2018. Pivot City Innovation District</a:t>
            </a:r>
          </a:p>
        </p:txBody>
      </p:sp>
      <p:pic>
        <p:nvPicPr>
          <p:cNvPr id="25" name="Picture 24">
            <a:extLst>
              <a:ext uri="{FF2B5EF4-FFF2-40B4-BE49-F238E27FC236}">
                <a16:creationId xmlns:a16="http://schemas.microsoft.com/office/drawing/2014/main" id="{80C81B41-97B6-47BA-BFDD-646118A89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1461" y="67115"/>
            <a:ext cx="1230875" cy="969929"/>
          </a:xfrm>
          <a:prstGeom prst="rect">
            <a:avLst/>
          </a:prstGeom>
        </p:spPr>
      </p:pic>
    </p:spTree>
    <p:extLst>
      <p:ext uri="{BB962C8B-B14F-4D97-AF65-F5344CB8AC3E}">
        <p14:creationId xmlns:p14="http://schemas.microsoft.com/office/powerpoint/2010/main" val="3962054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13">
            <a:hlinkClick r:id="" action="ppaction://media"/>
            <a:extLst>
              <a:ext uri="{FF2B5EF4-FFF2-40B4-BE49-F238E27FC236}">
                <a16:creationId xmlns:a16="http://schemas.microsoft.com/office/drawing/2014/main" id="{0B0C9668-149A-458F-A338-6467018820A9}"/>
              </a:ext>
            </a:extLst>
          </p:cNvPr>
          <p:cNvPicPr>
            <a:picLocks noRot="1" noChangeAspect="1"/>
          </p:cNvPicPr>
          <p:nvPr>
            <a:videoFile r:link="rId1"/>
          </p:nvPr>
        </p:nvPicPr>
        <p:blipFill>
          <a:blip r:embed="rId5"/>
          <a:stretch>
            <a:fillRect/>
          </a:stretch>
        </p:blipFill>
        <p:spPr>
          <a:xfrm>
            <a:off x="492396" y="1613962"/>
            <a:ext cx="5031500" cy="2830219"/>
          </a:xfrm>
          <a:prstGeom prst="rect">
            <a:avLst/>
          </a:prstGeom>
        </p:spPr>
      </p:pic>
      <p:sp>
        <p:nvSpPr>
          <p:cNvPr id="6" name="Rectangle 5">
            <a:extLst>
              <a:ext uri="{FF2B5EF4-FFF2-40B4-BE49-F238E27FC236}">
                <a16:creationId xmlns:a16="http://schemas.microsoft.com/office/drawing/2014/main" id="{25FC05E7-4116-42CD-9683-035E14239D33}"/>
              </a:ext>
            </a:extLst>
          </p:cNvPr>
          <p:cNvSpPr/>
          <p:nvPr/>
        </p:nvSpPr>
        <p:spPr>
          <a:xfrm>
            <a:off x="492396" y="4444181"/>
            <a:ext cx="2056653" cy="369332"/>
          </a:xfrm>
          <a:prstGeom prst="rect">
            <a:avLst/>
          </a:prstGeom>
        </p:spPr>
        <p:txBody>
          <a:bodyPr wrap="none">
            <a:spAutoFit/>
          </a:bodyPr>
          <a:lstStyle/>
          <a:p>
            <a:r>
              <a:rPr lang="en-AU" dirty="0">
                <a:hlinkClick r:id="rId6"/>
              </a:rPr>
              <a:t>Las Palmitas Mexico</a:t>
            </a:r>
            <a:endParaRPr lang="en-AU" dirty="0"/>
          </a:p>
        </p:txBody>
      </p:sp>
      <p:sp>
        <p:nvSpPr>
          <p:cNvPr id="7" name="Rectangle 6">
            <a:extLst>
              <a:ext uri="{FF2B5EF4-FFF2-40B4-BE49-F238E27FC236}">
                <a16:creationId xmlns:a16="http://schemas.microsoft.com/office/drawing/2014/main" id="{08DE0272-375E-4E6C-BB78-0663AB7F8DE3}"/>
              </a:ext>
            </a:extLst>
          </p:cNvPr>
          <p:cNvSpPr/>
          <p:nvPr/>
        </p:nvSpPr>
        <p:spPr>
          <a:xfrm>
            <a:off x="6354533" y="4444181"/>
            <a:ext cx="2884892" cy="369332"/>
          </a:xfrm>
          <a:prstGeom prst="rect">
            <a:avLst/>
          </a:prstGeom>
        </p:spPr>
        <p:txBody>
          <a:bodyPr wrap="none">
            <a:spAutoFit/>
          </a:bodyPr>
          <a:lstStyle/>
          <a:p>
            <a:r>
              <a:rPr lang="en-AU" dirty="0">
                <a:hlinkClick r:id="rId7"/>
              </a:rPr>
              <a:t>Piano Stairs – The fun theory</a:t>
            </a:r>
            <a:endParaRPr lang="en-AU" dirty="0"/>
          </a:p>
        </p:txBody>
      </p:sp>
      <p:pic>
        <p:nvPicPr>
          <p:cNvPr id="8" name="Online Media 7">
            <a:hlinkClick r:id="" action="ppaction://media"/>
            <a:extLst>
              <a:ext uri="{FF2B5EF4-FFF2-40B4-BE49-F238E27FC236}">
                <a16:creationId xmlns:a16="http://schemas.microsoft.com/office/drawing/2014/main" id="{7E92EAB4-F628-4037-95DF-707CA50E835C}"/>
              </a:ext>
            </a:extLst>
          </p:cNvPr>
          <p:cNvPicPr>
            <a:picLocks noRot="1" noChangeAspect="1"/>
          </p:cNvPicPr>
          <p:nvPr>
            <a:videoFile r:link="rId2"/>
          </p:nvPr>
        </p:nvPicPr>
        <p:blipFill>
          <a:blip r:embed="rId5"/>
          <a:stretch>
            <a:fillRect/>
          </a:stretch>
        </p:blipFill>
        <p:spPr>
          <a:xfrm>
            <a:off x="6354533" y="1613962"/>
            <a:ext cx="5031500" cy="2830219"/>
          </a:xfrm>
          <a:prstGeom prst="rect">
            <a:avLst/>
          </a:prstGeom>
        </p:spPr>
      </p:pic>
    </p:spTree>
    <p:extLst>
      <p:ext uri="{BB962C8B-B14F-4D97-AF65-F5344CB8AC3E}">
        <p14:creationId xmlns:p14="http://schemas.microsoft.com/office/powerpoint/2010/main" val="2678403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ACBAFE-53CC-43C7-9591-71EB87FE9415}"/>
              </a:ext>
            </a:extLst>
          </p:cNvPr>
          <p:cNvPicPr>
            <a:picLocks noChangeAspect="1"/>
          </p:cNvPicPr>
          <p:nvPr/>
        </p:nvPicPr>
        <p:blipFill rotWithShape="1">
          <a:blip r:embed="rId2">
            <a:extLst>
              <a:ext uri="{28A0092B-C50C-407E-A947-70E740481C1C}">
                <a14:useLocalDpi xmlns:a14="http://schemas.microsoft.com/office/drawing/2010/main" val="0"/>
              </a:ext>
            </a:extLst>
          </a:blip>
          <a:srcRect t="17420" b="37849"/>
          <a:stretch/>
        </p:blipFill>
        <p:spPr>
          <a:xfrm>
            <a:off x="-9168" y="2763151"/>
            <a:ext cx="12201168" cy="4093262"/>
          </a:xfrm>
          <a:custGeom>
            <a:avLst/>
            <a:gdLst>
              <a:gd name="connsiteX0" fmla="*/ 12201168 w 12201168"/>
              <a:gd name="connsiteY0" fmla="*/ 0 h 4093262"/>
              <a:gd name="connsiteX1" fmla="*/ 12201168 w 12201168"/>
              <a:gd name="connsiteY1" fmla="*/ 4093262 h 4093262"/>
              <a:gd name="connsiteX2" fmla="*/ 0 w 12201168"/>
              <a:gd name="connsiteY2" fmla="*/ 4093262 h 4093262"/>
              <a:gd name="connsiteX3" fmla="*/ 0 w 12201168"/>
              <a:gd name="connsiteY3" fmla="*/ 49771 h 4093262"/>
              <a:gd name="connsiteX4" fmla="*/ 344880 w 12201168"/>
              <a:gd name="connsiteY4" fmla="*/ 64399 h 4093262"/>
              <a:gd name="connsiteX5" fmla="*/ 9469555 w 12201168"/>
              <a:gd name="connsiteY5" fmla="*/ 167599 h 4093262"/>
              <a:gd name="connsiteX6" fmla="*/ 11750723 w 12201168"/>
              <a:gd name="connsiteY6" fmla="*/ 7961 h 409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graphicFrame>
        <p:nvGraphicFramePr>
          <p:cNvPr id="7" name="Diagram 6">
            <a:extLst>
              <a:ext uri="{FF2B5EF4-FFF2-40B4-BE49-F238E27FC236}">
                <a16:creationId xmlns:a16="http://schemas.microsoft.com/office/drawing/2014/main" id="{C824CD8C-C759-48F1-8030-1959348C93CD}"/>
              </a:ext>
            </a:extLst>
          </p:cNvPr>
          <p:cNvGraphicFramePr/>
          <p:nvPr>
            <p:extLst>
              <p:ext uri="{D42A27DB-BD31-4B8C-83A1-F6EECF244321}">
                <p14:modId xmlns:p14="http://schemas.microsoft.com/office/powerpoint/2010/main" val="3965077160"/>
              </p:ext>
            </p:extLst>
          </p:nvPr>
        </p:nvGraphicFramePr>
        <p:xfrm>
          <a:off x="2768808" y="621995"/>
          <a:ext cx="7485413" cy="2287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ECECC795-B3A5-4A25-AB03-4EA70925C2B9}"/>
              </a:ext>
            </a:extLst>
          </p:cNvPr>
          <p:cNvSpPr txBox="1"/>
          <p:nvPr/>
        </p:nvSpPr>
        <p:spPr>
          <a:xfrm>
            <a:off x="6989486" y="6346307"/>
            <a:ext cx="5202514" cy="369332"/>
          </a:xfrm>
          <a:prstGeom prst="rect">
            <a:avLst/>
          </a:prstGeom>
          <a:noFill/>
        </p:spPr>
        <p:txBody>
          <a:bodyPr wrap="none" rtlCol="0">
            <a:spAutoFit/>
          </a:bodyPr>
          <a:lstStyle/>
          <a:p>
            <a:r>
              <a:rPr lang="en-AU" b="1" dirty="0">
                <a:solidFill>
                  <a:schemeClr val="bg1"/>
                </a:solidFill>
              </a:rPr>
              <a:t>Cris Hernandez-Santin, 2018. Street art at Singapore.</a:t>
            </a:r>
          </a:p>
        </p:txBody>
      </p:sp>
    </p:spTree>
    <p:extLst>
      <p:ext uri="{BB962C8B-B14F-4D97-AF65-F5344CB8AC3E}">
        <p14:creationId xmlns:p14="http://schemas.microsoft.com/office/powerpoint/2010/main" val="1256001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A0D746-0D71-4E35-B59D-5F8303289BA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0"/>
            <a:ext cx="12192000" cy="6857990"/>
          </a:xfrm>
          <a:prstGeom prst="rect">
            <a:avLst/>
          </a:prstGeom>
        </p:spPr>
      </p:pic>
      <p:grpSp>
        <p:nvGrpSpPr>
          <p:cNvPr id="8" name="Group 7">
            <a:extLst>
              <a:ext uri="{FF2B5EF4-FFF2-40B4-BE49-F238E27FC236}">
                <a16:creationId xmlns:a16="http://schemas.microsoft.com/office/drawing/2014/main" id="{AA914184-6504-49A9-A5DE-6B0F886E4A19}"/>
              </a:ext>
            </a:extLst>
          </p:cNvPr>
          <p:cNvGrpSpPr/>
          <p:nvPr/>
        </p:nvGrpSpPr>
        <p:grpSpPr>
          <a:xfrm>
            <a:off x="-366104" y="998175"/>
            <a:ext cx="6376260" cy="6376260"/>
            <a:chOff x="-366104" y="998175"/>
            <a:chExt cx="6376260" cy="6376260"/>
          </a:xfrm>
        </p:grpSpPr>
        <p:sp>
          <p:nvSpPr>
            <p:cNvPr id="9" name="Oval 8">
              <a:extLst>
                <a:ext uri="{FF2B5EF4-FFF2-40B4-BE49-F238E27FC236}">
                  <a16:creationId xmlns:a16="http://schemas.microsoft.com/office/drawing/2014/main" id="{9E5B1A3A-E30A-41F0-8FC1-8D2BAC2B16A0}"/>
                </a:ext>
              </a:extLst>
            </p:cNvPr>
            <p:cNvSpPr/>
            <p:nvPr/>
          </p:nvSpPr>
          <p:spPr>
            <a:xfrm>
              <a:off x="-366104" y="998175"/>
              <a:ext cx="6376260" cy="637626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0" name="Straight Connector 9">
              <a:extLst>
                <a:ext uri="{FF2B5EF4-FFF2-40B4-BE49-F238E27FC236}">
                  <a16:creationId xmlns:a16="http://schemas.microsoft.com/office/drawing/2014/main" id="{46D971F2-33C4-4DC8-BAE5-615E7C029FC7}"/>
                </a:ext>
              </a:extLst>
            </p:cNvPr>
            <p:cNvCxnSpPr/>
            <p:nvPr/>
          </p:nvCxnSpPr>
          <p:spPr>
            <a:xfrm>
              <a:off x="1953491" y="3241964"/>
              <a:ext cx="1662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7FFAB17-8E53-42CC-A927-E069B4F7D017}"/>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t>Strategic Placemaking</a:t>
            </a:r>
          </a:p>
        </p:txBody>
      </p:sp>
      <p:sp>
        <p:nvSpPr>
          <p:cNvPr id="4" name="Text Placeholder 3">
            <a:extLst>
              <a:ext uri="{FF2B5EF4-FFF2-40B4-BE49-F238E27FC236}">
                <a16:creationId xmlns:a16="http://schemas.microsoft.com/office/drawing/2014/main" id="{2AB70C38-4375-4CF3-97C4-7832A7B44803}"/>
              </a:ext>
            </a:extLst>
          </p:cNvPr>
          <p:cNvSpPr>
            <a:spLocks noGrp="1"/>
          </p:cNvSpPr>
          <p:nvPr>
            <p:ph type="body" sz="half" idx="2"/>
          </p:nvPr>
        </p:nvSpPr>
        <p:spPr>
          <a:xfrm>
            <a:off x="525516" y="3417573"/>
            <a:ext cx="4593021" cy="2619839"/>
          </a:xfrm>
        </p:spPr>
        <p:txBody>
          <a:bodyPr vert="horz" lIns="91440" tIns="45720" rIns="91440" bIns="45720" rtlCol="0" anchor="ctr">
            <a:normAutofit/>
          </a:bodyPr>
          <a:lstStyle/>
          <a:p>
            <a:pPr algn="ctr"/>
            <a:r>
              <a:rPr lang="en-US" sz="2000" dirty="0"/>
              <a:t>“deliberate, often phased approach to change that begins with a short term commitment and realistic expectations that can start quickly (and often at low cost).”</a:t>
            </a:r>
          </a:p>
          <a:p>
            <a:pPr algn="ctr"/>
            <a:r>
              <a:rPr lang="en-US" sz="2000" dirty="0"/>
              <a:t>(Wyckoff, 2014) </a:t>
            </a:r>
          </a:p>
        </p:txBody>
      </p:sp>
      <p:pic>
        <p:nvPicPr>
          <p:cNvPr id="25" name="Picture 24">
            <a:extLst>
              <a:ext uri="{FF2B5EF4-FFF2-40B4-BE49-F238E27FC236}">
                <a16:creationId xmlns:a16="http://schemas.microsoft.com/office/drawing/2014/main" id="{80C81B41-97B6-47BA-BFDD-646118A89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1461" y="67115"/>
            <a:ext cx="1230875" cy="969929"/>
          </a:xfrm>
          <a:prstGeom prst="rect">
            <a:avLst/>
          </a:prstGeom>
        </p:spPr>
      </p:pic>
      <p:sp>
        <p:nvSpPr>
          <p:cNvPr id="14" name="TextBox 13">
            <a:extLst>
              <a:ext uri="{FF2B5EF4-FFF2-40B4-BE49-F238E27FC236}">
                <a16:creationId xmlns:a16="http://schemas.microsoft.com/office/drawing/2014/main" id="{0D5772E4-39D5-431D-A609-F4E490FBBD5F}"/>
              </a:ext>
            </a:extLst>
          </p:cNvPr>
          <p:cNvSpPr txBox="1"/>
          <p:nvPr/>
        </p:nvSpPr>
        <p:spPr>
          <a:xfrm>
            <a:off x="8256649" y="6421553"/>
            <a:ext cx="3915687" cy="369332"/>
          </a:xfrm>
          <a:prstGeom prst="rect">
            <a:avLst/>
          </a:prstGeom>
          <a:noFill/>
        </p:spPr>
        <p:txBody>
          <a:bodyPr wrap="none" rtlCol="0">
            <a:spAutoFit/>
          </a:bodyPr>
          <a:lstStyle/>
          <a:p>
            <a:r>
              <a:rPr lang="en-AU" b="1" dirty="0">
                <a:solidFill>
                  <a:schemeClr val="bg1"/>
                </a:solidFill>
              </a:rPr>
              <a:t>Dominique Hes, 2018. Newport Project</a:t>
            </a:r>
          </a:p>
        </p:txBody>
      </p:sp>
    </p:spTree>
    <p:extLst>
      <p:ext uri="{BB962C8B-B14F-4D97-AF65-F5344CB8AC3E}">
        <p14:creationId xmlns:p14="http://schemas.microsoft.com/office/powerpoint/2010/main" val="3184737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19E61C-4E75-4496-B56D-DC14C35B8D31}"/>
              </a:ext>
            </a:extLst>
          </p:cNvPr>
          <p:cNvPicPr>
            <a:picLocks noChangeAspect="1"/>
          </p:cNvPicPr>
          <p:nvPr/>
        </p:nvPicPr>
        <p:blipFill rotWithShape="1">
          <a:blip r:embed="rId2">
            <a:extLst>
              <a:ext uri="{28A0092B-C50C-407E-A947-70E740481C1C}">
                <a14:useLocalDpi xmlns:a14="http://schemas.microsoft.com/office/drawing/2010/main" val="0"/>
              </a:ext>
            </a:extLst>
          </a:blip>
          <a:srcRect t="46946" b="11565"/>
          <a:stretch/>
        </p:blipFill>
        <p:spPr>
          <a:xfrm>
            <a:off x="1" y="3064243"/>
            <a:ext cx="12192000" cy="3793757"/>
          </a:xfrm>
          <a:prstGeom prst="rect">
            <a:avLst/>
          </a:prstGeom>
        </p:spPr>
      </p:pic>
      <p:graphicFrame>
        <p:nvGraphicFramePr>
          <p:cNvPr id="7" name="Diagram 6">
            <a:extLst>
              <a:ext uri="{FF2B5EF4-FFF2-40B4-BE49-F238E27FC236}">
                <a16:creationId xmlns:a16="http://schemas.microsoft.com/office/drawing/2014/main" id="{C824CD8C-C759-48F1-8030-1959348C93CD}"/>
              </a:ext>
            </a:extLst>
          </p:cNvPr>
          <p:cNvGraphicFramePr/>
          <p:nvPr>
            <p:extLst/>
          </p:nvPr>
        </p:nvGraphicFramePr>
        <p:xfrm>
          <a:off x="2768808" y="621995"/>
          <a:ext cx="7485413" cy="2287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ECECC795-B3A5-4A25-AB03-4EA70925C2B9}"/>
              </a:ext>
            </a:extLst>
          </p:cNvPr>
          <p:cNvSpPr txBox="1"/>
          <p:nvPr/>
        </p:nvSpPr>
        <p:spPr>
          <a:xfrm>
            <a:off x="6989486" y="6346307"/>
            <a:ext cx="4928657" cy="369332"/>
          </a:xfrm>
          <a:prstGeom prst="rect">
            <a:avLst/>
          </a:prstGeom>
          <a:noFill/>
        </p:spPr>
        <p:txBody>
          <a:bodyPr wrap="none" rtlCol="0">
            <a:spAutoFit/>
          </a:bodyPr>
          <a:lstStyle/>
          <a:p>
            <a:r>
              <a:rPr lang="en-AU" b="1" dirty="0">
                <a:solidFill>
                  <a:schemeClr val="bg1"/>
                </a:solidFill>
              </a:rPr>
              <a:t>Cris Hernandez-Santin, 2019. The Living Pavilion</a:t>
            </a:r>
          </a:p>
        </p:txBody>
      </p:sp>
    </p:spTree>
    <p:extLst>
      <p:ext uri="{BB962C8B-B14F-4D97-AF65-F5344CB8AC3E}">
        <p14:creationId xmlns:p14="http://schemas.microsoft.com/office/powerpoint/2010/main" val="3520575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56C0FA5-5E41-496A-8900-3FDCA95E6B8E}"/>
              </a:ext>
            </a:extLst>
          </p:cNvPr>
          <p:cNvPicPr>
            <a:picLocks noChangeAspect="1"/>
          </p:cNvPicPr>
          <p:nvPr/>
        </p:nvPicPr>
        <p:blipFill rotWithShape="1">
          <a:blip r:embed="rId2">
            <a:extLst>
              <a:ext uri="{28A0092B-C50C-407E-A947-70E740481C1C}">
                <a14:useLocalDpi xmlns:a14="http://schemas.microsoft.com/office/drawing/2010/main" val="0"/>
              </a:ext>
            </a:extLst>
          </a:blip>
          <a:srcRect b="12716"/>
          <a:stretch/>
        </p:blipFill>
        <p:spPr>
          <a:xfrm>
            <a:off x="0" y="-1"/>
            <a:ext cx="12213142" cy="6858001"/>
          </a:xfrm>
          <a:prstGeom prst="rect">
            <a:avLst/>
          </a:prstGeom>
        </p:spPr>
      </p:pic>
      <p:grpSp>
        <p:nvGrpSpPr>
          <p:cNvPr id="8" name="Group 7">
            <a:extLst>
              <a:ext uri="{FF2B5EF4-FFF2-40B4-BE49-F238E27FC236}">
                <a16:creationId xmlns:a16="http://schemas.microsoft.com/office/drawing/2014/main" id="{328026DD-0663-45A9-9ABF-FD98DF2C5A02}"/>
              </a:ext>
            </a:extLst>
          </p:cNvPr>
          <p:cNvGrpSpPr/>
          <p:nvPr/>
        </p:nvGrpSpPr>
        <p:grpSpPr>
          <a:xfrm>
            <a:off x="-366104" y="998175"/>
            <a:ext cx="6376260" cy="6376260"/>
            <a:chOff x="-366104" y="998175"/>
            <a:chExt cx="6376260" cy="6376260"/>
          </a:xfrm>
        </p:grpSpPr>
        <p:sp>
          <p:nvSpPr>
            <p:cNvPr id="11" name="Oval 10">
              <a:extLst>
                <a:ext uri="{FF2B5EF4-FFF2-40B4-BE49-F238E27FC236}">
                  <a16:creationId xmlns:a16="http://schemas.microsoft.com/office/drawing/2014/main" id="{80BA4C74-7BC5-44FA-907C-265EAAD290D2}"/>
                </a:ext>
              </a:extLst>
            </p:cNvPr>
            <p:cNvSpPr/>
            <p:nvPr/>
          </p:nvSpPr>
          <p:spPr>
            <a:xfrm>
              <a:off x="-366104" y="998175"/>
              <a:ext cx="6376260" cy="637626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2" name="Straight Connector 11">
              <a:extLst>
                <a:ext uri="{FF2B5EF4-FFF2-40B4-BE49-F238E27FC236}">
                  <a16:creationId xmlns:a16="http://schemas.microsoft.com/office/drawing/2014/main" id="{5CFFC9AE-5939-4C75-BD2E-F8A34FD2DCA5}"/>
                </a:ext>
              </a:extLst>
            </p:cNvPr>
            <p:cNvCxnSpPr/>
            <p:nvPr/>
          </p:nvCxnSpPr>
          <p:spPr>
            <a:xfrm>
              <a:off x="1953491" y="3241964"/>
              <a:ext cx="1662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77FFAB17-8E53-42CC-A927-E069B4F7D017}"/>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t>Tactical Placemaking (Tactical Urbanism)</a:t>
            </a:r>
          </a:p>
        </p:txBody>
      </p:sp>
      <p:sp>
        <p:nvSpPr>
          <p:cNvPr id="4" name="Text Placeholder 3">
            <a:extLst>
              <a:ext uri="{FF2B5EF4-FFF2-40B4-BE49-F238E27FC236}">
                <a16:creationId xmlns:a16="http://schemas.microsoft.com/office/drawing/2014/main" id="{2AB70C38-4375-4CF3-97C4-7832A7B44803}"/>
              </a:ext>
            </a:extLst>
          </p:cNvPr>
          <p:cNvSpPr>
            <a:spLocks noGrp="1"/>
          </p:cNvSpPr>
          <p:nvPr>
            <p:ph type="body" sz="half" idx="2"/>
          </p:nvPr>
        </p:nvSpPr>
        <p:spPr>
          <a:xfrm>
            <a:off x="525516" y="3417573"/>
            <a:ext cx="4593021" cy="2619839"/>
          </a:xfrm>
        </p:spPr>
        <p:txBody>
          <a:bodyPr vert="horz" lIns="91440" tIns="45720" rIns="91440" bIns="45720" rtlCol="0" anchor="ctr">
            <a:normAutofit/>
          </a:bodyPr>
          <a:lstStyle/>
          <a:p>
            <a:pPr algn="ctr"/>
            <a:r>
              <a:rPr lang="en-US" sz="2000" dirty="0"/>
              <a:t>brings together tactical urbanism and Lighter, Quicker, Cheaper approach as ways of testing ideas before making financial commitments. </a:t>
            </a:r>
          </a:p>
          <a:p>
            <a:pPr algn="ctr"/>
            <a:r>
              <a:rPr lang="en-US" dirty="0"/>
              <a:t>(Wyckoff, 2014) </a:t>
            </a:r>
          </a:p>
        </p:txBody>
      </p:sp>
      <p:sp>
        <p:nvSpPr>
          <p:cNvPr id="13" name="TextBox 12">
            <a:extLst>
              <a:ext uri="{FF2B5EF4-FFF2-40B4-BE49-F238E27FC236}">
                <a16:creationId xmlns:a16="http://schemas.microsoft.com/office/drawing/2014/main" id="{3C0E0C85-389F-421B-B012-776EAEF91424}"/>
              </a:ext>
            </a:extLst>
          </p:cNvPr>
          <p:cNvSpPr txBox="1"/>
          <p:nvPr/>
        </p:nvSpPr>
        <p:spPr>
          <a:xfrm>
            <a:off x="7035827" y="6373426"/>
            <a:ext cx="5177315" cy="369332"/>
          </a:xfrm>
          <a:prstGeom prst="rect">
            <a:avLst/>
          </a:prstGeom>
          <a:noFill/>
        </p:spPr>
        <p:txBody>
          <a:bodyPr wrap="none" rtlCol="0">
            <a:spAutoFit/>
          </a:bodyPr>
          <a:lstStyle/>
          <a:p>
            <a:r>
              <a:rPr lang="en-AU" b="1" dirty="0">
                <a:solidFill>
                  <a:schemeClr val="bg1"/>
                </a:solidFill>
              </a:rPr>
              <a:t>PlaceAgency, 2018. Regenerating Sustainability Expo</a:t>
            </a:r>
          </a:p>
        </p:txBody>
      </p:sp>
      <p:pic>
        <p:nvPicPr>
          <p:cNvPr id="14" name="Picture 13">
            <a:extLst>
              <a:ext uri="{FF2B5EF4-FFF2-40B4-BE49-F238E27FC236}">
                <a16:creationId xmlns:a16="http://schemas.microsoft.com/office/drawing/2014/main" id="{FEE6D3BD-08E1-4BB5-B44D-4929443CED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1461" y="67115"/>
            <a:ext cx="1230875" cy="969929"/>
          </a:xfrm>
          <a:prstGeom prst="rect">
            <a:avLst/>
          </a:prstGeom>
        </p:spPr>
      </p:pic>
    </p:spTree>
    <p:extLst>
      <p:ext uri="{BB962C8B-B14F-4D97-AF65-F5344CB8AC3E}">
        <p14:creationId xmlns:p14="http://schemas.microsoft.com/office/powerpoint/2010/main" val="1363272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DFB04-2C55-47E3-B701-A661F17A8943}"/>
              </a:ext>
            </a:extLst>
          </p:cNvPr>
          <p:cNvSpPr>
            <a:spLocks noGrp="1"/>
          </p:cNvSpPr>
          <p:nvPr>
            <p:ph type="title"/>
          </p:nvPr>
        </p:nvSpPr>
        <p:spPr/>
        <p:txBody>
          <a:bodyPr/>
          <a:lstStyle/>
          <a:p>
            <a:r>
              <a:rPr lang="en-AU" b="1" dirty="0"/>
              <a:t>Outline </a:t>
            </a:r>
          </a:p>
        </p:txBody>
      </p:sp>
      <p:sp>
        <p:nvSpPr>
          <p:cNvPr id="3" name="Content Placeholder 2">
            <a:extLst>
              <a:ext uri="{FF2B5EF4-FFF2-40B4-BE49-F238E27FC236}">
                <a16:creationId xmlns:a16="http://schemas.microsoft.com/office/drawing/2014/main" id="{9477AC1E-EE7B-424E-8FB6-2642C62A9005}"/>
              </a:ext>
            </a:extLst>
          </p:cNvPr>
          <p:cNvSpPr>
            <a:spLocks noGrp="1"/>
          </p:cNvSpPr>
          <p:nvPr>
            <p:ph idx="1"/>
          </p:nvPr>
        </p:nvSpPr>
        <p:spPr>
          <a:solidFill>
            <a:srgbClr val="FFF4C2"/>
          </a:solidFill>
        </p:spPr>
        <p:txBody>
          <a:bodyPr/>
          <a:lstStyle/>
          <a:p>
            <a:pPr>
              <a:spcBef>
                <a:spcPts val="600"/>
              </a:spcBef>
              <a:spcAft>
                <a:spcPts val="600"/>
              </a:spcAft>
            </a:pPr>
            <a:r>
              <a:rPr lang="en-US" dirty="0"/>
              <a:t>What is place? Why Placemaking? (10 min)</a:t>
            </a:r>
          </a:p>
          <a:p>
            <a:pPr>
              <a:spcBef>
                <a:spcPts val="600"/>
              </a:spcBef>
              <a:spcAft>
                <a:spcPts val="600"/>
              </a:spcAft>
            </a:pPr>
            <a:r>
              <a:rPr lang="en-US" dirty="0"/>
              <a:t>Types of placemaking (10 min)</a:t>
            </a:r>
          </a:p>
          <a:p>
            <a:pPr>
              <a:spcBef>
                <a:spcPts val="600"/>
              </a:spcBef>
              <a:spcAft>
                <a:spcPts val="600"/>
              </a:spcAft>
            </a:pPr>
            <a:r>
              <a:rPr lang="en-US" dirty="0"/>
              <a:t>The 5 P framework (15 min) </a:t>
            </a:r>
          </a:p>
          <a:p>
            <a:pPr>
              <a:spcBef>
                <a:spcPts val="600"/>
              </a:spcBef>
              <a:spcAft>
                <a:spcPts val="600"/>
              </a:spcAft>
            </a:pPr>
            <a:r>
              <a:rPr lang="en-US" dirty="0"/>
              <a:t>Elements for success, a summary (5 min)</a:t>
            </a:r>
          </a:p>
          <a:p>
            <a:pPr>
              <a:spcBef>
                <a:spcPts val="600"/>
              </a:spcBef>
              <a:spcAft>
                <a:spcPts val="600"/>
              </a:spcAft>
            </a:pPr>
            <a:r>
              <a:rPr lang="en-US" dirty="0"/>
              <a:t>Key definitions: Differences between place, place wash, place masking, place keeping  (10 min)</a:t>
            </a:r>
          </a:p>
          <a:p>
            <a:pPr>
              <a:spcBef>
                <a:spcPts val="600"/>
              </a:spcBef>
              <a:spcAft>
                <a:spcPts val="600"/>
              </a:spcAft>
            </a:pPr>
            <a:r>
              <a:rPr lang="en-US" dirty="0"/>
              <a:t>Point cook and design challenge: Project brief.  (10-15 min?)</a:t>
            </a:r>
          </a:p>
          <a:p>
            <a:endParaRPr lang="en-AU" dirty="0"/>
          </a:p>
        </p:txBody>
      </p:sp>
    </p:spTree>
    <p:extLst>
      <p:ext uri="{BB962C8B-B14F-4D97-AF65-F5344CB8AC3E}">
        <p14:creationId xmlns:p14="http://schemas.microsoft.com/office/powerpoint/2010/main" val="1397886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ADED33-475A-49CA-AA34-2D60876205CF}"/>
              </a:ext>
            </a:extLst>
          </p:cNvPr>
          <p:cNvPicPr>
            <a:picLocks noChangeAspect="1"/>
          </p:cNvPicPr>
          <p:nvPr/>
        </p:nvPicPr>
        <p:blipFill rotWithShape="1">
          <a:blip r:embed="rId2">
            <a:extLst>
              <a:ext uri="{28A0092B-C50C-407E-A947-70E740481C1C}">
                <a14:useLocalDpi xmlns:a14="http://schemas.microsoft.com/office/drawing/2010/main" val="0"/>
              </a:ext>
            </a:extLst>
          </a:blip>
          <a:srcRect t="40995" b="9916"/>
          <a:stretch/>
        </p:blipFill>
        <p:spPr>
          <a:xfrm>
            <a:off x="20" y="1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6" name="Diagram 5">
            <a:extLst>
              <a:ext uri="{FF2B5EF4-FFF2-40B4-BE49-F238E27FC236}">
                <a16:creationId xmlns:a16="http://schemas.microsoft.com/office/drawing/2014/main" id="{D75F9B4E-25C9-46A1-B416-E8B032E3CB57}"/>
              </a:ext>
            </a:extLst>
          </p:cNvPr>
          <p:cNvGraphicFramePr/>
          <p:nvPr>
            <p:extLst>
              <p:ext uri="{D42A27DB-BD31-4B8C-83A1-F6EECF244321}">
                <p14:modId xmlns:p14="http://schemas.microsoft.com/office/powerpoint/2010/main" val="2995810550"/>
              </p:ext>
            </p:extLst>
          </p:nvPr>
        </p:nvGraphicFramePr>
        <p:xfrm>
          <a:off x="654874" y="3656807"/>
          <a:ext cx="7485413" cy="2287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6273336A-F65B-43A0-8DBF-B80FD8DFB187}"/>
              </a:ext>
            </a:extLst>
          </p:cNvPr>
          <p:cNvSpPr txBox="1"/>
          <p:nvPr/>
        </p:nvSpPr>
        <p:spPr>
          <a:xfrm>
            <a:off x="7035827" y="6373426"/>
            <a:ext cx="5177315" cy="369332"/>
          </a:xfrm>
          <a:prstGeom prst="rect">
            <a:avLst/>
          </a:prstGeom>
          <a:noFill/>
        </p:spPr>
        <p:txBody>
          <a:bodyPr wrap="none" rtlCol="0">
            <a:spAutoFit/>
          </a:bodyPr>
          <a:lstStyle/>
          <a:p>
            <a:r>
              <a:rPr lang="en-AU" b="1" dirty="0"/>
              <a:t>PlaceAgency, 2018. Regenerating Sustainability Expo</a:t>
            </a:r>
          </a:p>
        </p:txBody>
      </p:sp>
      <p:pic>
        <p:nvPicPr>
          <p:cNvPr id="12" name="Picture 11">
            <a:extLst>
              <a:ext uri="{FF2B5EF4-FFF2-40B4-BE49-F238E27FC236}">
                <a16:creationId xmlns:a16="http://schemas.microsoft.com/office/drawing/2014/main" id="{92C45B7E-1DE8-4823-859C-81A6A68361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1461" y="67115"/>
            <a:ext cx="1230875" cy="969929"/>
          </a:xfrm>
          <a:prstGeom prst="rect">
            <a:avLst/>
          </a:prstGeom>
        </p:spPr>
      </p:pic>
    </p:spTree>
    <p:extLst>
      <p:ext uri="{BB962C8B-B14F-4D97-AF65-F5344CB8AC3E}">
        <p14:creationId xmlns:p14="http://schemas.microsoft.com/office/powerpoint/2010/main" val="3907094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869941-0160-4589-BA41-8D824BE7B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23019"/>
            <a:ext cx="12282108" cy="7881019"/>
          </a:xfrm>
          <a:prstGeom prst="rect">
            <a:avLst/>
          </a:prstGeom>
        </p:spPr>
      </p:pic>
      <p:grpSp>
        <p:nvGrpSpPr>
          <p:cNvPr id="7" name="Group 6">
            <a:extLst>
              <a:ext uri="{FF2B5EF4-FFF2-40B4-BE49-F238E27FC236}">
                <a16:creationId xmlns:a16="http://schemas.microsoft.com/office/drawing/2014/main" id="{94F56585-557F-4DB4-950F-35810B89E6AF}"/>
              </a:ext>
            </a:extLst>
          </p:cNvPr>
          <p:cNvGrpSpPr/>
          <p:nvPr/>
        </p:nvGrpSpPr>
        <p:grpSpPr>
          <a:xfrm>
            <a:off x="-366104" y="998175"/>
            <a:ext cx="6376260" cy="6376260"/>
            <a:chOff x="-366104" y="998175"/>
            <a:chExt cx="6376260" cy="6376260"/>
          </a:xfrm>
        </p:grpSpPr>
        <p:sp>
          <p:nvSpPr>
            <p:cNvPr id="8" name="Oval 7">
              <a:extLst>
                <a:ext uri="{FF2B5EF4-FFF2-40B4-BE49-F238E27FC236}">
                  <a16:creationId xmlns:a16="http://schemas.microsoft.com/office/drawing/2014/main" id="{6B43FBE2-C88B-4335-A6EF-DEFEEFDA4A05}"/>
                </a:ext>
              </a:extLst>
            </p:cNvPr>
            <p:cNvSpPr/>
            <p:nvPr/>
          </p:nvSpPr>
          <p:spPr>
            <a:xfrm>
              <a:off x="-366104" y="998175"/>
              <a:ext cx="6376260" cy="637626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0" name="Straight Connector 9">
              <a:extLst>
                <a:ext uri="{FF2B5EF4-FFF2-40B4-BE49-F238E27FC236}">
                  <a16:creationId xmlns:a16="http://schemas.microsoft.com/office/drawing/2014/main" id="{4864909E-53B3-4C7B-9E03-877798ED2563}"/>
                </a:ext>
              </a:extLst>
            </p:cNvPr>
            <p:cNvCxnSpPr/>
            <p:nvPr/>
          </p:nvCxnSpPr>
          <p:spPr>
            <a:xfrm>
              <a:off x="1953491" y="3241964"/>
              <a:ext cx="1662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9BE7835-EF31-4503-A9E1-F2E5F4509AAA}"/>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2800" dirty="0"/>
              <a:t>Regenerative  Placemaking (Regenerative Development)</a:t>
            </a:r>
          </a:p>
        </p:txBody>
      </p:sp>
      <p:sp>
        <p:nvSpPr>
          <p:cNvPr id="5" name="Text Placeholder 3">
            <a:extLst>
              <a:ext uri="{FF2B5EF4-FFF2-40B4-BE49-F238E27FC236}">
                <a16:creationId xmlns:a16="http://schemas.microsoft.com/office/drawing/2014/main" id="{97BF97D4-D417-418A-B783-9E3AF818D2B2}"/>
              </a:ext>
            </a:extLst>
          </p:cNvPr>
          <p:cNvSpPr txBox="1">
            <a:spLocks/>
          </p:cNvSpPr>
          <p:nvPr/>
        </p:nvSpPr>
        <p:spPr>
          <a:xfrm>
            <a:off x="525516" y="3417573"/>
            <a:ext cx="4593021" cy="26198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Process off integrating regenerative development and placemaking by: incorporating ecosystem perspectives into place, supporting positive socio-ecological relationships and applying temporary interventions to identify best ways forward towards the coevolution of the place</a:t>
            </a:r>
          </a:p>
        </p:txBody>
      </p:sp>
      <p:pic>
        <p:nvPicPr>
          <p:cNvPr id="11" name="Picture 10">
            <a:extLst>
              <a:ext uri="{FF2B5EF4-FFF2-40B4-BE49-F238E27FC236}">
                <a16:creationId xmlns:a16="http://schemas.microsoft.com/office/drawing/2014/main" id="{02C397C7-76E4-49BB-A51E-6BD8F5683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1461" y="67115"/>
            <a:ext cx="1230875" cy="969929"/>
          </a:xfrm>
          <a:prstGeom prst="rect">
            <a:avLst/>
          </a:prstGeom>
        </p:spPr>
      </p:pic>
    </p:spTree>
    <p:extLst>
      <p:ext uri="{BB962C8B-B14F-4D97-AF65-F5344CB8AC3E}">
        <p14:creationId xmlns:p14="http://schemas.microsoft.com/office/powerpoint/2010/main" val="279448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BC4379-BA47-40DF-8692-48BF17147CE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0"/>
            <a:ext cx="12192000" cy="6857990"/>
          </a:xfrm>
          <a:prstGeom prst="rect">
            <a:avLst/>
          </a:prstGeom>
        </p:spPr>
      </p:pic>
      <p:grpSp>
        <p:nvGrpSpPr>
          <p:cNvPr id="6" name="Group 5">
            <a:extLst>
              <a:ext uri="{FF2B5EF4-FFF2-40B4-BE49-F238E27FC236}">
                <a16:creationId xmlns:a16="http://schemas.microsoft.com/office/drawing/2014/main" id="{C577B517-D8BE-4306-98F7-C3BDC4748D74}"/>
              </a:ext>
            </a:extLst>
          </p:cNvPr>
          <p:cNvGrpSpPr/>
          <p:nvPr/>
        </p:nvGrpSpPr>
        <p:grpSpPr>
          <a:xfrm>
            <a:off x="-366104" y="998175"/>
            <a:ext cx="6376260" cy="6376260"/>
            <a:chOff x="-366104" y="998175"/>
            <a:chExt cx="6376260" cy="6376260"/>
          </a:xfrm>
        </p:grpSpPr>
        <p:sp>
          <p:nvSpPr>
            <p:cNvPr id="7" name="Oval 6">
              <a:extLst>
                <a:ext uri="{FF2B5EF4-FFF2-40B4-BE49-F238E27FC236}">
                  <a16:creationId xmlns:a16="http://schemas.microsoft.com/office/drawing/2014/main" id="{E5056B44-96CA-4FCB-894F-373A64585E35}"/>
                </a:ext>
              </a:extLst>
            </p:cNvPr>
            <p:cNvSpPr/>
            <p:nvPr/>
          </p:nvSpPr>
          <p:spPr>
            <a:xfrm>
              <a:off x="-366104" y="998175"/>
              <a:ext cx="6376260" cy="6376260"/>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8" name="Straight Connector 7">
              <a:extLst>
                <a:ext uri="{FF2B5EF4-FFF2-40B4-BE49-F238E27FC236}">
                  <a16:creationId xmlns:a16="http://schemas.microsoft.com/office/drawing/2014/main" id="{505C8DB1-13E9-4B89-9B23-E6E761227B90}"/>
                </a:ext>
              </a:extLst>
            </p:cNvPr>
            <p:cNvCxnSpPr/>
            <p:nvPr/>
          </p:nvCxnSpPr>
          <p:spPr>
            <a:xfrm>
              <a:off x="1953491" y="3241964"/>
              <a:ext cx="16625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9BE7835-EF31-4503-A9E1-F2E5F4509AAA}"/>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t>Digital Placemaking</a:t>
            </a:r>
          </a:p>
        </p:txBody>
      </p:sp>
      <p:sp>
        <p:nvSpPr>
          <p:cNvPr id="5" name="Text Placeholder 3">
            <a:extLst>
              <a:ext uri="{FF2B5EF4-FFF2-40B4-BE49-F238E27FC236}">
                <a16:creationId xmlns:a16="http://schemas.microsoft.com/office/drawing/2014/main" id="{97BF97D4-D417-418A-B783-9E3AF818D2B2}"/>
              </a:ext>
            </a:extLst>
          </p:cNvPr>
          <p:cNvSpPr txBox="1">
            <a:spLocks/>
          </p:cNvSpPr>
          <p:nvPr/>
        </p:nvSpPr>
        <p:spPr>
          <a:xfrm>
            <a:off x="525516" y="3417573"/>
            <a:ext cx="4593021" cy="261983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“placemaking practices which place special emphasis on, or are primarily mediated through, digital technologies” </a:t>
            </a:r>
          </a:p>
          <a:p>
            <a:pPr marL="0" indent="0" algn="ctr">
              <a:buNone/>
            </a:pPr>
            <a:r>
              <a:rPr lang="en-US" sz="2000" dirty="0"/>
              <a:t>(Toland et al. 2020) </a:t>
            </a:r>
          </a:p>
        </p:txBody>
      </p:sp>
      <p:pic>
        <p:nvPicPr>
          <p:cNvPr id="11" name="Picture 10">
            <a:extLst>
              <a:ext uri="{FF2B5EF4-FFF2-40B4-BE49-F238E27FC236}">
                <a16:creationId xmlns:a16="http://schemas.microsoft.com/office/drawing/2014/main" id="{02C397C7-76E4-49BB-A51E-6BD8F5683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1461" y="67115"/>
            <a:ext cx="1230875" cy="969929"/>
          </a:xfrm>
          <a:prstGeom prst="rect">
            <a:avLst/>
          </a:prstGeom>
        </p:spPr>
      </p:pic>
      <p:sp>
        <p:nvSpPr>
          <p:cNvPr id="9" name="TextBox 8">
            <a:extLst>
              <a:ext uri="{FF2B5EF4-FFF2-40B4-BE49-F238E27FC236}">
                <a16:creationId xmlns:a16="http://schemas.microsoft.com/office/drawing/2014/main" id="{270E434B-34A5-4D1F-9740-3B18A33D6C34}"/>
              </a:ext>
            </a:extLst>
          </p:cNvPr>
          <p:cNvSpPr txBox="1"/>
          <p:nvPr/>
        </p:nvSpPr>
        <p:spPr>
          <a:xfrm>
            <a:off x="7472631" y="6421553"/>
            <a:ext cx="4719369" cy="369332"/>
          </a:xfrm>
          <a:prstGeom prst="rect">
            <a:avLst/>
          </a:prstGeom>
          <a:noFill/>
        </p:spPr>
        <p:txBody>
          <a:bodyPr wrap="none" rtlCol="0">
            <a:spAutoFit/>
          </a:bodyPr>
          <a:lstStyle/>
          <a:p>
            <a:r>
              <a:rPr lang="en-AU" b="1" dirty="0">
                <a:solidFill>
                  <a:schemeClr val="bg1"/>
                </a:solidFill>
              </a:rPr>
              <a:t>Digital Placemaking, Image by Curtin University</a:t>
            </a:r>
          </a:p>
        </p:txBody>
      </p:sp>
    </p:spTree>
    <p:extLst>
      <p:ext uri="{BB962C8B-B14F-4D97-AF65-F5344CB8AC3E}">
        <p14:creationId xmlns:p14="http://schemas.microsoft.com/office/powerpoint/2010/main" val="17105116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A28FD-D918-43CF-93F7-E09EAC2C232A}"/>
              </a:ext>
            </a:extLst>
          </p:cNvPr>
          <p:cNvSpPr>
            <a:spLocks noGrp="1"/>
          </p:cNvSpPr>
          <p:nvPr>
            <p:ph type="title"/>
          </p:nvPr>
        </p:nvSpPr>
        <p:spPr/>
        <p:txBody>
          <a:bodyPr/>
          <a:lstStyle/>
          <a:p>
            <a:r>
              <a:rPr lang="en-AU" dirty="0"/>
              <a:t>Key to success?</a:t>
            </a:r>
          </a:p>
        </p:txBody>
      </p:sp>
      <p:pic>
        <p:nvPicPr>
          <p:cNvPr id="5" name="Online Media 4">
            <a:hlinkClick r:id="" action="ppaction://media"/>
            <a:extLst>
              <a:ext uri="{FF2B5EF4-FFF2-40B4-BE49-F238E27FC236}">
                <a16:creationId xmlns:a16="http://schemas.microsoft.com/office/drawing/2014/main" id="{A921447D-D6D6-4B05-B0D0-164FB17AB8D3}"/>
              </a:ext>
            </a:extLst>
          </p:cNvPr>
          <p:cNvPicPr>
            <a:picLocks noRot="1" noChangeAspect="1"/>
          </p:cNvPicPr>
          <p:nvPr>
            <a:videoFile r:link="rId1"/>
          </p:nvPr>
        </p:nvPicPr>
        <p:blipFill>
          <a:blip r:embed="rId4"/>
          <a:stretch>
            <a:fillRect/>
          </a:stretch>
        </p:blipFill>
        <p:spPr>
          <a:xfrm>
            <a:off x="1851527" y="1445294"/>
            <a:ext cx="8339220" cy="4690811"/>
          </a:xfrm>
          <a:prstGeom prst="rect">
            <a:avLst/>
          </a:prstGeom>
        </p:spPr>
      </p:pic>
      <p:sp>
        <p:nvSpPr>
          <p:cNvPr id="6" name="Rectangle 5">
            <a:extLst>
              <a:ext uri="{FF2B5EF4-FFF2-40B4-BE49-F238E27FC236}">
                <a16:creationId xmlns:a16="http://schemas.microsoft.com/office/drawing/2014/main" id="{DCA6AF38-5935-4836-A95D-E77D7C65B0C6}"/>
              </a:ext>
            </a:extLst>
          </p:cNvPr>
          <p:cNvSpPr/>
          <p:nvPr/>
        </p:nvSpPr>
        <p:spPr>
          <a:xfrm>
            <a:off x="1851527" y="6136105"/>
            <a:ext cx="6096000" cy="369332"/>
          </a:xfrm>
          <a:prstGeom prst="rect">
            <a:avLst/>
          </a:prstGeom>
        </p:spPr>
        <p:txBody>
          <a:bodyPr>
            <a:spAutoFit/>
          </a:bodyPr>
          <a:lstStyle/>
          <a:p>
            <a:r>
              <a:rPr lang="en-AU" b="1" dirty="0">
                <a:hlinkClick r:id="rId5"/>
              </a:rPr>
              <a:t>Main takeaways to achieve long-term benefit</a:t>
            </a:r>
            <a:endParaRPr lang="en-AU" b="1" dirty="0"/>
          </a:p>
        </p:txBody>
      </p:sp>
    </p:spTree>
    <p:extLst>
      <p:ext uri="{BB962C8B-B14F-4D97-AF65-F5344CB8AC3E}">
        <p14:creationId xmlns:p14="http://schemas.microsoft.com/office/powerpoint/2010/main" val="1169977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79167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1">
            <a:extLst>
              <a:ext uri="{FF2B5EF4-FFF2-40B4-BE49-F238E27FC236}">
                <a16:creationId xmlns:a16="http://schemas.microsoft.com/office/drawing/2014/main" id="{5F1637B9-6CBD-4506-BA79-DD4A681DACB3}"/>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878" r="112"/>
          <a:stretch/>
        </p:blipFill>
        <p:spPr bwMode="auto">
          <a:xfrm>
            <a:off x="4231334" y="1668362"/>
            <a:ext cx="4915768" cy="3761714"/>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0">
            <a:extLst>
              <a:ext uri="{FF2B5EF4-FFF2-40B4-BE49-F238E27FC236}">
                <a16:creationId xmlns:a16="http://schemas.microsoft.com/office/drawing/2014/main" id="{E9497181-8E80-45EB-8FBC-AC736934663D}"/>
              </a:ext>
            </a:extLst>
          </p:cNvPr>
          <p:cNvPicPr>
            <a:picLocks noChangeAspect="1" noChangeArrowheads="1"/>
          </p:cNvPicPr>
          <p:nvPr/>
        </p:nvPicPr>
        <p:blipFill rotWithShape="1">
          <a:blip r:embed="rId4" cstate="print">
            <a:alphaModFix/>
            <a:extLst>
              <a:ext uri="{28A0092B-C50C-407E-A947-70E740481C1C}">
                <a14:useLocalDpi xmlns:a14="http://schemas.microsoft.com/office/drawing/2010/main" val="0"/>
              </a:ext>
            </a:extLst>
          </a:blip>
          <a:srcRect t="4307" r="-2" b="16241"/>
          <a:stretch/>
        </p:blipFill>
        <p:spPr bwMode="auto">
          <a:xfrm>
            <a:off x="8977745" y="1634116"/>
            <a:ext cx="2794972" cy="379596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9">
            <a:extLst>
              <a:ext uri="{FF2B5EF4-FFF2-40B4-BE49-F238E27FC236}">
                <a16:creationId xmlns:a16="http://schemas.microsoft.com/office/drawing/2014/main" id="{82A5EB76-62BA-44F1-A662-DFD09598B8E9}"/>
              </a:ext>
            </a:extLst>
          </p:cNvPr>
          <p:cNvPicPr>
            <a:picLocks noChangeAspect="1" noChangeArrowheads="1"/>
          </p:cNvPicPr>
          <p:nvPr/>
        </p:nvPicPr>
        <p:blipFill rotWithShape="1">
          <a:blip r:embed="rId5" cstate="print">
            <a:alphaModFix/>
            <a:extLst>
              <a:ext uri="{28A0092B-C50C-407E-A947-70E740481C1C}">
                <a14:useLocalDpi xmlns:a14="http://schemas.microsoft.com/office/drawing/2010/main" val="0"/>
              </a:ext>
            </a:extLst>
          </a:blip>
          <a:srcRect t="293" r="-2" b="21062"/>
          <a:stretch/>
        </p:blipFill>
        <p:spPr bwMode="auto">
          <a:xfrm>
            <a:off x="548075" y="1668362"/>
            <a:ext cx="3814681" cy="3761714"/>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9">
            <a:extLst>
              <a:ext uri="{FF2B5EF4-FFF2-40B4-BE49-F238E27FC236}">
                <a16:creationId xmlns:a16="http://schemas.microsoft.com/office/drawing/2014/main" id="{F78ADACF-7A70-4009-8AF4-ED18D96E48C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b="1" dirty="0"/>
              <a:t>What we have…</a:t>
            </a:r>
          </a:p>
        </p:txBody>
      </p:sp>
      <p:sp>
        <p:nvSpPr>
          <p:cNvPr id="17" name="TextBox 16">
            <a:extLst>
              <a:ext uri="{FF2B5EF4-FFF2-40B4-BE49-F238E27FC236}">
                <a16:creationId xmlns:a16="http://schemas.microsoft.com/office/drawing/2014/main" id="{725591B0-2114-429D-89DC-DF4ED772426F}"/>
              </a:ext>
            </a:extLst>
          </p:cNvPr>
          <p:cNvSpPr txBox="1"/>
          <p:nvPr/>
        </p:nvSpPr>
        <p:spPr>
          <a:xfrm>
            <a:off x="1711037" y="5505887"/>
            <a:ext cx="9481122" cy="461665"/>
          </a:xfrm>
          <a:prstGeom prst="rect">
            <a:avLst/>
          </a:prstGeom>
          <a:noFill/>
        </p:spPr>
        <p:txBody>
          <a:bodyPr wrap="none" rtlCol="0">
            <a:spAutoFit/>
          </a:bodyPr>
          <a:lstStyle/>
          <a:p>
            <a:r>
              <a:rPr lang="en-AU" sz="2400" b="1" dirty="0"/>
              <a:t>Loneliness			     Unused Spaces 		      Regulations</a:t>
            </a:r>
          </a:p>
        </p:txBody>
      </p:sp>
    </p:spTree>
    <p:extLst>
      <p:ext uri="{BB962C8B-B14F-4D97-AF65-F5344CB8AC3E}">
        <p14:creationId xmlns:p14="http://schemas.microsoft.com/office/powerpoint/2010/main" val="4120621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A0AE83-2364-4CB3-839D-475DFD8615AA}"/>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157" r="27784" b="-3"/>
          <a:stretch/>
        </p:blipFill>
        <p:spPr>
          <a:xfrm>
            <a:off x="608834" y="1690662"/>
            <a:ext cx="3812051" cy="3632116"/>
          </a:xfrm>
          <a:prstGeom prst="rect">
            <a:avLst/>
          </a:prstGeom>
          <a:effectLst/>
        </p:spPr>
      </p:pic>
      <p:pic>
        <p:nvPicPr>
          <p:cNvPr id="11" name="Picture 10">
            <a:extLst>
              <a:ext uri="{FF2B5EF4-FFF2-40B4-BE49-F238E27FC236}">
                <a16:creationId xmlns:a16="http://schemas.microsoft.com/office/drawing/2014/main" id="{E1B0C463-FA53-490D-9416-7CE0EC4580F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8666" r="4326"/>
          <a:stretch/>
        </p:blipFill>
        <p:spPr>
          <a:xfrm>
            <a:off x="4420885" y="1688528"/>
            <a:ext cx="3729332" cy="3632116"/>
          </a:xfrm>
          <a:prstGeom prst="rect">
            <a:avLst/>
          </a:prstGeom>
          <a:effectLst/>
        </p:spPr>
      </p:pic>
      <p:pic>
        <p:nvPicPr>
          <p:cNvPr id="9" name="Picture 8">
            <a:extLst>
              <a:ext uri="{FF2B5EF4-FFF2-40B4-BE49-F238E27FC236}">
                <a16:creationId xmlns:a16="http://schemas.microsoft.com/office/drawing/2014/main" id="{F38E2314-B4D3-4E18-824A-008EB197638B}"/>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9748" r="2560" b="-3"/>
          <a:stretch/>
        </p:blipFill>
        <p:spPr>
          <a:xfrm>
            <a:off x="8150217" y="1690688"/>
            <a:ext cx="3683258" cy="3632116"/>
          </a:xfrm>
          <a:prstGeom prst="rect">
            <a:avLst/>
          </a:prstGeom>
          <a:effectLst/>
        </p:spPr>
      </p:pic>
      <p:sp>
        <p:nvSpPr>
          <p:cNvPr id="15" name="TextBox 14">
            <a:extLst>
              <a:ext uri="{FF2B5EF4-FFF2-40B4-BE49-F238E27FC236}">
                <a16:creationId xmlns:a16="http://schemas.microsoft.com/office/drawing/2014/main" id="{53A82855-8749-4E40-AB96-635CD1E8EA2D}"/>
              </a:ext>
            </a:extLst>
          </p:cNvPr>
          <p:cNvSpPr txBox="1"/>
          <p:nvPr/>
        </p:nvSpPr>
        <p:spPr>
          <a:xfrm>
            <a:off x="9902537" y="4951312"/>
            <a:ext cx="2059731" cy="369332"/>
          </a:xfrm>
          <a:prstGeom prst="rect">
            <a:avLst/>
          </a:prstGeom>
          <a:noFill/>
        </p:spPr>
        <p:txBody>
          <a:bodyPr wrap="none" rtlCol="0">
            <a:spAutoFit/>
          </a:bodyPr>
          <a:lstStyle/>
          <a:p>
            <a:r>
              <a:rPr lang="en-AU" b="1" dirty="0">
                <a:solidFill>
                  <a:schemeClr val="bg1"/>
                </a:solidFill>
              </a:rPr>
              <a:t>PlaceAgency, 2018. </a:t>
            </a:r>
          </a:p>
        </p:txBody>
      </p:sp>
      <p:sp>
        <p:nvSpPr>
          <p:cNvPr id="17" name="TextBox 16">
            <a:extLst>
              <a:ext uri="{FF2B5EF4-FFF2-40B4-BE49-F238E27FC236}">
                <a16:creationId xmlns:a16="http://schemas.microsoft.com/office/drawing/2014/main" id="{D19286E9-C875-4261-94C5-54D257168AC9}"/>
              </a:ext>
            </a:extLst>
          </p:cNvPr>
          <p:cNvSpPr txBox="1"/>
          <p:nvPr/>
        </p:nvSpPr>
        <p:spPr>
          <a:xfrm>
            <a:off x="2387328" y="4951312"/>
            <a:ext cx="2059731" cy="369332"/>
          </a:xfrm>
          <a:prstGeom prst="rect">
            <a:avLst/>
          </a:prstGeom>
          <a:noFill/>
        </p:spPr>
        <p:txBody>
          <a:bodyPr wrap="none" rtlCol="0">
            <a:spAutoFit/>
          </a:bodyPr>
          <a:lstStyle/>
          <a:p>
            <a:r>
              <a:rPr lang="en-AU" b="1" dirty="0">
                <a:solidFill>
                  <a:schemeClr val="bg1"/>
                </a:solidFill>
              </a:rPr>
              <a:t>PlaceAgency, 2018. </a:t>
            </a:r>
          </a:p>
        </p:txBody>
      </p:sp>
      <p:sp>
        <p:nvSpPr>
          <p:cNvPr id="18" name="TextBox 17">
            <a:extLst>
              <a:ext uri="{FF2B5EF4-FFF2-40B4-BE49-F238E27FC236}">
                <a16:creationId xmlns:a16="http://schemas.microsoft.com/office/drawing/2014/main" id="{0880BBC2-7289-410C-BB12-81BF9C3767A3}"/>
              </a:ext>
            </a:extLst>
          </p:cNvPr>
          <p:cNvSpPr txBox="1"/>
          <p:nvPr/>
        </p:nvSpPr>
        <p:spPr>
          <a:xfrm>
            <a:off x="5489890" y="4982646"/>
            <a:ext cx="2769220" cy="369332"/>
          </a:xfrm>
          <a:prstGeom prst="rect">
            <a:avLst/>
          </a:prstGeom>
          <a:noFill/>
        </p:spPr>
        <p:txBody>
          <a:bodyPr wrap="none" rtlCol="0">
            <a:spAutoFit/>
          </a:bodyPr>
          <a:lstStyle/>
          <a:p>
            <a:r>
              <a:rPr lang="en-AU" b="1" dirty="0">
                <a:solidFill>
                  <a:schemeClr val="bg1"/>
                </a:solidFill>
              </a:rPr>
              <a:t>The Living Stage, NY, 2017. </a:t>
            </a:r>
          </a:p>
        </p:txBody>
      </p:sp>
      <p:sp>
        <p:nvSpPr>
          <p:cNvPr id="20" name="Title 19">
            <a:extLst>
              <a:ext uri="{FF2B5EF4-FFF2-40B4-BE49-F238E27FC236}">
                <a16:creationId xmlns:a16="http://schemas.microsoft.com/office/drawing/2014/main" id="{CFC84AF4-C479-4004-8209-753956A2B91F}"/>
              </a:ext>
            </a:extLst>
          </p:cNvPr>
          <p:cNvSpPr>
            <a:spLocks noGrp="1"/>
          </p:cNvSpPr>
          <p:nvPr>
            <p:ph type="title"/>
          </p:nvPr>
        </p:nvSpPr>
        <p:spPr/>
        <p:txBody>
          <a:bodyPr/>
          <a:lstStyle/>
          <a:p>
            <a:r>
              <a:rPr lang="en-AU" b="1" dirty="0"/>
              <a:t>What we want…</a:t>
            </a:r>
          </a:p>
        </p:txBody>
      </p:sp>
    </p:spTree>
    <p:extLst>
      <p:ext uri="{BB962C8B-B14F-4D97-AF65-F5344CB8AC3E}">
        <p14:creationId xmlns:p14="http://schemas.microsoft.com/office/powerpoint/2010/main" val="2736138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A06CB1-6890-4CA8-9D2B-F2BC6F2C8C84}"/>
              </a:ext>
            </a:extLst>
          </p:cNvPr>
          <p:cNvSpPr>
            <a:spLocks noGrp="1"/>
          </p:cNvSpPr>
          <p:nvPr>
            <p:ph type="title"/>
          </p:nvPr>
        </p:nvSpPr>
        <p:spPr/>
        <p:txBody>
          <a:bodyPr/>
          <a:lstStyle/>
          <a:p>
            <a:r>
              <a:rPr lang="en-AU" b="1" dirty="0"/>
              <a:t>On Place and Placelessness</a:t>
            </a:r>
          </a:p>
        </p:txBody>
      </p:sp>
      <p:sp>
        <p:nvSpPr>
          <p:cNvPr id="8" name="Text Placeholder 7">
            <a:extLst>
              <a:ext uri="{FF2B5EF4-FFF2-40B4-BE49-F238E27FC236}">
                <a16:creationId xmlns:a16="http://schemas.microsoft.com/office/drawing/2014/main" id="{BEB794C6-6CD0-4372-86D2-61A875676C97}"/>
              </a:ext>
            </a:extLst>
          </p:cNvPr>
          <p:cNvSpPr>
            <a:spLocks noGrp="1"/>
          </p:cNvSpPr>
          <p:nvPr>
            <p:ph type="body" idx="1"/>
          </p:nvPr>
        </p:nvSpPr>
        <p:spPr/>
        <p:txBody>
          <a:bodyPr/>
          <a:lstStyle/>
          <a:p>
            <a:r>
              <a:rPr lang="en-AU" dirty="0"/>
              <a:t>Place </a:t>
            </a:r>
          </a:p>
        </p:txBody>
      </p:sp>
      <p:sp>
        <p:nvSpPr>
          <p:cNvPr id="9" name="Content Placeholder 8">
            <a:extLst>
              <a:ext uri="{FF2B5EF4-FFF2-40B4-BE49-F238E27FC236}">
                <a16:creationId xmlns:a16="http://schemas.microsoft.com/office/drawing/2014/main" id="{94011B42-DBAD-4AEC-A600-CAED0728793C}"/>
              </a:ext>
            </a:extLst>
          </p:cNvPr>
          <p:cNvSpPr>
            <a:spLocks noGrp="1"/>
          </p:cNvSpPr>
          <p:nvPr>
            <p:ph sz="half" idx="2"/>
          </p:nvPr>
        </p:nvSpPr>
        <p:spPr/>
        <p:txBody>
          <a:bodyPr>
            <a:normAutofit fontScale="77500" lnSpcReduction="20000"/>
          </a:bodyPr>
          <a:lstStyle/>
          <a:p>
            <a:pPr eaLnBrk="0" fontAlgn="base" hangingPunct="0">
              <a:lnSpc>
                <a:spcPct val="100000"/>
              </a:lnSpc>
              <a:spcBef>
                <a:spcPct val="0"/>
              </a:spcBef>
              <a:spcAft>
                <a:spcPct val="0"/>
              </a:spcAft>
            </a:pPr>
            <a:endParaRPr lang="en-US" dirty="0"/>
          </a:p>
          <a:p>
            <a:pPr eaLnBrk="0" fontAlgn="base" hangingPunct="0">
              <a:lnSpc>
                <a:spcPct val="100000"/>
              </a:lnSpc>
              <a:spcBef>
                <a:spcPct val="0"/>
              </a:spcBef>
              <a:spcAft>
                <a:spcPct val="0"/>
              </a:spcAft>
            </a:pPr>
            <a:r>
              <a:rPr lang="en-US" dirty="0"/>
              <a:t>‘Space defines landscape where space combined with memory defines place’ (Lippard, 1997). </a:t>
            </a:r>
          </a:p>
          <a:p>
            <a:pPr eaLnBrk="0" fontAlgn="base" hangingPunct="0">
              <a:lnSpc>
                <a:spcPct val="100000"/>
              </a:lnSpc>
              <a:spcBef>
                <a:spcPct val="0"/>
              </a:spcBef>
              <a:spcAft>
                <a:spcPct val="0"/>
              </a:spcAft>
            </a:pPr>
            <a:r>
              <a:rPr lang="en-US" altLang="en-US" dirty="0">
                <a:solidFill>
                  <a:srgbClr val="111111"/>
                </a:solidFill>
              </a:rPr>
              <a:t>Differentiated by values, qualities, stories </a:t>
            </a:r>
            <a:r>
              <a:rPr lang="en-US" altLang="en-US" dirty="0">
                <a:solidFill>
                  <a:srgbClr val="111111"/>
                </a:solidFill>
                <a:cs typeface="Times New Roman" panose="02020603050405020304" pitchFamily="18" charset="0"/>
              </a:rPr>
              <a:t>(Relph, </a:t>
            </a:r>
            <a:r>
              <a:rPr lang="en-US" altLang="en-US" dirty="0">
                <a:solidFill>
                  <a:srgbClr val="000000"/>
                </a:solidFill>
                <a:cs typeface="Times New Roman" panose="02020603050405020304" pitchFamily="18" charset="0"/>
              </a:rPr>
              <a:t>2008</a:t>
            </a:r>
            <a:r>
              <a:rPr lang="en-US" altLang="en-US" dirty="0">
                <a:solidFill>
                  <a:srgbClr val="111111"/>
                </a:solidFill>
                <a:cs typeface="Times New Roman" panose="02020603050405020304" pitchFamily="18" charset="0"/>
              </a:rPr>
              <a:t>) </a:t>
            </a:r>
          </a:p>
          <a:p>
            <a:pPr eaLnBrk="0" fontAlgn="base" hangingPunct="0">
              <a:lnSpc>
                <a:spcPct val="100000"/>
              </a:lnSpc>
              <a:spcBef>
                <a:spcPct val="0"/>
              </a:spcBef>
              <a:spcAft>
                <a:spcPct val="0"/>
              </a:spcAft>
            </a:pPr>
            <a:r>
              <a:rPr lang="en-US" altLang="en-US" dirty="0">
                <a:solidFill>
                  <a:srgbClr val="111111"/>
                </a:solidFill>
                <a:cs typeface="Times New Roman" panose="02020603050405020304" pitchFamily="18" charset="0"/>
              </a:rPr>
              <a:t>Seeks social equity</a:t>
            </a:r>
          </a:p>
          <a:p>
            <a:pPr eaLnBrk="0" fontAlgn="base" hangingPunct="0">
              <a:lnSpc>
                <a:spcPct val="100000"/>
              </a:lnSpc>
              <a:spcBef>
                <a:spcPct val="0"/>
              </a:spcBef>
              <a:spcAft>
                <a:spcPct val="0"/>
              </a:spcAft>
            </a:pPr>
            <a:r>
              <a:rPr lang="en-US" altLang="en-US" dirty="0">
                <a:solidFill>
                  <a:srgbClr val="111111"/>
                </a:solidFill>
                <a:cs typeface="Arial" panose="020B0604020202020204" pitchFamily="34" charset="0"/>
              </a:rPr>
              <a:t>Place fuses culture and environment, activity and sharing </a:t>
            </a:r>
            <a:r>
              <a:rPr lang="en-US" altLang="en-US" dirty="0">
                <a:solidFill>
                  <a:srgbClr val="111111"/>
                </a:solidFill>
                <a:cs typeface="Times New Roman" panose="02020603050405020304" pitchFamily="18" charset="0"/>
              </a:rPr>
              <a:t>(Relph, </a:t>
            </a:r>
            <a:r>
              <a:rPr lang="en-US" altLang="en-US" dirty="0">
                <a:solidFill>
                  <a:srgbClr val="000000"/>
                </a:solidFill>
                <a:cs typeface="Times New Roman" panose="02020603050405020304" pitchFamily="18" charset="0"/>
              </a:rPr>
              <a:t>2008</a:t>
            </a:r>
            <a:r>
              <a:rPr lang="en-US" altLang="en-US" dirty="0">
                <a:solidFill>
                  <a:srgbClr val="111111"/>
                </a:solidFill>
                <a:cs typeface="Times New Roman" panose="02020603050405020304" pitchFamily="18" charset="0"/>
              </a:rPr>
              <a:t>)</a:t>
            </a:r>
          </a:p>
          <a:p>
            <a:pPr eaLnBrk="0" fontAlgn="base" hangingPunct="0">
              <a:lnSpc>
                <a:spcPct val="100000"/>
              </a:lnSpc>
              <a:spcBef>
                <a:spcPct val="0"/>
              </a:spcBef>
              <a:spcAft>
                <a:spcPct val="0"/>
              </a:spcAft>
            </a:pPr>
            <a:r>
              <a:rPr lang="en-US" altLang="en-US" dirty="0">
                <a:solidFill>
                  <a:srgbClr val="111111"/>
                </a:solidFill>
                <a:cs typeface="Arial" panose="020B0604020202020204" pitchFamily="34" charset="0"/>
              </a:rPr>
              <a:t>Place corresponds with community and locality across scale;</a:t>
            </a:r>
          </a:p>
          <a:p>
            <a:pPr eaLnBrk="0" fontAlgn="base" hangingPunct="0">
              <a:lnSpc>
                <a:spcPct val="100000"/>
              </a:lnSpc>
              <a:spcBef>
                <a:spcPct val="0"/>
              </a:spcBef>
              <a:spcAft>
                <a:spcPct val="0"/>
              </a:spcAft>
            </a:pPr>
            <a:r>
              <a:rPr lang="en-US" dirty="0"/>
              <a:t>sites of inclusion as much as they are sites of resistance (Friedmann, 2007).</a:t>
            </a:r>
            <a:endParaRPr lang="en-US" altLang="en-US" dirty="0">
              <a:solidFill>
                <a:srgbClr val="111111"/>
              </a:solidFill>
              <a:cs typeface="Arial" panose="020B0604020202020204" pitchFamily="34" charset="0"/>
            </a:endParaRPr>
          </a:p>
          <a:p>
            <a:endParaRPr lang="en-AU" dirty="0"/>
          </a:p>
        </p:txBody>
      </p:sp>
      <p:sp>
        <p:nvSpPr>
          <p:cNvPr id="10" name="Text Placeholder 9">
            <a:extLst>
              <a:ext uri="{FF2B5EF4-FFF2-40B4-BE49-F238E27FC236}">
                <a16:creationId xmlns:a16="http://schemas.microsoft.com/office/drawing/2014/main" id="{5F43DA47-54C5-4569-ACDC-C1FDDD7F6904}"/>
              </a:ext>
            </a:extLst>
          </p:cNvPr>
          <p:cNvSpPr>
            <a:spLocks noGrp="1"/>
          </p:cNvSpPr>
          <p:nvPr>
            <p:ph type="body" sz="quarter" idx="3"/>
          </p:nvPr>
        </p:nvSpPr>
        <p:spPr/>
        <p:txBody>
          <a:bodyPr/>
          <a:lstStyle/>
          <a:p>
            <a:r>
              <a:rPr lang="en-AU" dirty="0"/>
              <a:t>Placelessness</a:t>
            </a:r>
          </a:p>
        </p:txBody>
      </p:sp>
      <p:sp>
        <p:nvSpPr>
          <p:cNvPr id="11" name="Content Placeholder 10">
            <a:extLst>
              <a:ext uri="{FF2B5EF4-FFF2-40B4-BE49-F238E27FC236}">
                <a16:creationId xmlns:a16="http://schemas.microsoft.com/office/drawing/2014/main" id="{A240AA2A-5589-4A36-A889-5A673251CB0A}"/>
              </a:ext>
            </a:extLst>
          </p:cNvPr>
          <p:cNvSpPr>
            <a:spLocks noGrp="1"/>
          </p:cNvSpPr>
          <p:nvPr>
            <p:ph sz="quarter" idx="4"/>
          </p:nvPr>
        </p:nvSpPr>
        <p:spPr/>
        <p:txBody>
          <a:bodyPr>
            <a:normAutofit fontScale="77500" lnSpcReduction="20000"/>
          </a:bodyPr>
          <a:lstStyle/>
          <a:p>
            <a:endParaRPr lang="en-US" altLang="en-US" dirty="0">
              <a:solidFill>
                <a:srgbClr val="111111"/>
              </a:solidFill>
              <a:cs typeface="Arial" panose="020B0604020202020204" pitchFamily="34" charset="0"/>
            </a:endParaRPr>
          </a:p>
          <a:p>
            <a:endParaRPr lang="en-US" altLang="en-US" dirty="0">
              <a:solidFill>
                <a:srgbClr val="111111"/>
              </a:solidFill>
              <a:cs typeface="Arial" panose="020B0604020202020204" pitchFamily="34" charset="0"/>
            </a:endParaRPr>
          </a:p>
          <a:p>
            <a:r>
              <a:rPr lang="en-US" altLang="en-US" dirty="0">
                <a:solidFill>
                  <a:srgbClr val="111111"/>
                </a:solidFill>
                <a:cs typeface="Arial" panose="020B0604020202020204" pitchFamily="34" charset="0"/>
              </a:rPr>
              <a:t>Could be anywhere </a:t>
            </a:r>
          </a:p>
          <a:p>
            <a:r>
              <a:rPr lang="en-US" altLang="en-US" dirty="0">
                <a:solidFill>
                  <a:srgbClr val="111111"/>
                </a:solidFill>
                <a:cs typeface="Arial" panose="020B0604020202020204" pitchFamily="34" charset="0"/>
              </a:rPr>
              <a:t>Inequality </a:t>
            </a:r>
            <a:r>
              <a:rPr lang="en-US" altLang="en-US" dirty="0">
                <a:solidFill>
                  <a:srgbClr val="111111"/>
                </a:solidFill>
                <a:cs typeface="Times New Roman" panose="02020603050405020304" pitchFamily="18" charset="0"/>
              </a:rPr>
              <a:t>(Relph, </a:t>
            </a:r>
            <a:r>
              <a:rPr lang="en-US" altLang="en-US" dirty="0">
                <a:solidFill>
                  <a:srgbClr val="000000"/>
                </a:solidFill>
                <a:cs typeface="Times New Roman" panose="02020603050405020304" pitchFamily="18" charset="0"/>
              </a:rPr>
              <a:t>2008</a:t>
            </a:r>
            <a:r>
              <a:rPr lang="en-US" altLang="en-US" dirty="0">
                <a:solidFill>
                  <a:srgbClr val="111111"/>
                </a:solidFill>
                <a:cs typeface="Times New Roman" panose="02020603050405020304" pitchFamily="18" charset="0"/>
              </a:rPr>
              <a:t>)</a:t>
            </a:r>
          </a:p>
          <a:p>
            <a:endParaRPr lang="en-US" altLang="en-US" dirty="0">
              <a:solidFill>
                <a:srgbClr val="111111"/>
              </a:solidFill>
              <a:cs typeface="Arial" panose="020B0604020202020204" pitchFamily="34" charset="0"/>
            </a:endParaRPr>
          </a:p>
          <a:p>
            <a:endParaRPr lang="en-AU" dirty="0"/>
          </a:p>
        </p:txBody>
      </p:sp>
      <p:sp>
        <p:nvSpPr>
          <p:cNvPr id="12" name="Rectangle 11">
            <a:extLst>
              <a:ext uri="{FF2B5EF4-FFF2-40B4-BE49-F238E27FC236}">
                <a16:creationId xmlns:a16="http://schemas.microsoft.com/office/drawing/2014/main" id="{92D486CB-6BDE-4392-9771-604272CC2636}"/>
              </a:ext>
            </a:extLst>
          </p:cNvPr>
          <p:cNvSpPr/>
          <p:nvPr/>
        </p:nvSpPr>
        <p:spPr>
          <a:xfrm>
            <a:off x="2231291" y="1385391"/>
            <a:ext cx="7192995" cy="461665"/>
          </a:xfrm>
          <a:prstGeom prst="rect">
            <a:avLst/>
          </a:prstGeom>
        </p:spPr>
        <p:txBody>
          <a:bodyPr wrap="none">
            <a:spAutoFit/>
          </a:bodyPr>
          <a:lstStyle/>
          <a:p>
            <a:pPr eaLnBrk="0" fontAlgn="base" hangingPunct="0">
              <a:lnSpc>
                <a:spcPct val="100000"/>
              </a:lnSpc>
              <a:spcBef>
                <a:spcPct val="0"/>
              </a:spcBef>
              <a:spcAft>
                <a:spcPct val="0"/>
              </a:spcAft>
            </a:pPr>
            <a:r>
              <a:rPr lang="en-AU" sz="2400" b="1" spc="5" dirty="0">
                <a:cs typeface="Arial Narrow"/>
              </a:rPr>
              <a:t>If place is somewhere, then placelessness is anywhere </a:t>
            </a:r>
          </a:p>
        </p:txBody>
      </p:sp>
    </p:spTree>
    <p:extLst>
      <p:ext uri="{BB962C8B-B14F-4D97-AF65-F5344CB8AC3E}">
        <p14:creationId xmlns:p14="http://schemas.microsoft.com/office/powerpoint/2010/main" val="334717158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9ACAE9-FB69-4D25-B14B-361AFC67C37A}"/>
              </a:ext>
            </a:extLst>
          </p:cNvPr>
          <p:cNvSpPr>
            <a:spLocks noGrp="1"/>
          </p:cNvSpPr>
          <p:nvPr>
            <p:ph type="title"/>
          </p:nvPr>
        </p:nvSpPr>
        <p:spPr/>
        <p:txBody>
          <a:bodyPr/>
          <a:lstStyle/>
          <a:p>
            <a:r>
              <a:rPr lang="en-AU" b="1" i="1" dirty="0"/>
              <a:t>What is place?</a:t>
            </a:r>
          </a:p>
        </p:txBody>
      </p:sp>
      <p:sp>
        <p:nvSpPr>
          <p:cNvPr id="5" name="Content Placeholder 4">
            <a:extLst>
              <a:ext uri="{FF2B5EF4-FFF2-40B4-BE49-F238E27FC236}">
                <a16:creationId xmlns:a16="http://schemas.microsoft.com/office/drawing/2014/main" id="{3B96252B-9D66-4E11-B313-07527E3F84C2}"/>
              </a:ext>
            </a:extLst>
          </p:cNvPr>
          <p:cNvSpPr>
            <a:spLocks noGrp="1"/>
          </p:cNvSpPr>
          <p:nvPr>
            <p:ph idx="1"/>
          </p:nvPr>
        </p:nvSpPr>
        <p:spPr/>
        <p:txBody>
          <a:bodyPr/>
          <a:lstStyle/>
          <a:p>
            <a:r>
              <a:rPr lang="en-AU" dirty="0"/>
              <a:t>House vs home</a:t>
            </a:r>
          </a:p>
        </p:txBody>
      </p:sp>
      <p:grpSp>
        <p:nvGrpSpPr>
          <p:cNvPr id="6" name="Group 5">
            <a:extLst>
              <a:ext uri="{FF2B5EF4-FFF2-40B4-BE49-F238E27FC236}">
                <a16:creationId xmlns:a16="http://schemas.microsoft.com/office/drawing/2014/main" id="{50B71753-2CA2-4AA9-B248-4A744A7EDD4C}"/>
              </a:ext>
            </a:extLst>
          </p:cNvPr>
          <p:cNvGrpSpPr/>
          <p:nvPr/>
        </p:nvGrpSpPr>
        <p:grpSpPr>
          <a:xfrm>
            <a:off x="5322862" y="681037"/>
            <a:ext cx="5325085" cy="4269856"/>
            <a:chOff x="3674536" y="930904"/>
            <a:chExt cx="2839839" cy="2277091"/>
          </a:xfrm>
        </p:grpSpPr>
        <p:sp>
          <p:nvSpPr>
            <p:cNvPr id="8" name="Oval 7">
              <a:extLst>
                <a:ext uri="{FF2B5EF4-FFF2-40B4-BE49-F238E27FC236}">
                  <a16:creationId xmlns:a16="http://schemas.microsoft.com/office/drawing/2014/main" id="{89D32738-AD9B-4DF2-8A27-489FF36CBB48}"/>
                </a:ext>
              </a:extLst>
            </p:cNvPr>
            <p:cNvSpPr/>
            <p:nvPr/>
          </p:nvSpPr>
          <p:spPr>
            <a:xfrm>
              <a:off x="3674536" y="1690688"/>
              <a:ext cx="1500619" cy="1517307"/>
            </a:xfrm>
            <a:prstGeom prst="ellipse">
              <a:avLst/>
            </a:prstGeom>
            <a:solidFill>
              <a:srgbClr val="70AD47">
                <a:alpha val="6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400" dirty="0">
                  <a:latin typeface="+mj-lt"/>
                </a:rPr>
                <a:t>Space         </a:t>
              </a:r>
            </a:p>
            <a:p>
              <a:pPr algn="ctr"/>
              <a:endParaRPr lang="en-AU" sz="4400" dirty="0">
                <a:latin typeface="+mj-lt"/>
              </a:endParaRPr>
            </a:p>
          </p:txBody>
        </p:sp>
        <p:sp>
          <p:nvSpPr>
            <p:cNvPr id="9" name="Oval 8">
              <a:extLst>
                <a:ext uri="{FF2B5EF4-FFF2-40B4-BE49-F238E27FC236}">
                  <a16:creationId xmlns:a16="http://schemas.microsoft.com/office/drawing/2014/main" id="{1059BDC5-3BE2-4308-B4A3-200028974F81}"/>
                </a:ext>
              </a:extLst>
            </p:cNvPr>
            <p:cNvSpPr/>
            <p:nvPr/>
          </p:nvSpPr>
          <p:spPr>
            <a:xfrm>
              <a:off x="5013756" y="1690688"/>
              <a:ext cx="1500619" cy="1517307"/>
            </a:xfrm>
            <a:prstGeom prst="ellipse">
              <a:avLst/>
            </a:prstGeom>
            <a:solidFill>
              <a:srgbClr val="4472C4">
                <a:alpha val="6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400" dirty="0">
                  <a:latin typeface="+mj-lt"/>
                </a:rPr>
                <a:t>       People</a:t>
              </a:r>
            </a:p>
            <a:p>
              <a:pPr algn="ctr"/>
              <a:endParaRPr lang="en-AU" sz="4400" dirty="0">
                <a:latin typeface="+mj-lt"/>
              </a:endParaRPr>
            </a:p>
            <a:p>
              <a:pPr algn="ctr"/>
              <a:endParaRPr lang="en-AU" sz="4400" dirty="0">
                <a:latin typeface="+mj-lt"/>
              </a:endParaRPr>
            </a:p>
          </p:txBody>
        </p:sp>
        <p:sp>
          <p:nvSpPr>
            <p:cNvPr id="10" name="Freeform: Shape 9">
              <a:extLst>
                <a:ext uri="{FF2B5EF4-FFF2-40B4-BE49-F238E27FC236}">
                  <a16:creationId xmlns:a16="http://schemas.microsoft.com/office/drawing/2014/main" id="{03B37D26-196E-4C6F-AFC7-033A6A250F03}"/>
                </a:ext>
              </a:extLst>
            </p:cNvPr>
            <p:cNvSpPr/>
            <p:nvPr/>
          </p:nvSpPr>
          <p:spPr>
            <a:xfrm>
              <a:off x="4973547" y="2334801"/>
              <a:ext cx="234329" cy="439076"/>
            </a:xfrm>
            <a:custGeom>
              <a:avLst/>
              <a:gdLst>
                <a:gd name="connsiteX0" fmla="*/ 13995 w 320702"/>
                <a:gd name="connsiteY0" fmla="*/ 36871 h 449869"/>
                <a:gd name="connsiteX1" fmla="*/ 190976 w 320702"/>
                <a:gd name="connsiteY1" fmla="*/ 0 h 449869"/>
                <a:gd name="connsiteX2" fmla="*/ 308963 w 320702"/>
                <a:gd name="connsiteY2" fmla="*/ 36871 h 449869"/>
                <a:gd name="connsiteX3" fmla="*/ 308963 w 320702"/>
                <a:gd name="connsiteY3" fmla="*/ 147484 h 449869"/>
                <a:gd name="connsiteX4" fmla="*/ 242595 w 320702"/>
                <a:gd name="connsiteY4" fmla="*/ 376084 h 449869"/>
                <a:gd name="connsiteX5" fmla="*/ 168853 w 320702"/>
                <a:gd name="connsiteY5" fmla="*/ 449826 h 449869"/>
                <a:gd name="connsiteX6" fmla="*/ 95111 w 320702"/>
                <a:gd name="connsiteY6" fmla="*/ 383458 h 449869"/>
                <a:gd name="connsiteX7" fmla="*/ 21369 w 320702"/>
                <a:gd name="connsiteY7" fmla="*/ 191729 h 449869"/>
                <a:gd name="connsiteX8" fmla="*/ 13995 w 320702"/>
                <a:gd name="connsiteY8" fmla="*/ 36871 h 44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702" h="449869">
                  <a:moveTo>
                    <a:pt x="13995" y="36871"/>
                  </a:moveTo>
                  <a:cubicBezTo>
                    <a:pt x="42263" y="4916"/>
                    <a:pt x="141815" y="0"/>
                    <a:pt x="190976" y="0"/>
                  </a:cubicBezTo>
                  <a:cubicBezTo>
                    <a:pt x="240137" y="0"/>
                    <a:pt x="289299" y="12290"/>
                    <a:pt x="308963" y="36871"/>
                  </a:cubicBezTo>
                  <a:cubicBezTo>
                    <a:pt x="328627" y="61452"/>
                    <a:pt x="320024" y="90949"/>
                    <a:pt x="308963" y="147484"/>
                  </a:cubicBezTo>
                  <a:cubicBezTo>
                    <a:pt x="297902" y="204020"/>
                    <a:pt x="265947" y="325694"/>
                    <a:pt x="242595" y="376084"/>
                  </a:cubicBezTo>
                  <a:cubicBezTo>
                    <a:pt x="219243" y="426474"/>
                    <a:pt x="193434" y="448597"/>
                    <a:pt x="168853" y="449826"/>
                  </a:cubicBezTo>
                  <a:cubicBezTo>
                    <a:pt x="144272" y="451055"/>
                    <a:pt x="119692" y="426474"/>
                    <a:pt x="95111" y="383458"/>
                  </a:cubicBezTo>
                  <a:cubicBezTo>
                    <a:pt x="70530" y="340442"/>
                    <a:pt x="36117" y="251952"/>
                    <a:pt x="21369" y="191729"/>
                  </a:cubicBezTo>
                  <a:cubicBezTo>
                    <a:pt x="6621" y="131506"/>
                    <a:pt x="-14273" y="68826"/>
                    <a:pt x="13995" y="36871"/>
                  </a:cubicBezTo>
                  <a:close/>
                </a:path>
              </a:pathLst>
            </a:cu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mj-lt"/>
              </a:endParaRPr>
            </a:p>
          </p:txBody>
        </p:sp>
        <p:sp>
          <p:nvSpPr>
            <p:cNvPr id="11" name="TextBox 10">
              <a:extLst>
                <a:ext uri="{FF2B5EF4-FFF2-40B4-BE49-F238E27FC236}">
                  <a16:creationId xmlns:a16="http://schemas.microsoft.com/office/drawing/2014/main" id="{F4EE760C-3BF0-4564-816B-B7E7DCB285B3}"/>
                </a:ext>
              </a:extLst>
            </p:cNvPr>
            <p:cNvSpPr txBox="1"/>
            <p:nvPr/>
          </p:nvSpPr>
          <p:spPr>
            <a:xfrm>
              <a:off x="4508766" y="930904"/>
              <a:ext cx="1700746" cy="590888"/>
            </a:xfrm>
            <a:prstGeom prst="rect">
              <a:avLst/>
            </a:prstGeom>
            <a:noFill/>
          </p:spPr>
          <p:txBody>
            <a:bodyPr wrap="square" rtlCol="0">
              <a:spAutoFit/>
            </a:bodyPr>
            <a:lstStyle/>
            <a:p>
              <a:r>
                <a:rPr lang="en-AU" sz="6600" dirty="0">
                  <a:solidFill>
                    <a:srgbClr val="FFC000"/>
                  </a:solidFill>
                  <a:latin typeface="+mj-lt"/>
                </a:rPr>
                <a:t>PLACE</a:t>
              </a:r>
            </a:p>
          </p:txBody>
        </p:sp>
        <p:cxnSp>
          <p:nvCxnSpPr>
            <p:cNvPr id="12" name="Straight Arrow Connector 11">
              <a:extLst>
                <a:ext uri="{FF2B5EF4-FFF2-40B4-BE49-F238E27FC236}">
                  <a16:creationId xmlns:a16="http://schemas.microsoft.com/office/drawing/2014/main" id="{28AF7480-3FF1-42D5-9010-7A21A561109A}"/>
                </a:ext>
              </a:extLst>
            </p:cNvPr>
            <p:cNvCxnSpPr>
              <a:cxnSpLocks/>
            </p:cNvCxnSpPr>
            <p:nvPr/>
          </p:nvCxnSpPr>
          <p:spPr>
            <a:xfrm flipH="1">
              <a:off x="5102030" y="1546710"/>
              <a:ext cx="18171" cy="9347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4530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a:extLst>
              <a:ext uri="{FF2B5EF4-FFF2-40B4-BE49-F238E27FC236}">
                <a16:creationId xmlns:a16="http://schemas.microsoft.com/office/drawing/2014/main" id="{E734D9A1-D772-4781-848C-DFC369BEB4C2}"/>
              </a:ext>
            </a:extLst>
          </p:cNvPr>
          <p:cNvSpPr txBox="1">
            <a:spLocks noChangeArrowheads="1"/>
          </p:cNvSpPr>
          <p:nvPr/>
        </p:nvSpPr>
        <p:spPr bwMode="auto">
          <a:xfrm>
            <a:off x="609600" y="1545167"/>
            <a:ext cx="6096000" cy="422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575758"/>
              </a:buClr>
              <a:buSzPts val="2000"/>
              <a:buFont typeface="Source Sans Pro" panose="020B0503030403020204" pitchFamily="34" charset="0"/>
              <a:buNone/>
            </a:pPr>
            <a:r>
              <a:rPr lang="en-AU" altLang="en-US" sz="2667" dirty="0">
                <a:solidFill>
                  <a:srgbClr val="575758"/>
                </a:solidFill>
                <a:latin typeface="Source Sans Pro" panose="020B0503030403020204" pitchFamily="34" charset="0"/>
                <a:sym typeface="Source Sans Pro" panose="020B0503030403020204" pitchFamily="34" charset="0"/>
              </a:rPr>
              <a:t>Improving the quality of life by creating high quality places where people want to live, work and spend their time (Wyckoff 2014)</a:t>
            </a:r>
            <a:endParaRPr lang="en-US" altLang="en-US" sz="1867" dirty="0"/>
          </a:p>
          <a:p>
            <a:pPr eaLnBrk="1" hangingPunct="1">
              <a:buClr>
                <a:srgbClr val="094183"/>
              </a:buClr>
              <a:buSzPts val="2000"/>
              <a:buFont typeface="Source Sans Pro" panose="020B0503030403020204" pitchFamily="34" charset="0"/>
              <a:buNone/>
            </a:pPr>
            <a:endParaRPr lang="en-US" altLang="en-US" sz="2667" dirty="0">
              <a:solidFill>
                <a:srgbClr val="575758"/>
              </a:solidFill>
              <a:latin typeface="Source Sans Pro" panose="020B0503030403020204" pitchFamily="34" charset="0"/>
              <a:sym typeface="Source Sans Pro" panose="020B0503030403020204" pitchFamily="34" charset="0"/>
            </a:endParaRPr>
          </a:p>
          <a:p>
            <a:pPr eaLnBrk="1" hangingPunct="1">
              <a:buClr>
                <a:srgbClr val="575758"/>
              </a:buClr>
              <a:buSzPts val="2000"/>
              <a:buFont typeface="Source Sans Pro" panose="020B0503030403020204" pitchFamily="34" charset="0"/>
              <a:buNone/>
            </a:pPr>
            <a:r>
              <a:rPr lang="en-AU" altLang="en-US" sz="2667" dirty="0">
                <a:solidFill>
                  <a:srgbClr val="575758"/>
                </a:solidFill>
                <a:latin typeface="Source Sans Pro" panose="020B0503030403020204" pitchFamily="34" charset="0"/>
                <a:sym typeface="Source Sans Pro" panose="020B0503030403020204" pitchFamily="34" charset="0"/>
              </a:rPr>
              <a:t>It does so by engaging in a process to enable citizens to take an active participation in the conception, creation and experience of ‘place’ (Schlebusch 2015) </a:t>
            </a:r>
            <a:endParaRPr lang="en-US" altLang="en-US" sz="1867" dirty="0"/>
          </a:p>
        </p:txBody>
      </p:sp>
      <p:sp>
        <p:nvSpPr>
          <p:cNvPr id="8" name="Shape 143">
            <a:extLst>
              <a:ext uri="{FF2B5EF4-FFF2-40B4-BE49-F238E27FC236}">
                <a16:creationId xmlns:a16="http://schemas.microsoft.com/office/drawing/2014/main" id="{ACB867E1-5E1E-4CC6-B861-A01750706D1A}"/>
              </a:ext>
            </a:extLst>
          </p:cNvPr>
          <p:cNvSpPr>
            <a:spLocks noChangeArrowheads="1"/>
          </p:cNvSpPr>
          <p:nvPr/>
        </p:nvSpPr>
        <p:spPr bwMode="auto">
          <a:xfrm>
            <a:off x="2561167" y="3528485"/>
            <a:ext cx="1341967" cy="569383"/>
          </a:xfrm>
          <a:prstGeom prst="roundRect">
            <a:avLst>
              <a:gd name="adj" fmla="val 16667"/>
            </a:avLst>
          </a:prstGeom>
          <a:noFill/>
          <a:ln w="38100">
            <a:solidFill>
              <a:srgbClr val="FF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67" dirty="0"/>
          </a:p>
        </p:txBody>
      </p:sp>
      <p:sp>
        <p:nvSpPr>
          <p:cNvPr id="9" name="Shape 143">
            <a:extLst>
              <a:ext uri="{FF2B5EF4-FFF2-40B4-BE49-F238E27FC236}">
                <a16:creationId xmlns:a16="http://schemas.microsoft.com/office/drawing/2014/main" id="{5D498FA0-ED5A-4748-B9C5-92872F214225}"/>
              </a:ext>
            </a:extLst>
          </p:cNvPr>
          <p:cNvSpPr>
            <a:spLocks noChangeArrowheads="1"/>
          </p:cNvSpPr>
          <p:nvPr/>
        </p:nvSpPr>
        <p:spPr bwMode="auto">
          <a:xfrm>
            <a:off x="1745672" y="3968752"/>
            <a:ext cx="1122218" cy="527049"/>
          </a:xfrm>
          <a:prstGeom prst="roundRect">
            <a:avLst>
              <a:gd name="adj" fmla="val 16667"/>
            </a:avLst>
          </a:prstGeom>
          <a:noFill/>
          <a:ln w="38100">
            <a:solidFill>
              <a:srgbClr val="FF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67" dirty="0"/>
          </a:p>
        </p:txBody>
      </p:sp>
      <p:sp>
        <p:nvSpPr>
          <p:cNvPr id="10" name="Shape 143">
            <a:extLst>
              <a:ext uri="{FF2B5EF4-FFF2-40B4-BE49-F238E27FC236}">
                <a16:creationId xmlns:a16="http://schemas.microsoft.com/office/drawing/2014/main" id="{99B1FF9A-0199-4A0C-8E5E-E9D0A9D66336}"/>
              </a:ext>
            </a:extLst>
          </p:cNvPr>
          <p:cNvSpPr>
            <a:spLocks noChangeArrowheads="1"/>
          </p:cNvSpPr>
          <p:nvPr/>
        </p:nvSpPr>
        <p:spPr bwMode="auto">
          <a:xfrm>
            <a:off x="2783417" y="1545167"/>
            <a:ext cx="1869016" cy="529167"/>
          </a:xfrm>
          <a:prstGeom prst="roundRect">
            <a:avLst>
              <a:gd name="adj" fmla="val 16667"/>
            </a:avLst>
          </a:prstGeom>
          <a:noFill/>
          <a:ln w="38100">
            <a:solidFill>
              <a:srgbClr val="FF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67" dirty="0"/>
          </a:p>
        </p:txBody>
      </p:sp>
      <p:sp>
        <p:nvSpPr>
          <p:cNvPr id="11" name="Shape 143">
            <a:extLst>
              <a:ext uri="{FF2B5EF4-FFF2-40B4-BE49-F238E27FC236}">
                <a16:creationId xmlns:a16="http://schemas.microsoft.com/office/drawing/2014/main" id="{7F807A91-441D-4B84-8D9C-2359C5FB0C35}"/>
              </a:ext>
            </a:extLst>
          </p:cNvPr>
          <p:cNvSpPr>
            <a:spLocks noChangeArrowheads="1"/>
          </p:cNvSpPr>
          <p:nvPr/>
        </p:nvSpPr>
        <p:spPr bwMode="auto">
          <a:xfrm>
            <a:off x="4324352" y="2008718"/>
            <a:ext cx="1162049" cy="527049"/>
          </a:xfrm>
          <a:prstGeom prst="roundRect">
            <a:avLst>
              <a:gd name="adj" fmla="val 16667"/>
            </a:avLst>
          </a:prstGeom>
          <a:noFill/>
          <a:ln w="38100">
            <a:solidFill>
              <a:srgbClr val="FF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21900" tIns="121900" rIns="121900" bIns="1219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67" dirty="0"/>
          </a:p>
        </p:txBody>
      </p:sp>
      <p:grpSp>
        <p:nvGrpSpPr>
          <p:cNvPr id="13" name="Group 12">
            <a:extLst>
              <a:ext uri="{FF2B5EF4-FFF2-40B4-BE49-F238E27FC236}">
                <a16:creationId xmlns:a16="http://schemas.microsoft.com/office/drawing/2014/main" id="{DF4EF292-2754-434E-91C0-6671459F5AD9}"/>
              </a:ext>
            </a:extLst>
          </p:cNvPr>
          <p:cNvGrpSpPr/>
          <p:nvPr/>
        </p:nvGrpSpPr>
        <p:grpSpPr>
          <a:xfrm>
            <a:off x="6945713" y="649705"/>
            <a:ext cx="4688824" cy="4816513"/>
            <a:chOff x="3674536" y="930904"/>
            <a:chExt cx="2839839" cy="2917175"/>
          </a:xfrm>
        </p:grpSpPr>
        <p:sp>
          <p:nvSpPr>
            <p:cNvPr id="14" name="Oval 13">
              <a:extLst>
                <a:ext uri="{FF2B5EF4-FFF2-40B4-BE49-F238E27FC236}">
                  <a16:creationId xmlns:a16="http://schemas.microsoft.com/office/drawing/2014/main" id="{82A0B7BE-86F5-4D20-B853-678DBB8B47DD}"/>
                </a:ext>
              </a:extLst>
            </p:cNvPr>
            <p:cNvSpPr/>
            <p:nvPr/>
          </p:nvSpPr>
          <p:spPr>
            <a:xfrm>
              <a:off x="4345952" y="2330772"/>
              <a:ext cx="1500616" cy="1517307"/>
            </a:xfrm>
            <a:prstGeom prst="ellipse">
              <a:avLst/>
            </a:prstGeom>
            <a:solidFill>
              <a:srgbClr val="70AD47">
                <a:alpha val="6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4400" dirty="0">
                <a:latin typeface="+mj-lt"/>
              </a:endParaRPr>
            </a:p>
            <a:p>
              <a:pPr algn="ctr"/>
              <a:endParaRPr lang="en-AU" sz="4400" dirty="0">
                <a:latin typeface="+mj-lt"/>
              </a:endParaRPr>
            </a:p>
            <a:p>
              <a:pPr algn="ctr"/>
              <a:r>
                <a:rPr lang="en-AU" sz="4000" dirty="0">
                  <a:latin typeface="+mj-lt"/>
                </a:rPr>
                <a:t>Ecology</a:t>
              </a:r>
              <a:endParaRPr lang="en-AU" sz="4400" dirty="0">
                <a:latin typeface="+mj-lt"/>
              </a:endParaRPr>
            </a:p>
          </p:txBody>
        </p:sp>
        <p:sp>
          <p:nvSpPr>
            <p:cNvPr id="15" name="Oval 14">
              <a:extLst>
                <a:ext uri="{FF2B5EF4-FFF2-40B4-BE49-F238E27FC236}">
                  <a16:creationId xmlns:a16="http://schemas.microsoft.com/office/drawing/2014/main" id="{53AC12D3-0FDF-4435-972C-81FACE33907A}"/>
                </a:ext>
              </a:extLst>
            </p:cNvPr>
            <p:cNvSpPr/>
            <p:nvPr/>
          </p:nvSpPr>
          <p:spPr>
            <a:xfrm>
              <a:off x="3674536" y="1690688"/>
              <a:ext cx="1500619" cy="1517307"/>
            </a:xfrm>
            <a:prstGeom prst="ellipse">
              <a:avLst/>
            </a:prstGeom>
            <a:solidFill>
              <a:srgbClr val="70AD47">
                <a:alpha val="6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400" dirty="0">
                  <a:latin typeface="+mj-lt"/>
                </a:rPr>
                <a:t>Space         </a:t>
              </a:r>
            </a:p>
            <a:p>
              <a:pPr algn="ctr"/>
              <a:endParaRPr lang="en-AU" sz="4400" dirty="0">
                <a:latin typeface="+mj-lt"/>
              </a:endParaRPr>
            </a:p>
          </p:txBody>
        </p:sp>
        <p:sp>
          <p:nvSpPr>
            <p:cNvPr id="16" name="Oval 15">
              <a:extLst>
                <a:ext uri="{FF2B5EF4-FFF2-40B4-BE49-F238E27FC236}">
                  <a16:creationId xmlns:a16="http://schemas.microsoft.com/office/drawing/2014/main" id="{36BC7BE5-263D-4F1C-B1D9-8C9471B7D01E}"/>
                </a:ext>
              </a:extLst>
            </p:cNvPr>
            <p:cNvSpPr/>
            <p:nvPr/>
          </p:nvSpPr>
          <p:spPr>
            <a:xfrm>
              <a:off x="5013756" y="1690688"/>
              <a:ext cx="1500619" cy="1517307"/>
            </a:xfrm>
            <a:prstGeom prst="ellipse">
              <a:avLst/>
            </a:prstGeom>
            <a:solidFill>
              <a:srgbClr val="4472C4">
                <a:alpha val="6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400" dirty="0">
                  <a:latin typeface="+mj-lt"/>
                </a:rPr>
                <a:t>       People</a:t>
              </a:r>
            </a:p>
            <a:p>
              <a:pPr algn="ctr"/>
              <a:endParaRPr lang="en-AU" sz="4400" dirty="0">
                <a:latin typeface="+mj-lt"/>
              </a:endParaRPr>
            </a:p>
            <a:p>
              <a:pPr algn="ctr"/>
              <a:endParaRPr lang="en-AU" sz="4400" dirty="0">
                <a:latin typeface="+mj-lt"/>
              </a:endParaRPr>
            </a:p>
          </p:txBody>
        </p:sp>
        <p:sp>
          <p:nvSpPr>
            <p:cNvPr id="17" name="Freeform: Shape 16">
              <a:extLst>
                <a:ext uri="{FF2B5EF4-FFF2-40B4-BE49-F238E27FC236}">
                  <a16:creationId xmlns:a16="http://schemas.microsoft.com/office/drawing/2014/main" id="{C5477581-D5D9-4C75-B7D7-E719A8BDC195}"/>
                </a:ext>
              </a:extLst>
            </p:cNvPr>
            <p:cNvSpPr/>
            <p:nvPr/>
          </p:nvSpPr>
          <p:spPr>
            <a:xfrm>
              <a:off x="4973547" y="2334801"/>
              <a:ext cx="234329" cy="439076"/>
            </a:xfrm>
            <a:custGeom>
              <a:avLst/>
              <a:gdLst>
                <a:gd name="connsiteX0" fmla="*/ 13995 w 320702"/>
                <a:gd name="connsiteY0" fmla="*/ 36871 h 449869"/>
                <a:gd name="connsiteX1" fmla="*/ 190976 w 320702"/>
                <a:gd name="connsiteY1" fmla="*/ 0 h 449869"/>
                <a:gd name="connsiteX2" fmla="*/ 308963 w 320702"/>
                <a:gd name="connsiteY2" fmla="*/ 36871 h 449869"/>
                <a:gd name="connsiteX3" fmla="*/ 308963 w 320702"/>
                <a:gd name="connsiteY3" fmla="*/ 147484 h 449869"/>
                <a:gd name="connsiteX4" fmla="*/ 242595 w 320702"/>
                <a:gd name="connsiteY4" fmla="*/ 376084 h 449869"/>
                <a:gd name="connsiteX5" fmla="*/ 168853 w 320702"/>
                <a:gd name="connsiteY5" fmla="*/ 449826 h 449869"/>
                <a:gd name="connsiteX6" fmla="*/ 95111 w 320702"/>
                <a:gd name="connsiteY6" fmla="*/ 383458 h 449869"/>
                <a:gd name="connsiteX7" fmla="*/ 21369 w 320702"/>
                <a:gd name="connsiteY7" fmla="*/ 191729 h 449869"/>
                <a:gd name="connsiteX8" fmla="*/ 13995 w 320702"/>
                <a:gd name="connsiteY8" fmla="*/ 36871 h 44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702" h="449869">
                  <a:moveTo>
                    <a:pt x="13995" y="36871"/>
                  </a:moveTo>
                  <a:cubicBezTo>
                    <a:pt x="42263" y="4916"/>
                    <a:pt x="141815" y="0"/>
                    <a:pt x="190976" y="0"/>
                  </a:cubicBezTo>
                  <a:cubicBezTo>
                    <a:pt x="240137" y="0"/>
                    <a:pt x="289299" y="12290"/>
                    <a:pt x="308963" y="36871"/>
                  </a:cubicBezTo>
                  <a:cubicBezTo>
                    <a:pt x="328627" y="61452"/>
                    <a:pt x="320024" y="90949"/>
                    <a:pt x="308963" y="147484"/>
                  </a:cubicBezTo>
                  <a:cubicBezTo>
                    <a:pt x="297902" y="204020"/>
                    <a:pt x="265947" y="325694"/>
                    <a:pt x="242595" y="376084"/>
                  </a:cubicBezTo>
                  <a:cubicBezTo>
                    <a:pt x="219243" y="426474"/>
                    <a:pt x="193434" y="448597"/>
                    <a:pt x="168853" y="449826"/>
                  </a:cubicBezTo>
                  <a:cubicBezTo>
                    <a:pt x="144272" y="451055"/>
                    <a:pt x="119692" y="426474"/>
                    <a:pt x="95111" y="383458"/>
                  </a:cubicBezTo>
                  <a:cubicBezTo>
                    <a:pt x="70530" y="340442"/>
                    <a:pt x="36117" y="251952"/>
                    <a:pt x="21369" y="191729"/>
                  </a:cubicBezTo>
                  <a:cubicBezTo>
                    <a:pt x="6621" y="131506"/>
                    <a:pt x="-14273" y="68826"/>
                    <a:pt x="13995" y="36871"/>
                  </a:cubicBezTo>
                  <a:close/>
                </a:path>
              </a:pathLst>
            </a:cu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mj-lt"/>
              </a:endParaRPr>
            </a:p>
          </p:txBody>
        </p:sp>
        <p:sp>
          <p:nvSpPr>
            <p:cNvPr id="18" name="TextBox 17">
              <a:extLst>
                <a:ext uri="{FF2B5EF4-FFF2-40B4-BE49-F238E27FC236}">
                  <a16:creationId xmlns:a16="http://schemas.microsoft.com/office/drawing/2014/main" id="{2655649B-AE95-42ED-8173-059A26EF3D00}"/>
                </a:ext>
              </a:extLst>
            </p:cNvPr>
            <p:cNvSpPr txBox="1"/>
            <p:nvPr/>
          </p:nvSpPr>
          <p:spPr>
            <a:xfrm>
              <a:off x="4508766" y="930904"/>
              <a:ext cx="1700746" cy="590888"/>
            </a:xfrm>
            <a:prstGeom prst="rect">
              <a:avLst/>
            </a:prstGeom>
            <a:noFill/>
          </p:spPr>
          <p:txBody>
            <a:bodyPr wrap="square" rtlCol="0">
              <a:spAutoFit/>
            </a:bodyPr>
            <a:lstStyle/>
            <a:p>
              <a:r>
                <a:rPr lang="en-AU" sz="6600" dirty="0">
                  <a:solidFill>
                    <a:srgbClr val="FFC000"/>
                  </a:solidFill>
                  <a:latin typeface="+mj-lt"/>
                </a:rPr>
                <a:t>PLACE</a:t>
              </a:r>
            </a:p>
          </p:txBody>
        </p:sp>
        <p:cxnSp>
          <p:nvCxnSpPr>
            <p:cNvPr id="19" name="Straight Arrow Connector 18">
              <a:extLst>
                <a:ext uri="{FF2B5EF4-FFF2-40B4-BE49-F238E27FC236}">
                  <a16:creationId xmlns:a16="http://schemas.microsoft.com/office/drawing/2014/main" id="{160A3578-150B-4176-819E-22482434F6BB}"/>
                </a:ext>
              </a:extLst>
            </p:cNvPr>
            <p:cNvCxnSpPr>
              <a:cxnSpLocks/>
            </p:cNvCxnSpPr>
            <p:nvPr/>
          </p:nvCxnSpPr>
          <p:spPr>
            <a:xfrm flipH="1">
              <a:off x="5102030" y="1546710"/>
              <a:ext cx="18171" cy="9347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124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ceAgencyTemplate" id="{AA440F56-B2C6-49B5-84DB-637CC3428D52}" vid="{74C72330-DB17-4512-89CF-AEBD2CC366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3FC55D1DEF7304887BCBD38D5C81F8F" ma:contentTypeVersion="11" ma:contentTypeDescription="Create a new document." ma:contentTypeScope="" ma:versionID="f4c2e9a0d10bfb346431f52fe1600876">
  <xsd:schema xmlns:xsd="http://www.w3.org/2001/XMLSchema" xmlns:xs="http://www.w3.org/2001/XMLSchema" xmlns:p="http://schemas.microsoft.com/office/2006/metadata/properties" xmlns:ns3="b8d4f493-1f15-40ec-a50c-fb334238712c" xmlns:ns4="96bed17c-f498-4707-b12a-aaf38ffc252e" targetNamespace="http://schemas.microsoft.com/office/2006/metadata/properties" ma:root="true" ma:fieldsID="e5e2536499516b97fdb5429132b79c0f" ns3:_="" ns4:_="">
    <xsd:import namespace="b8d4f493-1f15-40ec-a50c-fb334238712c"/>
    <xsd:import namespace="96bed17c-f498-4707-b12a-aaf38ffc252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d4f493-1f15-40ec-a50c-fb33423871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bed17c-f498-4707-b12a-aaf38ffc252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718CFE-DB2A-412E-9B23-93CB2CA4E55B}">
  <ds:schemaRefs>
    <ds:schemaRef ds:uri="96bed17c-f498-4707-b12a-aaf38ffc252e"/>
    <ds:schemaRef ds:uri="http://schemas.microsoft.com/office/2006/documentManagement/types"/>
    <ds:schemaRef ds:uri="http://schemas.openxmlformats.org/package/2006/metadata/core-properties"/>
    <ds:schemaRef ds:uri="b8d4f493-1f15-40ec-a50c-fb334238712c"/>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5DE23E40-72D1-47F5-BC95-57429A45BD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d4f493-1f15-40ec-a50c-fb334238712c"/>
    <ds:schemaRef ds:uri="96bed17c-f498-4707-b12a-aaf38ffc25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75D5092-7958-4EAD-A6C3-AB7F746B59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596</TotalTime>
  <Words>3068</Words>
  <Application>Microsoft Office PowerPoint</Application>
  <PresentationFormat>Widescreen</PresentationFormat>
  <Paragraphs>395</Paragraphs>
  <Slides>44</Slides>
  <Notes>24</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Source Sans Pro</vt:lpstr>
      <vt:lpstr>1_Office Theme</vt:lpstr>
      <vt:lpstr>People in Place:  Placemaking Fundamentals </vt:lpstr>
      <vt:lpstr>Context:  Where does placemaking fits in the  sustainability goals?</vt:lpstr>
      <vt:lpstr>Learning outcomes</vt:lpstr>
      <vt:lpstr>Outline </vt:lpstr>
      <vt:lpstr>PowerPoint Presentation</vt:lpstr>
      <vt:lpstr>What we want…</vt:lpstr>
      <vt:lpstr>On Place and Placelessness</vt:lpstr>
      <vt:lpstr>What is place?</vt:lpstr>
      <vt:lpstr>PowerPoint Presentation</vt:lpstr>
      <vt:lpstr>Place</vt:lpstr>
      <vt:lpstr>How do we support places?</vt:lpstr>
      <vt:lpstr>Placemaking</vt:lpstr>
      <vt:lpstr>PowerPoint Presentation</vt:lpstr>
      <vt:lpstr>PowerPoint Presentation</vt:lpstr>
      <vt:lpstr>Benefits of placemaking</vt:lpstr>
      <vt:lpstr>PowerPoint Presentation</vt:lpstr>
      <vt:lpstr>Challenges of placemaking </vt:lpstr>
      <vt:lpstr>PowerPoint Presentation</vt:lpstr>
      <vt:lpstr>Main criticisms</vt:lpstr>
      <vt:lpstr>5P model: A Place Agency framework</vt:lpstr>
      <vt:lpstr>Places in the Making: Strategies</vt:lpstr>
      <vt:lpstr>People </vt:lpstr>
      <vt:lpstr>Community</vt:lpstr>
      <vt:lpstr>PowerPoint Presentation</vt:lpstr>
      <vt:lpstr>Placemaking</vt:lpstr>
      <vt:lpstr>Placemaking Process</vt:lpstr>
      <vt:lpstr>Placemaking Process</vt:lpstr>
      <vt:lpstr>PowerPoint Presentation</vt:lpstr>
      <vt:lpstr>PowerPoint Presentation</vt:lpstr>
      <vt:lpstr>PowerPoint Presentation</vt:lpstr>
      <vt:lpstr>PowerPoint Presentation</vt:lpstr>
      <vt:lpstr>PowerPoint Presentation</vt:lpstr>
      <vt:lpstr>Different ‘placemaking strategies </vt:lpstr>
      <vt:lpstr>Creative Placemaking</vt:lpstr>
      <vt:lpstr>PowerPoint Presentation</vt:lpstr>
      <vt:lpstr>PowerPoint Presentation</vt:lpstr>
      <vt:lpstr>Strategic Placemaking</vt:lpstr>
      <vt:lpstr>PowerPoint Presentation</vt:lpstr>
      <vt:lpstr>Tactical Placemaking (Tactical Urbanism)</vt:lpstr>
      <vt:lpstr>PowerPoint Presentation</vt:lpstr>
      <vt:lpstr>Regenerative  Placemaking (Regenerative Development)</vt:lpstr>
      <vt:lpstr>Digital Placemaking</vt:lpstr>
      <vt:lpstr>Key to success?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 Making for The Built Environment</dc:title>
  <dc:creator>Cris Hernandez Santin</dc:creator>
  <cp:lastModifiedBy>Dominique Hes</cp:lastModifiedBy>
  <cp:revision>19</cp:revision>
  <dcterms:created xsi:type="dcterms:W3CDTF">2019-10-02T05:51:24Z</dcterms:created>
  <dcterms:modified xsi:type="dcterms:W3CDTF">2019-11-04T03:14:06Z</dcterms:modified>
</cp:coreProperties>
</file>