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7"/>
  </p:notesMasterIdLst>
  <p:sldIdLst>
    <p:sldId id="2658" r:id="rId5"/>
    <p:sldId id="2762" r:id="rId6"/>
    <p:sldId id="2763" r:id="rId7"/>
    <p:sldId id="2764" r:id="rId8"/>
    <p:sldId id="392" r:id="rId9"/>
    <p:sldId id="393" r:id="rId10"/>
    <p:sldId id="394" r:id="rId11"/>
    <p:sldId id="396" r:id="rId12"/>
    <p:sldId id="291" r:id="rId13"/>
    <p:sldId id="2766" r:id="rId14"/>
    <p:sldId id="2719" r:id="rId15"/>
    <p:sldId id="2710" r:id="rId16"/>
    <p:sldId id="395" r:id="rId17"/>
    <p:sldId id="2722" r:id="rId18"/>
    <p:sldId id="397" r:id="rId19"/>
    <p:sldId id="2723" r:id="rId20"/>
    <p:sldId id="2724" r:id="rId21"/>
    <p:sldId id="2730" r:id="rId22"/>
    <p:sldId id="2767" r:id="rId23"/>
    <p:sldId id="2725" r:id="rId24"/>
    <p:sldId id="2768" r:id="rId25"/>
    <p:sldId id="2761" r:id="rId26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00"/>
    <a:srgbClr val="F6921E"/>
    <a:srgbClr val="FFF4C2"/>
    <a:srgbClr val="FACF0F"/>
    <a:srgbClr val="FFE461"/>
    <a:srgbClr val="FDE046"/>
    <a:srgbClr val="D7D91E"/>
    <a:srgbClr val="CDC9E4"/>
    <a:srgbClr val="B6E1DA"/>
    <a:srgbClr val="F9BB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60870" autoAdjust="0"/>
  </p:normalViewPr>
  <p:slideViewPr>
    <p:cSldViewPr snapToGrid="0">
      <p:cViewPr varScale="1">
        <p:scale>
          <a:sx n="52" d="100"/>
          <a:sy n="52" d="100"/>
        </p:scale>
        <p:origin x="78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48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FB142B-51A3-4A25-A63E-4342BC064572}" type="doc">
      <dgm:prSet loTypeId="urn:microsoft.com/office/officeart/2005/8/layout/cycle3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AU"/>
        </a:p>
      </dgm:t>
    </dgm:pt>
    <dgm:pt modelId="{9F71C696-7628-44DA-AF0E-A655CFE9814B}">
      <dgm:prSet phldrT="[Text]" custT="1"/>
      <dgm:spPr/>
      <dgm:t>
        <a:bodyPr/>
        <a:lstStyle/>
        <a:p>
          <a:r>
            <a:rPr lang="en-AU" sz="1200" dirty="0"/>
            <a:t>Regenerative Placemaking</a:t>
          </a:r>
        </a:p>
      </dgm:t>
    </dgm:pt>
    <dgm:pt modelId="{55801F47-39FF-463D-B684-543784C590D4}" type="parTrans" cxnId="{A887048F-72C2-4E0C-949F-A92B71CCB7E3}">
      <dgm:prSet/>
      <dgm:spPr/>
      <dgm:t>
        <a:bodyPr/>
        <a:lstStyle/>
        <a:p>
          <a:endParaRPr lang="en-AU" sz="1200"/>
        </a:p>
      </dgm:t>
    </dgm:pt>
    <dgm:pt modelId="{6C2B6B5F-5B97-425E-B2B3-9627A8E1539A}" type="sibTrans" cxnId="{A887048F-72C2-4E0C-949F-A92B71CCB7E3}">
      <dgm:prSet/>
      <dgm:spPr/>
      <dgm:t>
        <a:bodyPr/>
        <a:lstStyle/>
        <a:p>
          <a:endParaRPr lang="en-AU" sz="1200"/>
        </a:p>
      </dgm:t>
    </dgm:pt>
    <dgm:pt modelId="{72C49BFB-7FA8-4806-BF40-9A86519C7777}">
      <dgm:prSet phldrT="[Text]" custT="1"/>
      <dgm:spPr/>
      <dgm:t>
        <a:bodyPr/>
        <a:lstStyle/>
        <a:p>
          <a:r>
            <a:rPr lang="en-AU" sz="1200" dirty="0"/>
            <a:t>Creative Placemaking</a:t>
          </a:r>
        </a:p>
      </dgm:t>
    </dgm:pt>
    <dgm:pt modelId="{D13B364D-B14B-4943-9294-A56BBAB206BC}" type="parTrans" cxnId="{8A2991EC-0A6D-4F7E-861C-31EF9B18CB17}">
      <dgm:prSet/>
      <dgm:spPr/>
      <dgm:t>
        <a:bodyPr/>
        <a:lstStyle/>
        <a:p>
          <a:endParaRPr lang="en-AU" sz="1200"/>
        </a:p>
      </dgm:t>
    </dgm:pt>
    <dgm:pt modelId="{433183C1-F963-4528-BC66-9C0979761055}" type="sibTrans" cxnId="{8A2991EC-0A6D-4F7E-861C-31EF9B18CB17}">
      <dgm:prSet/>
      <dgm:spPr/>
      <dgm:t>
        <a:bodyPr/>
        <a:lstStyle/>
        <a:p>
          <a:endParaRPr lang="en-AU" sz="1200"/>
        </a:p>
      </dgm:t>
    </dgm:pt>
    <dgm:pt modelId="{46168286-44EB-46FE-B6CB-E555E1B46DC4}">
      <dgm:prSet phldrT="[Text]" custT="1"/>
      <dgm:spPr/>
      <dgm:t>
        <a:bodyPr/>
        <a:lstStyle/>
        <a:p>
          <a:r>
            <a:rPr lang="en-AU" sz="1200" dirty="0"/>
            <a:t>Comms Placemaking (branding-storytelling)</a:t>
          </a:r>
        </a:p>
      </dgm:t>
    </dgm:pt>
    <dgm:pt modelId="{F305823D-C0CF-4913-A837-1ACCA1FF37B2}" type="parTrans" cxnId="{78189947-F155-4F95-887F-F0F0547E28CC}">
      <dgm:prSet/>
      <dgm:spPr/>
      <dgm:t>
        <a:bodyPr/>
        <a:lstStyle/>
        <a:p>
          <a:endParaRPr lang="en-AU" sz="1200"/>
        </a:p>
      </dgm:t>
    </dgm:pt>
    <dgm:pt modelId="{3A552C50-EB73-43C5-95A0-2137B3816813}" type="sibTrans" cxnId="{78189947-F155-4F95-887F-F0F0547E28CC}">
      <dgm:prSet/>
      <dgm:spPr/>
      <dgm:t>
        <a:bodyPr/>
        <a:lstStyle/>
        <a:p>
          <a:endParaRPr lang="en-AU" sz="1200"/>
        </a:p>
      </dgm:t>
    </dgm:pt>
    <dgm:pt modelId="{EE8C0BCE-5A56-4766-A4B7-359F6901C540}">
      <dgm:prSet phldrT="[Text]" custT="1"/>
      <dgm:spPr/>
      <dgm:t>
        <a:bodyPr/>
        <a:lstStyle/>
        <a:p>
          <a:r>
            <a:rPr lang="en-AU" sz="1200" dirty="0"/>
            <a:t>Digital Placemaking</a:t>
          </a:r>
        </a:p>
      </dgm:t>
    </dgm:pt>
    <dgm:pt modelId="{AF783C77-B091-42F9-A9BE-8BCF338E0F5D}" type="parTrans" cxnId="{47C9CEF0-46DD-424A-B20B-9B41F7522F53}">
      <dgm:prSet/>
      <dgm:spPr/>
      <dgm:t>
        <a:bodyPr/>
        <a:lstStyle/>
        <a:p>
          <a:endParaRPr lang="en-AU" sz="1200"/>
        </a:p>
      </dgm:t>
    </dgm:pt>
    <dgm:pt modelId="{CD0386CC-35B8-47ED-8283-F75E3720C486}" type="sibTrans" cxnId="{47C9CEF0-46DD-424A-B20B-9B41F7522F53}">
      <dgm:prSet/>
      <dgm:spPr/>
      <dgm:t>
        <a:bodyPr/>
        <a:lstStyle/>
        <a:p>
          <a:endParaRPr lang="en-AU" sz="1200"/>
        </a:p>
      </dgm:t>
    </dgm:pt>
    <dgm:pt modelId="{C08CC832-4009-4FCB-A9BF-869DAD5445C7}">
      <dgm:prSet phldrT="[Text]" custT="1"/>
      <dgm:spPr/>
      <dgm:t>
        <a:bodyPr/>
        <a:lstStyle/>
        <a:p>
          <a:r>
            <a:rPr lang="en-AU" sz="1200" dirty="0"/>
            <a:t>Strategic Placemaking</a:t>
          </a:r>
        </a:p>
      </dgm:t>
    </dgm:pt>
    <dgm:pt modelId="{6139DA69-C18A-43C9-BE59-B746385A308E}" type="parTrans" cxnId="{137A6E49-0FDC-4E75-9057-D2D01FEE59C8}">
      <dgm:prSet/>
      <dgm:spPr/>
      <dgm:t>
        <a:bodyPr/>
        <a:lstStyle/>
        <a:p>
          <a:endParaRPr lang="en-AU" sz="1200"/>
        </a:p>
      </dgm:t>
    </dgm:pt>
    <dgm:pt modelId="{4AB75639-4B65-4367-918C-ECFC0553AFBC}" type="sibTrans" cxnId="{137A6E49-0FDC-4E75-9057-D2D01FEE59C8}">
      <dgm:prSet/>
      <dgm:spPr/>
      <dgm:t>
        <a:bodyPr/>
        <a:lstStyle/>
        <a:p>
          <a:endParaRPr lang="en-AU" sz="1200"/>
        </a:p>
      </dgm:t>
    </dgm:pt>
    <dgm:pt modelId="{0FBE3997-CDD6-4561-9E6C-4FBBBDD8AB80}">
      <dgm:prSet phldrT="[Text]" custT="1"/>
      <dgm:spPr/>
      <dgm:t>
        <a:bodyPr/>
        <a:lstStyle/>
        <a:p>
          <a:r>
            <a:rPr lang="en-AU" sz="1200" dirty="0"/>
            <a:t>Tactical Placemaking</a:t>
          </a:r>
        </a:p>
      </dgm:t>
    </dgm:pt>
    <dgm:pt modelId="{49BA004A-1012-44D4-8B47-6590FE81B8B8}" type="parTrans" cxnId="{4434EA70-482C-4A18-A963-62429909C729}">
      <dgm:prSet/>
      <dgm:spPr/>
      <dgm:t>
        <a:bodyPr/>
        <a:lstStyle/>
        <a:p>
          <a:endParaRPr lang="en-AU" sz="1200"/>
        </a:p>
      </dgm:t>
    </dgm:pt>
    <dgm:pt modelId="{41FCAF61-B208-4EC8-8EA9-25E1D7CB8CC1}" type="sibTrans" cxnId="{4434EA70-482C-4A18-A963-62429909C729}">
      <dgm:prSet/>
      <dgm:spPr/>
      <dgm:t>
        <a:bodyPr/>
        <a:lstStyle/>
        <a:p>
          <a:endParaRPr lang="en-AU" sz="1200"/>
        </a:p>
      </dgm:t>
    </dgm:pt>
    <dgm:pt modelId="{5D7867CA-D143-4A27-A575-EC238BDB09F8}">
      <dgm:prSet phldrT="[Text]" custT="1"/>
      <dgm:spPr/>
      <dgm:t>
        <a:bodyPr/>
        <a:lstStyle/>
        <a:p>
          <a:r>
            <a:rPr lang="en-AU" sz="1200" dirty="0"/>
            <a:t>Green placemaking</a:t>
          </a:r>
        </a:p>
      </dgm:t>
    </dgm:pt>
    <dgm:pt modelId="{FACD75BD-BD80-4D3C-BF4A-17D3B8F27FD3}" type="parTrans" cxnId="{3926AD37-A48B-4638-9533-0E8DB6BD4813}">
      <dgm:prSet/>
      <dgm:spPr/>
      <dgm:t>
        <a:bodyPr/>
        <a:lstStyle/>
        <a:p>
          <a:endParaRPr lang="en-AU" sz="1200"/>
        </a:p>
      </dgm:t>
    </dgm:pt>
    <dgm:pt modelId="{8C213186-F53B-432B-9D35-D0432F9AF16C}" type="sibTrans" cxnId="{3926AD37-A48B-4638-9533-0E8DB6BD4813}">
      <dgm:prSet/>
      <dgm:spPr/>
      <dgm:t>
        <a:bodyPr/>
        <a:lstStyle/>
        <a:p>
          <a:endParaRPr lang="en-AU" sz="1200"/>
        </a:p>
      </dgm:t>
    </dgm:pt>
    <dgm:pt modelId="{05C0E16C-6E9D-4642-9910-E669159BE2FD}" type="pres">
      <dgm:prSet presAssocID="{00FB142B-51A3-4A25-A63E-4342BC064572}" presName="Name0" presStyleCnt="0">
        <dgm:presLayoutVars>
          <dgm:dir/>
          <dgm:resizeHandles val="exact"/>
        </dgm:presLayoutVars>
      </dgm:prSet>
      <dgm:spPr/>
    </dgm:pt>
    <dgm:pt modelId="{C09FBEF2-89EE-4B31-9663-6C283DA20677}" type="pres">
      <dgm:prSet presAssocID="{00FB142B-51A3-4A25-A63E-4342BC064572}" presName="cycle" presStyleCnt="0"/>
      <dgm:spPr/>
    </dgm:pt>
    <dgm:pt modelId="{E57270DE-C0C7-4C63-8AFE-40BDE81573F3}" type="pres">
      <dgm:prSet presAssocID="{9F71C696-7628-44DA-AF0E-A655CFE9814B}" presName="nodeFirstNode" presStyleLbl="node1" presStyleIdx="0" presStyleCnt="7">
        <dgm:presLayoutVars>
          <dgm:bulletEnabled val="1"/>
        </dgm:presLayoutVars>
      </dgm:prSet>
      <dgm:spPr/>
    </dgm:pt>
    <dgm:pt modelId="{ED7DC064-FB9F-4254-9216-2834ED35D833}" type="pres">
      <dgm:prSet presAssocID="{6C2B6B5F-5B97-425E-B2B3-9627A8E1539A}" presName="sibTransFirstNode" presStyleLbl="bgShp" presStyleIdx="0" presStyleCnt="1"/>
      <dgm:spPr/>
    </dgm:pt>
    <dgm:pt modelId="{F430D48B-FD96-4481-9138-60FA0B1E7368}" type="pres">
      <dgm:prSet presAssocID="{72C49BFB-7FA8-4806-BF40-9A86519C7777}" presName="nodeFollowingNodes" presStyleLbl="node1" presStyleIdx="1" presStyleCnt="7">
        <dgm:presLayoutVars>
          <dgm:bulletEnabled val="1"/>
        </dgm:presLayoutVars>
      </dgm:prSet>
      <dgm:spPr/>
    </dgm:pt>
    <dgm:pt modelId="{FF6E03E0-F09B-4650-AD8D-55DD4849BE08}" type="pres">
      <dgm:prSet presAssocID="{46168286-44EB-46FE-B6CB-E555E1B46DC4}" presName="nodeFollowingNodes" presStyleLbl="node1" presStyleIdx="2" presStyleCnt="7">
        <dgm:presLayoutVars>
          <dgm:bulletEnabled val="1"/>
        </dgm:presLayoutVars>
      </dgm:prSet>
      <dgm:spPr/>
    </dgm:pt>
    <dgm:pt modelId="{4186D9E1-47AA-4269-AECC-65852F1DCF91}" type="pres">
      <dgm:prSet presAssocID="{0FBE3997-CDD6-4561-9E6C-4FBBBDD8AB80}" presName="nodeFollowingNodes" presStyleLbl="node1" presStyleIdx="3" presStyleCnt="7">
        <dgm:presLayoutVars>
          <dgm:bulletEnabled val="1"/>
        </dgm:presLayoutVars>
      </dgm:prSet>
      <dgm:spPr/>
    </dgm:pt>
    <dgm:pt modelId="{2E61013F-7E59-4BB1-B605-A6710E07DD63}" type="pres">
      <dgm:prSet presAssocID="{EE8C0BCE-5A56-4766-A4B7-359F6901C540}" presName="nodeFollowingNodes" presStyleLbl="node1" presStyleIdx="4" presStyleCnt="7">
        <dgm:presLayoutVars>
          <dgm:bulletEnabled val="1"/>
        </dgm:presLayoutVars>
      </dgm:prSet>
      <dgm:spPr/>
    </dgm:pt>
    <dgm:pt modelId="{3874A064-8123-4B52-B777-2C1BE07F4382}" type="pres">
      <dgm:prSet presAssocID="{C08CC832-4009-4FCB-A9BF-869DAD5445C7}" presName="nodeFollowingNodes" presStyleLbl="node1" presStyleIdx="5" presStyleCnt="7">
        <dgm:presLayoutVars>
          <dgm:bulletEnabled val="1"/>
        </dgm:presLayoutVars>
      </dgm:prSet>
      <dgm:spPr/>
    </dgm:pt>
    <dgm:pt modelId="{2040850C-BE2E-48E0-8872-1E36B9492A7D}" type="pres">
      <dgm:prSet presAssocID="{5D7867CA-D143-4A27-A575-EC238BDB09F8}" presName="nodeFollowingNodes" presStyleLbl="node1" presStyleIdx="6" presStyleCnt="7">
        <dgm:presLayoutVars>
          <dgm:bulletEnabled val="1"/>
        </dgm:presLayoutVars>
      </dgm:prSet>
      <dgm:spPr/>
    </dgm:pt>
  </dgm:ptLst>
  <dgm:cxnLst>
    <dgm:cxn modelId="{336CFF0C-87E1-4C30-877B-AF882F2D796E}" type="presOf" srcId="{5D7867CA-D143-4A27-A575-EC238BDB09F8}" destId="{2040850C-BE2E-48E0-8872-1E36B9492A7D}" srcOrd="0" destOrd="0" presId="urn:microsoft.com/office/officeart/2005/8/layout/cycle3"/>
    <dgm:cxn modelId="{3B2CC518-26FE-4CB6-90E8-B13138141E00}" type="presOf" srcId="{0FBE3997-CDD6-4561-9E6C-4FBBBDD8AB80}" destId="{4186D9E1-47AA-4269-AECC-65852F1DCF91}" srcOrd="0" destOrd="0" presId="urn:microsoft.com/office/officeart/2005/8/layout/cycle3"/>
    <dgm:cxn modelId="{3926AD37-A48B-4638-9533-0E8DB6BD4813}" srcId="{00FB142B-51A3-4A25-A63E-4342BC064572}" destId="{5D7867CA-D143-4A27-A575-EC238BDB09F8}" srcOrd="6" destOrd="0" parTransId="{FACD75BD-BD80-4D3C-BF4A-17D3B8F27FD3}" sibTransId="{8C213186-F53B-432B-9D35-D0432F9AF16C}"/>
    <dgm:cxn modelId="{0A133538-1BCB-45D5-ADD1-D7D6EB9EF615}" type="presOf" srcId="{C08CC832-4009-4FCB-A9BF-869DAD5445C7}" destId="{3874A064-8123-4B52-B777-2C1BE07F4382}" srcOrd="0" destOrd="0" presId="urn:microsoft.com/office/officeart/2005/8/layout/cycle3"/>
    <dgm:cxn modelId="{90EFE560-3224-4FF0-81F9-CDDC757F7328}" type="presOf" srcId="{9F71C696-7628-44DA-AF0E-A655CFE9814B}" destId="{E57270DE-C0C7-4C63-8AFE-40BDE81573F3}" srcOrd="0" destOrd="0" presId="urn:microsoft.com/office/officeart/2005/8/layout/cycle3"/>
    <dgm:cxn modelId="{78189947-F155-4F95-887F-F0F0547E28CC}" srcId="{00FB142B-51A3-4A25-A63E-4342BC064572}" destId="{46168286-44EB-46FE-B6CB-E555E1B46DC4}" srcOrd="2" destOrd="0" parTransId="{F305823D-C0CF-4913-A837-1ACCA1FF37B2}" sibTransId="{3A552C50-EB73-43C5-95A0-2137B3816813}"/>
    <dgm:cxn modelId="{137A6E49-0FDC-4E75-9057-D2D01FEE59C8}" srcId="{00FB142B-51A3-4A25-A63E-4342BC064572}" destId="{C08CC832-4009-4FCB-A9BF-869DAD5445C7}" srcOrd="5" destOrd="0" parTransId="{6139DA69-C18A-43C9-BE59-B746385A308E}" sibTransId="{4AB75639-4B65-4367-918C-ECFC0553AFBC}"/>
    <dgm:cxn modelId="{4434EA70-482C-4A18-A963-62429909C729}" srcId="{00FB142B-51A3-4A25-A63E-4342BC064572}" destId="{0FBE3997-CDD6-4561-9E6C-4FBBBDD8AB80}" srcOrd="3" destOrd="0" parTransId="{49BA004A-1012-44D4-8B47-6590FE81B8B8}" sibTransId="{41FCAF61-B208-4EC8-8EA9-25E1D7CB8CC1}"/>
    <dgm:cxn modelId="{239D2F79-693D-4DE9-BA78-029F17A9BF5D}" type="presOf" srcId="{72C49BFB-7FA8-4806-BF40-9A86519C7777}" destId="{F430D48B-FD96-4481-9138-60FA0B1E7368}" srcOrd="0" destOrd="0" presId="urn:microsoft.com/office/officeart/2005/8/layout/cycle3"/>
    <dgm:cxn modelId="{A887048F-72C2-4E0C-949F-A92B71CCB7E3}" srcId="{00FB142B-51A3-4A25-A63E-4342BC064572}" destId="{9F71C696-7628-44DA-AF0E-A655CFE9814B}" srcOrd="0" destOrd="0" parTransId="{55801F47-39FF-463D-B684-543784C590D4}" sibTransId="{6C2B6B5F-5B97-425E-B2B3-9627A8E1539A}"/>
    <dgm:cxn modelId="{41188B91-6B53-471B-96A2-7D03F5A06CC8}" type="presOf" srcId="{EE8C0BCE-5A56-4766-A4B7-359F6901C540}" destId="{2E61013F-7E59-4BB1-B605-A6710E07DD63}" srcOrd="0" destOrd="0" presId="urn:microsoft.com/office/officeart/2005/8/layout/cycle3"/>
    <dgm:cxn modelId="{5B90279B-0856-4F8F-885F-A2B6D7303661}" type="presOf" srcId="{46168286-44EB-46FE-B6CB-E555E1B46DC4}" destId="{FF6E03E0-F09B-4650-AD8D-55DD4849BE08}" srcOrd="0" destOrd="0" presId="urn:microsoft.com/office/officeart/2005/8/layout/cycle3"/>
    <dgm:cxn modelId="{56A35FA4-0B50-425E-BFE6-8C71EC723835}" type="presOf" srcId="{6C2B6B5F-5B97-425E-B2B3-9627A8E1539A}" destId="{ED7DC064-FB9F-4254-9216-2834ED35D833}" srcOrd="0" destOrd="0" presId="urn:microsoft.com/office/officeart/2005/8/layout/cycle3"/>
    <dgm:cxn modelId="{8A2991EC-0A6D-4F7E-861C-31EF9B18CB17}" srcId="{00FB142B-51A3-4A25-A63E-4342BC064572}" destId="{72C49BFB-7FA8-4806-BF40-9A86519C7777}" srcOrd="1" destOrd="0" parTransId="{D13B364D-B14B-4943-9294-A56BBAB206BC}" sibTransId="{433183C1-F963-4528-BC66-9C0979761055}"/>
    <dgm:cxn modelId="{47C9CEF0-46DD-424A-B20B-9B41F7522F53}" srcId="{00FB142B-51A3-4A25-A63E-4342BC064572}" destId="{EE8C0BCE-5A56-4766-A4B7-359F6901C540}" srcOrd="4" destOrd="0" parTransId="{AF783C77-B091-42F9-A9BE-8BCF338E0F5D}" sibTransId="{CD0386CC-35B8-47ED-8283-F75E3720C486}"/>
    <dgm:cxn modelId="{03FEE0F6-A998-454D-9A8A-FE6ECF8E59EC}" type="presOf" srcId="{00FB142B-51A3-4A25-A63E-4342BC064572}" destId="{05C0E16C-6E9D-4642-9910-E669159BE2FD}" srcOrd="0" destOrd="0" presId="urn:microsoft.com/office/officeart/2005/8/layout/cycle3"/>
    <dgm:cxn modelId="{72AB6E6C-B0DB-460E-89EA-B2D0C6DCC968}" type="presParOf" srcId="{05C0E16C-6E9D-4642-9910-E669159BE2FD}" destId="{C09FBEF2-89EE-4B31-9663-6C283DA20677}" srcOrd="0" destOrd="0" presId="urn:microsoft.com/office/officeart/2005/8/layout/cycle3"/>
    <dgm:cxn modelId="{39E75A7E-8B40-43FC-8AC2-C5938933E0C5}" type="presParOf" srcId="{C09FBEF2-89EE-4B31-9663-6C283DA20677}" destId="{E57270DE-C0C7-4C63-8AFE-40BDE81573F3}" srcOrd="0" destOrd="0" presId="urn:microsoft.com/office/officeart/2005/8/layout/cycle3"/>
    <dgm:cxn modelId="{BEB974BB-1774-4360-867E-A5B137B5A691}" type="presParOf" srcId="{C09FBEF2-89EE-4B31-9663-6C283DA20677}" destId="{ED7DC064-FB9F-4254-9216-2834ED35D833}" srcOrd="1" destOrd="0" presId="urn:microsoft.com/office/officeart/2005/8/layout/cycle3"/>
    <dgm:cxn modelId="{75AC3A90-C43E-42F2-90DA-58295E82AEF0}" type="presParOf" srcId="{C09FBEF2-89EE-4B31-9663-6C283DA20677}" destId="{F430D48B-FD96-4481-9138-60FA0B1E7368}" srcOrd="2" destOrd="0" presId="urn:microsoft.com/office/officeart/2005/8/layout/cycle3"/>
    <dgm:cxn modelId="{9D062BD4-28A8-4126-A856-D6DD2D1AAE03}" type="presParOf" srcId="{C09FBEF2-89EE-4B31-9663-6C283DA20677}" destId="{FF6E03E0-F09B-4650-AD8D-55DD4849BE08}" srcOrd="3" destOrd="0" presId="urn:microsoft.com/office/officeart/2005/8/layout/cycle3"/>
    <dgm:cxn modelId="{1D17BDE8-070C-4D99-9D62-9AA483CFF976}" type="presParOf" srcId="{C09FBEF2-89EE-4B31-9663-6C283DA20677}" destId="{4186D9E1-47AA-4269-AECC-65852F1DCF91}" srcOrd="4" destOrd="0" presId="urn:microsoft.com/office/officeart/2005/8/layout/cycle3"/>
    <dgm:cxn modelId="{EF8D327D-4D63-42DC-85E1-1BB56421617E}" type="presParOf" srcId="{C09FBEF2-89EE-4B31-9663-6C283DA20677}" destId="{2E61013F-7E59-4BB1-B605-A6710E07DD63}" srcOrd="5" destOrd="0" presId="urn:microsoft.com/office/officeart/2005/8/layout/cycle3"/>
    <dgm:cxn modelId="{0A1D4948-EE10-43A7-8883-814024E5361D}" type="presParOf" srcId="{C09FBEF2-89EE-4B31-9663-6C283DA20677}" destId="{3874A064-8123-4B52-B777-2C1BE07F4382}" srcOrd="6" destOrd="0" presId="urn:microsoft.com/office/officeart/2005/8/layout/cycle3"/>
    <dgm:cxn modelId="{065446A0-0610-4772-A5E4-18EA4C32C883}" type="presParOf" srcId="{C09FBEF2-89EE-4B31-9663-6C283DA20677}" destId="{2040850C-BE2E-48E0-8872-1E36B9492A7D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DC064-FB9F-4254-9216-2834ED35D833}">
      <dsp:nvSpPr>
        <dsp:cNvPr id="0" name=""/>
        <dsp:cNvSpPr/>
      </dsp:nvSpPr>
      <dsp:spPr>
        <a:xfrm>
          <a:off x="840650" y="-30650"/>
          <a:ext cx="4614724" cy="4614724"/>
        </a:xfrm>
        <a:prstGeom prst="circularArrow">
          <a:avLst>
            <a:gd name="adj1" fmla="val 5544"/>
            <a:gd name="adj2" fmla="val 330680"/>
            <a:gd name="adj3" fmla="val 14525826"/>
            <a:gd name="adj4" fmla="val 16944487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270DE-C0C7-4C63-8AFE-40BDE81573F3}">
      <dsp:nvSpPr>
        <dsp:cNvPr id="0" name=""/>
        <dsp:cNvSpPr/>
      </dsp:nvSpPr>
      <dsp:spPr>
        <a:xfrm>
          <a:off x="2434790" y="1781"/>
          <a:ext cx="1426443" cy="7132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Regenerative Placemaking</a:t>
          </a:r>
        </a:p>
      </dsp:txBody>
      <dsp:txXfrm>
        <a:off x="2469607" y="36598"/>
        <a:ext cx="1356809" cy="643587"/>
      </dsp:txXfrm>
    </dsp:sp>
    <dsp:sp modelId="{F430D48B-FD96-4481-9138-60FA0B1E7368}">
      <dsp:nvSpPr>
        <dsp:cNvPr id="0" name=""/>
        <dsp:cNvSpPr/>
      </dsp:nvSpPr>
      <dsp:spPr>
        <a:xfrm>
          <a:off x="3973356" y="742715"/>
          <a:ext cx="1426443" cy="7132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Creative Placemaking</a:t>
          </a:r>
        </a:p>
      </dsp:txBody>
      <dsp:txXfrm>
        <a:off x="4008173" y="777532"/>
        <a:ext cx="1356809" cy="643587"/>
      </dsp:txXfrm>
    </dsp:sp>
    <dsp:sp modelId="{FF6E03E0-F09B-4650-AD8D-55DD4849BE08}">
      <dsp:nvSpPr>
        <dsp:cNvPr id="0" name=""/>
        <dsp:cNvSpPr/>
      </dsp:nvSpPr>
      <dsp:spPr>
        <a:xfrm>
          <a:off x="4353351" y="2407579"/>
          <a:ext cx="1426443" cy="7132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Comms Placemaking (branding-storytelling)</a:t>
          </a:r>
        </a:p>
      </dsp:txBody>
      <dsp:txXfrm>
        <a:off x="4388168" y="2442396"/>
        <a:ext cx="1356809" cy="643587"/>
      </dsp:txXfrm>
    </dsp:sp>
    <dsp:sp modelId="{4186D9E1-47AA-4269-AECC-65852F1DCF91}">
      <dsp:nvSpPr>
        <dsp:cNvPr id="0" name=""/>
        <dsp:cNvSpPr/>
      </dsp:nvSpPr>
      <dsp:spPr>
        <a:xfrm>
          <a:off x="3288630" y="3742697"/>
          <a:ext cx="1426443" cy="7132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Tactical Placemaking</a:t>
          </a:r>
        </a:p>
      </dsp:txBody>
      <dsp:txXfrm>
        <a:off x="3323447" y="3777514"/>
        <a:ext cx="1356809" cy="643587"/>
      </dsp:txXfrm>
    </dsp:sp>
    <dsp:sp modelId="{2E61013F-7E59-4BB1-B605-A6710E07DD63}">
      <dsp:nvSpPr>
        <dsp:cNvPr id="0" name=""/>
        <dsp:cNvSpPr/>
      </dsp:nvSpPr>
      <dsp:spPr>
        <a:xfrm>
          <a:off x="1580951" y="3742697"/>
          <a:ext cx="1426443" cy="7132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Digital Placemaking</a:t>
          </a:r>
        </a:p>
      </dsp:txBody>
      <dsp:txXfrm>
        <a:off x="1615768" y="3777514"/>
        <a:ext cx="1356809" cy="643587"/>
      </dsp:txXfrm>
    </dsp:sp>
    <dsp:sp modelId="{3874A064-8123-4B52-B777-2C1BE07F4382}">
      <dsp:nvSpPr>
        <dsp:cNvPr id="0" name=""/>
        <dsp:cNvSpPr/>
      </dsp:nvSpPr>
      <dsp:spPr>
        <a:xfrm>
          <a:off x="516230" y="2407579"/>
          <a:ext cx="1426443" cy="7132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Strategic Placemaking</a:t>
          </a:r>
        </a:p>
      </dsp:txBody>
      <dsp:txXfrm>
        <a:off x="551047" y="2442396"/>
        <a:ext cx="1356809" cy="643587"/>
      </dsp:txXfrm>
    </dsp:sp>
    <dsp:sp modelId="{2040850C-BE2E-48E0-8872-1E36B9492A7D}">
      <dsp:nvSpPr>
        <dsp:cNvPr id="0" name=""/>
        <dsp:cNvSpPr/>
      </dsp:nvSpPr>
      <dsp:spPr>
        <a:xfrm>
          <a:off x="896224" y="742715"/>
          <a:ext cx="1426443" cy="7132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Green placemaking</a:t>
          </a:r>
        </a:p>
      </dsp:txBody>
      <dsp:txXfrm>
        <a:off x="931041" y="777532"/>
        <a:ext cx="1356809" cy="643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E5321E0-906A-4787-88D4-5B0F5BA924DB}" type="datetimeFigureOut">
              <a:rPr lang="en-GB" smtClean="0"/>
              <a:t>11/11/2019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B3401A3-8F89-4DD7-8542-5D0C06F14E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31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xforddictionaries.com/us/definition/american_english/multidisciplinary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oxforddictionaries.com/us/definition/american_english/transdisciplinary" TargetMode="External"/><Relationship Id="rId4" Type="http://schemas.openxmlformats.org/officeDocument/2006/relationships/hyperlink" Target="http://www.oxforddictionaries.com/us/definition/american_english/interdisciplinary?q=Interdisciplinary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89C4"/>
              </a:solidFill>
              <a:latin typeface="Open Sans"/>
              <a:hlinkClick r:id="rId3"/>
            </a:endParaRPr>
          </a:p>
          <a:p>
            <a:r>
              <a:rPr lang="en-US" dirty="0">
                <a:solidFill>
                  <a:srgbClr val="0089C4"/>
                </a:solidFill>
                <a:latin typeface="Open Sans"/>
                <a:hlinkClick r:id="rId3"/>
              </a:rPr>
              <a:t>multidisciplinary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 is an adjective that describes, “combining or involving several academic disciplines or professional specializations in approach to a topic or problem.”</a:t>
            </a:r>
          </a:p>
          <a:p>
            <a:r>
              <a:rPr lang="en-US" dirty="0">
                <a:solidFill>
                  <a:srgbClr val="0089C4"/>
                </a:solidFill>
                <a:latin typeface="Open Sans"/>
                <a:hlinkClick r:id="rId4"/>
              </a:rPr>
              <a:t>Interdisciplinary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 is an adjective that describes, “of or relating to more than one branch of knowledge.”</a:t>
            </a:r>
          </a:p>
          <a:p>
            <a:r>
              <a:rPr lang="en-US" dirty="0">
                <a:solidFill>
                  <a:srgbClr val="0089C4"/>
                </a:solidFill>
                <a:latin typeface="Open Sans"/>
                <a:hlinkClick r:id="rId5"/>
              </a:rPr>
              <a:t>Transdisciplinary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 is also an adjective that describes, “relating to more than one branch of knowledge.”</a:t>
            </a:r>
            <a:endParaRPr lang="en-US" b="0" i="0" dirty="0">
              <a:solidFill>
                <a:srgbClr val="444444"/>
              </a:solidFill>
              <a:effectLst/>
              <a:latin typeface="Open Sans"/>
            </a:endParaRPr>
          </a:p>
          <a:p>
            <a:endParaRPr lang="en-AU" dirty="0"/>
          </a:p>
          <a:p>
            <a:endParaRPr lang="en-AU" dirty="0"/>
          </a:p>
          <a:p>
            <a:r>
              <a:rPr lang="en-AU" sz="1200" dirty="0"/>
              <a:t>Source:</a:t>
            </a:r>
          </a:p>
          <a:p>
            <a:r>
              <a:rPr lang="en-AU" sz="1200" dirty="0"/>
              <a:t>Willie Caldwell (2015) Multi/Inter/Trans – disciplinary, What’s the Difference? November 23, 2015. Retrieved from: https://blogs.lt.vt.edu/grad5104/multiintertrans-disciplinary-whats-the-difference/</a:t>
            </a:r>
          </a:p>
          <a:p>
            <a:r>
              <a:rPr lang="en-AU" sz="1200" dirty="0"/>
              <a:t>accessed 19/06/2019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401A3-8F89-4DD7-8542-5D0C06F14E6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766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This exercise requires one deck of cards per team and the students to be working on an ongoing case study. </a:t>
            </a:r>
          </a:p>
          <a:p>
            <a:endParaRPr lang="en-AU" dirty="0"/>
          </a:p>
          <a:p>
            <a:r>
              <a:rPr lang="en-AU" dirty="0"/>
              <a:t>If the class is not working on a case study, one can be provided specifically for the exercise.  </a:t>
            </a:r>
          </a:p>
          <a:p>
            <a:endParaRPr lang="en-AU" dirty="0"/>
          </a:p>
          <a:p>
            <a:r>
              <a:rPr lang="en-AU" dirty="0"/>
              <a:t>Provide a strategy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04D1E-6980-4274-8500-A16F8719F034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2277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This exercise requires one deck of cards per team and the students to be working on an ongoing case study. </a:t>
            </a:r>
          </a:p>
          <a:p>
            <a:endParaRPr lang="en-AU" dirty="0"/>
          </a:p>
          <a:p>
            <a:r>
              <a:rPr lang="en-AU" dirty="0"/>
              <a:t>If the class is not working on a case study, one can be provided specifically for the exercise.  </a:t>
            </a:r>
          </a:p>
          <a:p>
            <a:endParaRPr lang="en-AU" dirty="0"/>
          </a:p>
          <a:p>
            <a:r>
              <a:rPr lang="en-AU" dirty="0"/>
              <a:t>Provide a strategy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04D1E-6980-4274-8500-A16F8719F034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2853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Should define the key terms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401A3-8F89-4DD7-8542-5D0C06F14E61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296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Sense of community, belonging, connection to nature, stewardship, participation and agency.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Increased citizenship reduces costs of maintenance and fixing things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Also means if managed well they can start providing services that the council may not have budget for.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401A3-8F89-4DD7-8542-5D0C06F14E61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2072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39E630D-D64A-46DE-8C76-BC2AE565400E}"/>
              </a:ext>
            </a:extLst>
          </p:cNvPr>
          <p:cNvGrpSpPr/>
          <p:nvPr userDrawn="1"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3CBD5F-70E2-4ADE-80D0-2A9AE2379C8F}"/>
                </a:ext>
              </a:extLst>
            </p:cNvPr>
            <p:cNvSpPr/>
            <p:nvPr userDrawn="1"/>
          </p:nvSpPr>
          <p:spPr>
            <a:xfrm>
              <a:off x="-1" y="5652655"/>
              <a:ext cx="12192002" cy="12053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7" name="Google Shape;84;p13" descr="cover.jpg">
              <a:extLst>
                <a:ext uri="{FF2B5EF4-FFF2-40B4-BE49-F238E27FC236}">
                  <a16:creationId xmlns:a16="http://schemas.microsoft.com/office/drawing/2014/main" id="{7D84DA2C-238D-40EB-B424-E4B7C7AB5972}"/>
                </a:ext>
              </a:extLst>
            </p:cNvPr>
            <p:cNvPicPr preferRelativeResize="0"/>
            <p:nvPr userDrawn="1"/>
          </p:nvPicPr>
          <p:blipFill rotWithShape="1">
            <a:blip r:embed="rId2">
              <a:alphaModFix/>
            </a:blip>
            <a:srcRect t="6770" b="1"/>
            <a:stretch/>
          </p:blipFill>
          <p:spPr>
            <a:xfrm>
              <a:off x="-1" y="0"/>
              <a:ext cx="12192001" cy="63935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4E19E8-757A-4969-9027-0BD4063EE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127" y="4420562"/>
            <a:ext cx="9144000" cy="1028791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CE5A0-2003-499B-9C7D-77787F208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503865"/>
            <a:ext cx="9144000" cy="45282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06072-2501-4FCA-8444-F03B3AB9F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B6A6B-D40C-4CF1-8DC5-F04E6E804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E3992-744E-4166-94B6-0A69EE883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8" name="Google Shape;85;p13" descr="logo.png">
            <a:extLst>
              <a:ext uri="{FF2B5EF4-FFF2-40B4-BE49-F238E27FC236}">
                <a16:creationId xmlns:a16="http://schemas.microsoft.com/office/drawing/2014/main" id="{9A3C4E27-4DD7-4F9D-ADA1-9790C2201CFF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668000" y="5292679"/>
            <a:ext cx="1283154" cy="1028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8991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1C92E-2F63-46FC-9B20-84B769D3C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719AE-4828-4B77-BF89-B4772F71E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473A3F-B5CC-49EF-A2A9-E3FACE5C1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0F366-1FAE-4949-9600-A5BEF3094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4AB1B-B3D0-464A-8CE6-4AE980ACA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E5FEC7-9F0C-48B1-962B-4F599D1A4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199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0665E-A7D8-4BB1-91BC-845C0CA35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FC960F-4A55-4098-85E1-3790A9535C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2598-A804-41D5-A43C-5510F9E01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3E4C2-82C0-4688-BE05-30B84CE1B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D78F0-4E92-4578-B582-665E238EE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318C3-A3A7-41AE-962F-ADBA2CD9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984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BD6BA-2185-4A7E-8E7E-4C4DC3D7B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3787B0-1613-4125-9493-AAA54BA22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28143-FE9C-465C-9C7D-A47F43161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25C2F-F7DD-421C-BD32-8DEC5C8B3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BAC45-E830-4864-8E70-A07814D03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29880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4FEBB6-D454-4778-9DE1-790640122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B8779B-264E-4417-8B3B-35E6E30C5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9D725-11F7-4C60-A771-330DF3288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F5781-2F3C-42BE-B2CB-F9DBC711D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AF47E-29C7-4097-9936-73D6F64F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883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B79B2-7692-4BC3-A764-C287EDCE9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6D27B-69BC-412B-A670-72D4571DC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1F700-F159-47DD-9A95-CC48DE32A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06D2D-8BA1-4E85-9319-327FEE4D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8C68F-510F-45F8-BFEF-F17C4FF87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4018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7;p15" descr="backpage.jpg">
            <a:extLst>
              <a:ext uri="{FF2B5EF4-FFF2-40B4-BE49-F238E27FC236}">
                <a16:creationId xmlns:a16="http://schemas.microsoft.com/office/drawing/2014/main" id="{33C89547-8572-4483-8540-3DE243F680E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55926"/>
          <a:stretch/>
        </p:blipFill>
        <p:spPr>
          <a:xfrm rot="10800000">
            <a:off x="-6350" y="3843715"/>
            <a:ext cx="12192000" cy="30225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EB79B2-7692-4BC3-A764-C287EDCE9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6D27B-69BC-412B-A670-72D4571DC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1F700-F159-47DD-9A95-CC48DE32A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80346D-C4DD-46CA-8050-29DC9FE7F2DE}" type="datetimeFigureOut">
              <a:rPr lang="en-AU" smtClean="0"/>
              <a:pPr/>
              <a:t>11/11/2019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06D2D-8BA1-4E85-9319-327FEE4D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8C68F-510F-45F8-BFEF-F17C4FF87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3678D5-7B13-4F02-A70B-E703AC08180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728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7;p15" descr="backpage.jpg">
            <a:extLst>
              <a:ext uri="{FF2B5EF4-FFF2-40B4-BE49-F238E27FC236}">
                <a16:creationId xmlns:a16="http://schemas.microsoft.com/office/drawing/2014/main" id="{D2BF28FF-B4A8-4FBB-91B5-B98121263E9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55926"/>
          <a:stretch/>
        </p:blipFill>
        <p:spPr>
          <a:xfrm rot="10800000">
            <a:off x="-6350" y="3843715"/>
            <a:ext cx="12192000" cy="30225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8D5F7-609A-4864-9D39-2C31971F4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A7D13-7DC6-4C30-99C5-BB177BEB5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4E5C7-7C30-43B6-85EF-956D7327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80346D-C4DD-46CA-8050-29DC9FE7F2DE}" type="datetimeFigureOut">
              <a:rPr lang="en-AU" smtClean="0"/>
              <a:pPr/>
              <a:t>11/11/2019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BA92A-E18E-4910-9E3D-EEB8E9FE8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17B7A-BE97-434B-8CAD-C90F43EA4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3678D5-7B13-4F02-A70B-E703AC08180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6117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7;p15" descr="backpage.jpg">
            <a:extLst>
              <a:ext uri="{FF2B5EF4-FFF2-40B4-BE49-F238E27FC236}">
                <a16:creationId xmlns:a16="http://schemas.microsoft.com/office/drawing/2014/main" id="{04B56F2E-7898-4AEF-BD8E-1E06A9A817E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b="53326"/>
          <a:stretch/>
        </p:blipFill>
        <p:spPr>
          <a:xfrm>
            <a:off x="0" y="3657138"/>
            <a:ext cx="12192000" cy="32008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8D5F7-609A-4864-9D39-2C31971F4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A7D13-7DC6-4C30-99C5-BB177BEB5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4E5C7-7C30-43B6-85EF-956D7327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BA92A-E18E-4910-9E3D-EEB8E9FE8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17B7A-BE97-434B-8CAD-C90F43EA4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41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327E0-B08B-4C87-9542-7230E1F29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49A60-1F25-46E1-958A-6BBA833B4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954B87-BAE0-43C6-8CDC-D3EA47AAE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93575-6D6F-4A17-8D9D-41C765C67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2402D4-5538-4EB0-99FE-C49DAEBBD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A981F-1889-4991-9943-CA0F40081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988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9FCD6-935E-471A-B3F3-3D2FE2710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2E8D3-F9D7-48AB-9B16-A4D921A50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EB3A6-D79D-4435-9A96-23169243F4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6FA583-0847-4740-A98C-B50D874CC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517090-A787-4083-B826-7F85652B8D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07B514-2FC8-47E2-9FB7-15DBD43E7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CF5F1B-D958-499A-B510-1E0BAFFCC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2B7135-CB12-45C0-B4AB-FFFE2AC8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700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1D1F3-02FA-4C0F-B183-AEC4E294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4D54B9-8D1A-4155-B340-1DBD2CA7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46D6EF-52EA-4FE3-AE97-3467E0E0F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8A4FA9-B207-45B9-9F9E-C1F492E54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522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7;p15" descr="backpage.jpg">
            <a:extLst>
              <a:ext uri="{FF2B5EF4-FFF2-40B4-BE49-F238E27FC236}">
                <a16:creationId xmlns:a16="http://schemas.microsoft.com/office/drawing/2014/main" id="{E50B393D-24F2-40FB-87ED-09616D303F7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207789-F312-4539-A345-A82B1533B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B3A343-7D3D-47C4-ADAC-72E88B60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AE6EA-0837-4F42-83D0-C43F090F9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725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1;p14" descr="general.jpg">
            <a:extLst>
              <a:ext uri="{FF2B5EF4-FFF2-40B4-BE49-F238E27FC236}">
                <a16:creationId xmlns:a16="http://schemas.microsoft.com/office/drawing/2014/main" id="{BC72F28C-83A3-45FF-8B56-6643E70B87B6}"/>
              </a:ext>
            </a:extLst>
          </p:cNvPr>
          <p:cNvPicPr preferRelativeResize="0"/>
          <p:nvPr userDrawn="1"/>
        </p:nvPicPr>
        <p:blipFill rotWithShape="1">
          <a:blip r:embed="rId15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2CADBC-303D-43C9-9804-656805BAC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41A3B-E932-4AE8-BD6B-42DEED70A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CB9A8-DD96-46F1-841C-02D7CFD54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0B96E-1B50-4C81-A0B2-2FBAE4AED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AA930-91D5-40C3-9ACD-C42BC0197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8" name="Google Shape;92;p14" descr="logo.png">
            <a:extLst>
              <a:ext uri="{FF2B5EF4-FFF2-40B4-BE49-F238E27FC236}">
                <a16:creationId xmlns:a16="http://schemas.microsoft.com/office/drawing/2014/main" id="{CB0BAAE2-F63F-4668-8DC8-C9E0182B2090}"/>
              </a:ext>
            </a:extLst>
          </p:cNvPr>
          <p:cNvPicPr preferRelativeResize="0"/>
          <p:nvPr userDrawn="1"/>
        </p:nvPicPr>
        <p:blipFill rotWithShape="1">
          <a:blip r:embed="rId16">
            <a:alphaModFix/>
          </a:blip>
          <a:srcRect/>
          <a:stretch/>
        </p:blipFill>
        <p:spPr>
          <a:xfrm>
            <a:off x="11061032" y="136524"/>
            <a:ext cx="1022041" cy="819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568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_JOTiyzH1k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_JOTiyzH1k" TargetMode="Externa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9U7oERZRnI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9U7oERZRnI" TargetMode="External"/><Relationship Id="rId6" Type="http://schemas.openxmlformats.org/officeDocument/2006/relationships/image" Target="../media/image6.png"/><Relationship Id="rId5" Type="http://schemas.openxmlformats.org/officeDocument/2006/relationships/hyperlink" Target="http://www.youtube.com/watch?v=rhgkzQEpIaU" TargetMode="External"/><Relationship Id="rId4" Type="http://schemas.openxmlformats.org/officeDocument/2006/relationships/hyperlink" Target="http://www.youtube.com/watch?v=AudemqhIR2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7cN8NW0ZEs" TargetMode="External"/><Relationship Id="rId5" Type="http://schemas.openxmlformats.org/officeDocument/2006/relationships/hyperlink" Target="http://www.pas.va/content/dam/accademia/pdf/sv99/sv99-mittelstrass2.pdf%20accessed%2019/06/2019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linkedin.com/pulse/place-breaking-5-our-best-placemaking-fails-lucinda-hartley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B2B2EB-9BD4-4C6F-A82C-4E9EC0D89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1405"/>
          </a:xfrm>
        </p:spPr>
        <p:txBody>
          <a:bodyPr>
            <a:norm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</a:rPr>
              <a:t>Disclaimer: </a:t>
            </a:r>
            <a:br>
              <a:rPr lang="en-AU" dirty="0">
                <a:solidFill>
                  <a:srgbClr val="FF0000"/>
                </a:solidFill>
              </a:rPr>
            </a:br>
            <a:br>
              <a:rPr lang="en-AU" dirty="0">
                <a:solidFill>
                  <a:srgbClr val="FF0000"/>
                </a:solidFill>
              </a:rPr>
            </a:br>
            <a:r>
              <a:rPr lang="en-AU" dirty="0">
                <a:solidFill>
                  <a:srgbClr val="FF0000"/>
                </a:solidFill>
              </a:rPr>
              <a:t>The following slides were intentionally left text based to allow you to personalise and contextualise with your own images. </a:t>
            </a:r>
          </a:p>
        </p:txBody>
      </p:sp>
    </p:spTree>
    <p:extLst>
      <p:ext uri="{BB962C8B-B14F-4D97-AF65-F5344CB8AC3E}">
        <p14:creationId xmlns:p14="http://schemas.microsoft.com/office/powerpoint/2010/main" val="2180387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725">
            <a:extLst>
              <a:ext uri="{FF2B5EF4-FFF2-40B4-BE49-F238E27FC236}">
                <a16:creationId xmlns:a16="http://schemas.microsoft.com/office/drawing/2014/main" id="{B6230419-6A25-44AE-8BC8-AEC6C0ECEED0}"/>
              </a:ext>
            </a:extLst>
          </p:cNvPr>
          <p:cNvSpPr txBox="1"/>
          <p:nvPr/>
        </p:nvSpPr>
        <p:spPr>
          <a:xfrm rot="20725268">
            <a:off x="-1294974" y="-496696"/>
            <a:ext cx="6941493" cy="78513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lIns="91425" tIns="45700" rIns="91425" bIns="457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" name="Shape 728">
            <a:extLst>
              <a:ext uri="{FF2B5EF4-FFF2-40B4-BE49-F238E27FC236}">
                <a16:creationId xmlns:a16="http://schemas.microsoft.com/office/drawing/2014/main" id="{3DF781DD-0394-4647-8BDD-B3BD72A9C388}"/>
              </a:ext>
            </a:extLst>
          </p:cNvPr>
          <p:cNvSpPr txBox="1">
            <a:spLocks/>
          </p:cNvSpPr>
          <p:nvPr/>
        </p:nvSpPr>
        <p:spPr bwMode="auto">
          <a:xfrm>
            <a:off x="609600" y="523081"/>
            <a:ext cx="4281055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00" rIns="91440" bIns="45700" numCol="1" rtlCol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ct val="0"/>
              </a:spcAft>
              <a:buClr>
                <a:srgbClr val="575758"/>
              </a:buClr>
              <a:buNone/>
            </a:pPr>
            <a:r>
              <a:rPr lang="en-AU" altLang="en-US" sz="1600" dirty="0">
                <a:solidFill>
                  <a:srgbClr val="575758"/>
                </a:solidFill>
                <a:latin typeface="Source Sans Pro" charset="0"/>
                <a:cs typeface="Source Sans Pro" charset="0"/>
                <a:sym typeface="Source Sans Pro" charset="0"/>
              </a:rPr>
              <a:t>Part 2: Cognitive differences. Rearrange the room to have space to move or move outside of the classroom</a:t>
            </a:r>
            <a:endParaRPr lang="en-AU" sz="1600" dirty="0"/>
          </a:p>
          <a:p>
            <a:pPr marL="0" lvl="0" indent="0">
              <a:buNone/>
            </a:pPr>
            <a:endParaRPr lang="en-AU" sz="1600" dirty="0"/>
          </a:p>
          <a:p>
            <a:pPr marL="0" indent="0">
              <a:buNone/>
            </a:pPr>
            <a:r>
              <a:rPr lang="en-AU" sz="1600" dirty="0"/>
              <a:t>Each person is good at different things and prefer certain ways of working</a:t>
            </a:r>
          </a:p>
          <a:p>
            <a:pPr marL="0" indent="0">
              <a:buNone/>
            </a:pPr>
            <a:r>
              <a:rPr lang="en-AU" sz="1600" dirty="0"/>
              <a:t>Each person will not be as good at others in the same things, however, it is critical to think differently and have a team that encourages each other to move beyond their comfort zone. </a:t>
            </a:r>
          </a:p>
          <a:p>
            <a:r>
              <a:rPr lang="en-AU" sz="1600" dirty="0"/>
              <a:t>10 min - Get into groups according to how you like to work – in 4 corners of the room:</a:t>
            </a:r>
          </a:p>
          <a:p>
            <a:pPr lvl="1"/>
            <a:r>
              <a:rPr lang="en-AU" sz="1600" dirty="0"/>
              <a:t>the ideas person (light bulb), </a:t>
            </a:r>
          </a:p>
          <a:p>
            <a:pPr lvl="1"/>
            <a:r>
              <a:rPr lang="en-AU" sz="1600" dirty="0"/>
              <a:t>the organiser (square), </a:t>
            </a:r>
          </a:p>
          <a:p>
            <a:pPr lvl="1"/>
            <a:r>
              <a:rPr lang="en-AU" sz="1600" dirty="0"/>
              <a:t>the detail person (triangle) </a:t>
            </a:r>
          </a:p>
          <a:p>
            <a:pPr lvl="1"/>
            <a:r>
              <a:rPr lang="en-AU" sz="1600" dirty="0"/>
              <a:t>and the steady worker (turtle)</a:t>
            </a:r>
          </a:p>
          <a:p>
            <a:r>
              <a:rPr lang="en-AU" sz="1600" dirty="0"/>
              <a:t>Note: this exercise can be used for group making for the large group assignments. </a:t>
            </a:r>
          </a:p>
          <a:p>
            <a:pPr marL="0" lvl="0" indent="0">
              <a:buNone/>
            </a:pPr>
            <a:r>
              <a:rPr lang="en-AU" sz="1600" dirty="0"/>
              <a:t> </a:t>
            </a:r>
          </a:p>
          <a:p>
            <a:endParaRPr lang="en-AU" sz="1600" dirty="0"/>
          </a:p>
        </p:txBody>
      </p:sp>
      <p:sp>
        <p:nvSpPr>
          <p:cNvPr id="4" name="AutoShape 2" descr="Image result for light bulb cartoon">
            <a:extLst>
              <a:ext uri="{FF2B5EF4-FFF2-40B4-BE49-F238E27FC236}">
                <a16:creationId xmlns:a16="http://schemas.microsoft.com/office/drawing/2014/main" id="{89EE0A4A-FF35-439C-9B8E-ADFAF524A1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CE804464-1628-4778-8D4A-477B5E2A71F5}"/>
              </a:ext>
            </a:extLst>
          </p:cNvPr>
          <p:cNvSpPr/>
          <p:nvPr/>
        </p:nvSpPr>
        <p:spPr>
          <a:xfrm>
            <a:off x="8146473" y="1921399"/>
            <a:ext cx="1006587" cy="867747"/>
          </a:xfrm>
          <a:prstGeom prst="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8E284F-307F-4AAE-A357-947355D180A5}"/>
              </a:ext>
            </a:extLst>
          </p:cNvPr>
          <p:cNvSpPr/>
          <p:nvPr/>
        </p:nvSpPr>
        <p:spPr>
          <a:xfrm>
            <a:off x="9434946" y="4502727"/>
            <a:ext cx="858982" cy="85898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0" name="Graphic 9" descr="Turtle">
            <a:extLst>
              <a:ext uri="{FF2B5EF4-FFF2-40B4-BE49-F238E27FC236}">
                <a16:creationId xmlns:a16="http://schemas.microsoft.com/office/drawing/2014/main" id="{96673FB9-E59B-4630-96B0-8DD1A8903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24255" y="2971799"/>
            <a:ext cx="1752600" cy="1752600"/>
          </a:xfrm>
          <a:prstGeom prst="rect">
            <a:avLst/>
          </a:prstGeom>
        </p:spPr>
      </p:pic>
      <p:pic>
        <p:nvPicPr>
          <p:cNvPr id="15" name="Graphic 14" descr="Lightbulb">
            <a:extLst>
              <a:ext uri="{FF2B5EF4-FFF2-40B4-BE49-F238E27FC236}">
                <a16:creationId xmlns:a16="http://schemas.microsoft.com/office/drawing/2014/main" id="{F3CE3A2A-F1F5-4F00-A92E-5FC97C6945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24113" y="1828800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5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C3E3EC-26F8-41DC-B743-3E01A8E08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working with people with different cognitive skills gives a project: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8A1B74-E7EF-42D6-A4EA-9662536A0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Great innovation</a:t>
            </a:r>
          </a:p>
          <a:p>
            <a:r>
              <a:rPr lang="en-AU" dirty="0"/>
              <a:t>Greater idea generation</a:t>
            </a:r>
          </a:p>
          <a:p>
            <a:r>
              <a:rPr lang="en-AU" dirty="0"/>
              <a:t>Great discussion </a:t>
            </a:r>
          </a:p>
          <a:p>
            <a:r>
              <a:rPr lang="en-AU" dirty="0"/>
              <a:t>Ability to develop more robust options</a:t>
            </a:r>
          </a:p>
          <a:p>
            <a:r>
              <a:rPr lang="en-AU" dirty="0"/>
              <a:t>Ability to connect to a wider audience  </a:t>
            </a:r>
          </a:p>
        </p:txBody>
      </p:sp>
    </p:spTree>
    <p:extLst>
      <p:ext uri="{BB962C8B-B14F-4D97-AF65-F5344CB8AC3E}">
        <p14:creationId xmlns:p14="http://schemas.microsoft.com/office/powerpoint/2010/main" val="1909715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818EBE-2028-44AF-B0FB-0C431D8C4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2 – Risks and benefits of Placemaking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A9D24C-5C86-4B97-A72B-25AAD9C5F9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1022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0CA6CB-0E74-479A-BD37-321F0DAB0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Risks: What can we add?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47C322-0E3B-4721-AFD4-669A44ABB55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AU" dirty="0"/>
              <a:t>Place masking – saying you have done placemaking when you haven’t –    </a:t>
            </a:r>
            <a:r>
              <a:rPr lang="en-US" dirty="0"/>
              <a:t>(Fincher et al., 2016)</a:t>
            </a:r>
            <a:endParaRPr lang="en-AU" dirty="0"/>
          </a:p>
          <a:p>
            <a:pPr lvl="1"/>
            <a:r>
              <a:rPr lang="en-US" dirty="0"/>
              <a:t>social equity is not identified as a priority for the project </a:t>
            </a:r>
          </a:p>
          <a:p>
            <a:pPr lvl="1"/>
            <a:r>
              <a:rPr lang="en-US" dirty="0"/>
              <a:t>Catering for future ‘ideal’ residents, not existing one</a:t>
            </a:r>
          </a:p>
          <a:p>
            <a:pPr lvl="1"/>
            <a:r>
              <a:rPr lang="en-US" dirty="0"/>
              <a:t>prioritize economic development while socio-spatial equity becomes secondary (or even irrelevant) in the process, resulting in gentrified neighborhoods</a:t>
            </a:r>
          </a:p>
          <a:p>
            <a:pPr lvl="1"/>
            <a:r>
              <a:rPr lang="en-AU" dirty="0"/>
              <a:t>Gentrification: the process of renovating a district so that it conforms to middle-class taste, pushing out the non-conforming. It closes down opportunities for those in economically vulnerable positions.  </a:t>
            </a:r>
          </a:p>
          <a:p>
            <a:pPr lvl="1"/>
            <a:endParaRPr lang="en-AU" dirty="0"/>
          </a:p>
          <a:p>
            <a:r>
              <a:rPr lang="en-AU" dirty="0"/>
              <a:t>Place wash – saying it is good when it isn’t </a:t>
            </a:r>
          </a:p>
          <a:p>
            <a:pPr lvl="1"/>
            <a:r>
              <a:rPr lang="en-AU" dirty="0"/>
              <a:t>Used primarily for advertising  </a:t>
            </a:r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779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4D3458-7FB7-4937-AFEC-63A36DC34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Start with risk – each student write down one thing they think this risk is and why it occurs – 1 minute</a:t>
            </a:r>
          </a:p>
          <a:p>
            <a:pPr lvl="0"/>
            <a:r>
              <a:rPr lang="en-AU" dirty="0"/>
              <a:t>Discuss as a group for 5 minutes – choose what you believe are the two main causes and impacts of the risk</a:t>
            </a:r>
          </a:p>
          <a:p>
            <a:pPr lvl="0"/>
            <a:r>
              <a:rPr lang="en-AU" dirty="0"/>
              <a:t>Discuss as a group – 5 mins – how you can minimise the risk</a:t>
            </a:r>
          </a:p>
          <a:p>
            <a:pPr lvl="0"/>
            <a:r>
              <a:rPr lang="en-AU" dirty="0"/>
              <a:t>Choose a person to speak for the group and present to the class 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30438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696FD0-94DE-4BD6-B909-2322EBDC6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Benefits: What can we add?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4A4B04-77CF-4533-878F-F762695DF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53691" cy="4351338"/>
          </a:xfrm>
        </p:spPr>
        <p:txBody>
          <a:bodyPr/>
          <a:lstStyle/>
          <a:p>
            <a:r>
              <a:rPr lang="en-AU" dirty="0"/>
              <a:t>X</a:t>
            </a:r>
          </a:p>
          <a:p>
            <a:r>
              <a:rPr lang="en-AU" dirty="0"/>
              <a:t>X</a:t>
            </a:r>
          </a:p>
          <a:p>
            <a:r>
              <a:rPr lang="en-AU" dirty="0"/>
              <a:t>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3C1CBC-DB9B-4A63-BB32-DAA35546E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234" y="1825625"/>
            <a:ext cx="735304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90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77E1-9D79-4F1B-8BEF-771099F86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benefits – each student write down one thing they know about this benefit – why it occurs, or a case study, or something they read – 1 minute</a:t>
            </a:r>
          </a:p>
          <a:p>
            <a:pPr lvl="0"/>
            <a:r>
              <a:rPr lang="en-AU" dirty="0"/>
              <a:t>Discuss as a group for 5 minutes – choose what you believe are the two reasons for the benefit and its impacts</a:t>
            </a:r>
          </a:p>
          <a:p>
            <a:pPr lvl="0"/>
            <a:r>
              <a:rPr lang="en-AU" dirty="0"/>
              <a:t>Discuss as a group – 5 mins – how you can maximise this benefit </a:t>
            </a:r>
          </a:p>
          <a:p>
            <a:pPr lvl="0"/>
            <a:r>
              <a:rPr lang="en-AU" dirty="0"/>
              <a:t>Choose a different person to speak for the group and present to the class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0658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6DF9424-FCEA-46B2-84AC-E10E238DE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3: Case Study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344981-70AE-46F0-82B0-6AE4F1F389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1975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F77BD8-A84B-475F-ADE2-6D7299BCE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 study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B2E5D8-34EE-4207-8588-1E6FC1B71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This case study will form the back bone of your learning. </a:t>
            </a:r>
          </a:p>
          <a:p>
            <a:endParaRPr lang="en-AU" dirty="0"/>
          </a:p>
          <a:p>
            <a:r>
              <a:rPr lang="en-AU" dirty="0"/>
              <a:t>This will give you the tool to connect the theory you are learning to real life practice </a:t>
            </a:r>
          </a:p>
        </p:txBody>
      </p:sp>
    </p:spTree>
    <p:extLst>
      <p:ext uri="{BB962C8B-B14F-4D97-AF65-F5344CB8AC3E}">
        <p14:creationId xmlns:p14="http://schemas.microsoft.com/office/powerpoint/2010/main" val="1238978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864CECC-3A97-4FA5-897E-965ED5A18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B5630FA-3F81-4CF1-A97B-06D2C3B3B3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1462023"/>
              </p:ext>
            </p:extLst>
          </p:nvPr>
        </p:nvGraphicFramePr>
        <p:xfrm>
          <a:off x="6384472" y="1616075"/>
          <a:ext cx="6296025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C3707D80-62CF-4A5C-A601-8EB202B2B1D3}"/>
              </a:ext>
            </a:extLst>
          </p:cNvPr>
          <p:cNvGrpSpPr/>
          <p:nvPr/>
        </p:nvGrpSpPr>
        <p:grpSpPr>
          <a:xfrm>
            <a:off x="6096000" y="1050013"/>
            <a:ext cx="6234112" cy="5389177"/>
            <a:chOff x="0" y="-403344"/>
            <a:chExt cx="6234112" cy="5389177"/>
          </a:xfrm>
        </p:grpSpPr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267E97BB-4B54-4C27-89D8-C8263FD381B4}"/>
                </a:ext>
              </a:extLst>
            </p:cNvPr>
            <p:cNvSpPr txBox="1"/>
            <p:nvPr/>
          </p:nvSpPr>
          <p:spPr>
            <a:xfrm>
              <a:off x="2409825" y="2066925"/>
              <a:ext cx="1323975" cy="25717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1100" dirty="0">
                  <a:solidFill>
                    <a:srgbClr val="FF0000"/>
                  </a:solidFill>
                  <a:effectLst/>
                  <a:latin typeface="Lato"/>
                  <a:ea typeface="Calibri" panose="020F0502020204030204" pitchFamily="34" charset="0"/>
                  <a:cs typeface="Times New Roman" panose="02020603050405020304" pitchFamily="18" charset="0"/>
                </a:rPr>
                <a:t>Case Study A</a:t>
              </a:r>
              <a:endParaRPr lang="en-AU" sz="1100" dirty="0">
                <a:effectLst/>
                <a:latin typeface="Lato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814A4F12-8A0A-45B8-A2B1-E8FA1324098A}"/>
                </a:ext>
              </a:extLst>
            </p:cNvPr>
            <p:cNvSpPr txBox="1"/>
            <p:nvPr/>
          </p:nvSpPr>
          <p:spPr>
            <a:xfrm>
              <a:off x="0" y="1666875"/>
              <a:ext cx="1495425" cy="16002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1100" dirty="0">
                  <a:solidFill>
                    <a:srgbClr val="FF0000"/>
                  </a:solidFill>
                  <a:effectLst/>
                  <a:latin typeface="Lato"/>
                  <a:ea typeface="Calibri" panose="020F0502020204030204" pitchFamily="34" charset="0"/>
                  <a:cs typeface="Times New Roman" panose="02020603050405020304" pitchFamily="18" charset="0"/>
                </a:rPr>
                <a:t>Legacy of this type of placemaking strategy</a:t>
              </a:r>
              <a:endParaRPr lang="en-AU" sz="1100" dirty="0">
                <a:effectLst/>
                <a:latin typeface="Lato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228600">
                <a:lnSpc>
                  <a:spcPct val="107000"/>
                </a:lnSpc>
                <a:spcAft>
                  <a:spcPts val="0"/>
                </a:spcAft>
              </a:pPr>
              <a:r>
                <a:rPr lang="en-AU" sz="1100" dirty="0">
                  <a:solidFill>
                    <a:srgbClr val="FF0000"/>
                  </a:solidFill>
                  <a:effectLst/>
                  <a:latin typeface="Lato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endParaRPr lang="en-AU" sz="1100" dirty="0">
                <a:effectLst/>
                <a:latin typeface="Lato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228600">
                <a:lnSpc>
                  <a:spcPct val="107000"/>
                </a:lnSpc>
                <a:spcAft>
                  <a:spcPts val="0"/>
                </a:spcAft>
              </a:pPr>
              <a:r>
                <a:rPr lang="en-AU" sz="1100" dirty="0">
                  <a:solidFill>
                    <a:srgbClr val="FF0000"/>
                  </a:solidFill>
                  <a:effectLst/>
                  <a:latin typeface="Lato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endParaRPr lang="en-AU" sz="1100" dirty="0">
                <a:effectLst/>
                <a:latin typeface="Lato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228600">
                <a:lnSpc>
                  <a:spcPct val="107000"/>
                </a:lnSpc>
                <a:spcAft>
                  <a:spcPts val="800"/>
                </a:spcAft>
              </a:pPr>
              <a:r>
                <a:rPr lang="en-AU" sz="1100" dirty="0">
                  <a:solidFill>
                    <a:srgbClr val="FF0000"/>
                  </a:solidFill>
                  <a:effectLst/>
                  <a:latin typeface="Lato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endParaRPr lang="en-AU" sz="1100" dirty="0">
                <a:effectLst/>
                <a:latin typeface="Lato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E2C7251B-E3AC-42DE-820C-D5870C9D79DC}"/>
                </a:ext>
              </a:extLst>
            </p:cNvPr>
            <p:cNvSpPr txBox="1"/>
            <p:nvPr/>
          </p:nvSpPr>
          <p:spPr>
            <a:xfrm>
              <a:off x="4738687" y="-403344"/>
              <a:ext cx="1495425" cy="16002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1100" dirty="0">
                  <a:solidFill>
                    <a:srgbClr val="5B9BD5"/>
                  </a:solidFill>
                  <a:effectLst/>
                  <a:latin typeface="Lato"/>
                  <a:ea typeface="Calibri" panose="020F0502020204030204" pitchFamily="34" charset="0"/>
                  <a:cs typeface="Times New Roman" panose="02020603050405020304" pitchFamily="18" charset="0"/>
                </a:rPr>
                <a:t>Legacy of this type of placemaking strategy</a:t>
              </a:r>
              <a:endParaRPr lang="en-AU" sz="1100" dirty="0">
                <a:effectLst/>
                <a:latin typeface="Lato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228600">
                <a:lnSpc>
                  <a:spcPct val="107000"/>
                </a:lnSpc>
                <a:spcAft>
                  <a:spcPts val="0"/>
                </a:spcAft>
              </a:pPr>
              <a:r>
                <a:rPr lang="en-AU" sz="1100" dirty="0">
                  <a:solidFill>
                    <a:srgbClr val="5B9BD5"/>
                  </a:solidFill>
                  <a:effectLst/>
                  <a:latin typeface="Lato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endParaRPr lang="en-AU" sz="1100" dirty="0">
                <a:effectLst/>
                <a:latin typeface="Lato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228600">
                <a:lnSpc>
                  <a:spcPct val="107000"/>
                </a:lnSpc>
                <a:spcAft>
                  <a:spcPts val="0"/>
                </a:spcAft>
              </a:pPr>
              <a:r>
                <a:rPr lang="en-AU" sz="1100" dirty="0">
                  <a:solidFill>
                    <a:srgbClr val="5B9BD5"/>
                  </a:solidFill>
                  <a:effectLst/>
                  <a:latin typeface="Lato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endParaRPr lang="en-AU" sz="1100" dirty="0">
                <a:effectLst/>
                <a:latin typeface="Lato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228600">
                <a:lnSpc>
                  <a:spcPct val="107000"/>
                </a:lnSpc>
                <a:spcAft>
                  <a:spcPts val="800"/>
                </a:spcAft>
              </a:pPr>
              <a:r>
                <a:rPr lang="en-AU" sz="1100" dirty="0">
                  <a:solidFill>
                    <a:srgbClr val="5B9BD5"/>
                  </a:solidFill>
                  <a:effectLst/>
                  <a:latin typeface="Lato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endParaRPr lang="en-AU" sz="1100" dirty="0">
                <a:effectLst/>
                <a:latin typeface="Lato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10">
              <a:extLst>
                <a:ext uri="{FF2B5EF4-FFF2-40B4-BE49-F238E27FC236}">
                  <a16:creationId xmlns:a16="http://schemas.microsoft.com/office/drawing/2014/main" id="{CDFB0E1F-3BE0-42A0-974B-F41F300A89E7}"/>
                </a:ext>
              </a:extLst>
            </p:cNvPr>
            <p:cNvSpPr txBox="1"/>
            <p:nvPr/>
          </p:nvSpPr>
          <p:spPr>
            <a:xfrm>
              <a:off x="3886200" y="1740694"/>
              <a:ext cx="1323975" cy="25717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1100" dirty="0">
                  <a:solidFill>
                    <a:srgbClr val="5B9BD5"/>
                  </a:solidFill>
                  <a:effectLst/>
                  <a:latin typeface="Lato"/>
                  <a:ea typeface="Calibri" panose="020F0502020204030204" pitchFamily="34" charset="0"/>
                  <a:cs typeface="Times New Roman" panose="02020603050405020304" pitchFamily="18" charset="0"/>
                </a:rPr>
                <a:t>Case Study B</a:t>
              </a:r>
              <a:endParaRPr lang="en-AU" sz="1100" dirty="0">
                <a:effectLst/>
                <a:latin typeface="Lato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11">
              <a:extLst>
                <a:ext uri="{FF2B5EF4-FFF2-40B4-BE49-F238E27FC236}">
                  <a16:creationId xmlns:a16="http://schemas.microsoft.com/office/drawing/2014/main" id="{5112A2F9-1E84-449B-BB04-295B5BDBEBC2}"/>
                </a:ext>
              </a:extLst>
            </p:cNvPr>
            <p:cNvSpPr txBox="1"/>
            <p:nvPr/>
          </p:nvSpPr>
          <p:spPr>
            <a:xfrm>
              <a:off x="3581400" y="3152775"/>
              <a:ext cx="1323975" cy="25717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1100" dirty="0">
                  <a:solidFill>
                    <a:srgbClr val="70AD47"/>
                  </a:solidFill>
                  <a:effectLst/>
                  <a:latin typeface="Lato"/>
                  <a:ea typeface="Calibri" panose="020F0502020204030204" pitchFamily="34" charset="0"/>
                  <a:cs typeface="Times New Roman" panose="02020603050405020304" pitchFamily="18" charset="0"/>
                </a:rPr>
                <a:t>Case Study C</a:t>
              </a:r>
              <a:endParaRPr lang="en-AU" sz="1100" dirty="0">
                <a:effectLst/>
                <a:latin typeface="Lato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12">
              <a:extLst>
                <a:ext uri="{FF2B5EF4-FFF2-40B4-BE49-F238E27FC236}">
                  <a16:creationId xmlns:a16="http://schemas.microsoft.com/office/drawing/2014/main" id="{3D02B3A7-24FA-4C0D-BC14-89769C02086F}"/>
                </a:ext>
              </a:extLst>
            </p:cNvPr>
            <p:cNvSpPr txBox="1"/>
            <p:nvPr/>
          </p:nvSpPr>
          <p:spPr>
            <a:xfrm>
              <a:off x="2409825" y="2324100"/>
              <a:ext cx="1323975" cy="25717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1100" dirty="0">
                  <a:solidFill>
                    <a:srgbClr val="FF0000"/>
                  </a:solidFill>
                  <a:effectLst/>
                  <a:latin typeface="Lato"/>
                  <a:ea typeface="Calibri" panose="020F0502020204030204" pitchFamily="34" charset="0"/>
                  <a:cs typeface="Times New Roman" panose="02020603050405020304" pitchFamily="18" charset="0"/>
                </a:rPr>
                <a:t>Case Study D</a:t>
              </a:r>
              <a:endParaRPr lang="en-AU" sz="1100" dirty="0">
                <a:effectLst/>
                <a:latin typeface="Lato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D6D33443-4F17-47D5-8356-BBFBDFE2CF2B}"/>
                </a:ext>
              </a:extLst>
            </p:cNvPr>
            <p:cNvSpPr txBox="1"/>
            <p:nvPr/>
          </p:nvSpPr>
          <p:spPr>
            <a:xfrm>
              <a:off x="4738687" y="3385633"/>
              <a:ext cx="1495425" cy="16002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1100" dirty="0">
                  <a:solidFill>
                    <a:srgbClr val="70AD47"/>
                  </a:solidFill>
                  <a:effectLst/>
                  <a:latin typeface="Lato"/>
                  <a:ea typeface="Calibri" panose="020F0502020204030204" pitchFamily="34" charset="0"/>
                  <a:cs typeface="Times New Roman" panose="02020603050405020304" pitchFamily="18" charset="0"/>
                </a:rPr>
                <a:t>Legacy of this type of placemaking strategy</a:t>
              </a:r>
              <a:endParaRPr lang="en-AU" sz="1100" dirty="0">
                <a:effectLst/>
                <a:latin typeface="Lato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228600">
                <a:lnSpc>
                  <a:spcPct val="107000"/>
                </a:lnSpc>
                <a:spcAft>
                  <a:spcPts val="0"/>
                </a:spcAft>
              </a:pPr>
              <a:r>
                <a:rPr lang="en-AU" sz="1100" dirty="0">
                  <a:solidFill>
                    <a:srgbClr val="70AD47"/>
                  </a:solidFill>
                  <a:effectLst/>
                  <a:latin typeface="Lato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endParaRPr lang="en-AU" sz="1100" dirty="0">
                <a:effectLst/>
                <a:latin typeface="Lato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228600">
                <a:lnSpc>
                  <a:spcPct val="107000"/>
                </a:lnSpc>
                <a:spcAft>
                  <a:spcPts val="0"/>
                </a:spcAft>
              </a:pPr>
              <a:r>
                <a:rPr lang="en-AU" sz="1100" dirty="0">
                  <a:solidFill>
                    <a:srgbClr val="70AD47"/>
                  </a:solidFill>
                  <a:effectLst/>
                  <a:latin typeface="Lato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endParaRPr lang="en-AU" sz="1100" dirty="0">
                <a:effectLst/>
                <a:latin typeface="Lato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228600">
                <a:lnSpc>
                  <a:spcPct val="107000"/>
                </a:lnSpc>
                <a:spcAft>
                  <a:spcPts val="800"/>
                </a:spcAft>
              </a:pPr>
              <a:r>
                <a:rPr lang="en-AU" sz="1100" dirty="0">
                  <a:solidFill>
                    <a:srgbClr val="70AD47"/>
                  </a:solidFill>
                  <a:effectLst/>
                  <a:latin typeface="Lato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endParaRPr lang="en-AU" sz="1100" dirty="0">
                <a:effectLst/>
                <a:latin typeface="Lato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Shape 725">
            <a:extLst>
              <a:ext uri="{FF2B5EF4-FFF2-40B4-BE49-F238E27FC236}">
                <a16:creationId xmlns:a16="http://schemas.microsoft.com/office/drawing/2014/main" id="{94735030-F25A-4E8A-95EB-30860097A463}"/>
              </a:ext>
            </a:extLst>
          </p:cNvPr>
          <p:cNvSpPr txBox="1"/>
          <p:nvPr/>
        </p:nvSpPr>
        <p:spPr>
          <a:xfrm rot="20725268">
            <a:off x="-1294974" y="-496696"/>
            <a:ext cx="6941493" cy="78513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lIns="91425" tIns="45700" rIns="91425" bIns="457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" name="Shape 728">
            <a:extLst>
              <a:ext uri="{FF2B5EF4-FFF2-40B4-BE49-F238E27FC236}">
                <a16:creationId xmlns:a16="http://schemas.microsoft.com/office/drawing/2014/main" id="{C44D2677-B003-4CFD-9F1A-841D47810787}"/>
              </a:ext>
            </a:extLst>
          </p:cNvPr>
          <p:cNvSpPr txBox="1">
            <a:spLocks/>
          </p:cNvSpPr>
          <p:nvPr/>
        </p:nvSpPr>
        <p:spPr bwMode="auto">
          <a:xfrm>
            <a:off x="609600" y="523081"/>
            <a:ext cx="4281055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00" rIns="91440" bIns="45700" numCol="1" rtlCol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ct val="0"/>
              </a:spcAft>
              <a:buClr>
                <a:srgbClr val="575758"/>
              </a:buClr>
              <a:buNone/>
            </a:pPr>
            <a:r>
              <a:rPr lang="en-AU" altLang="en-US" sz="1600" dirty="0">
                <a:solidFill>
                  <a:srgbClr val="575758"/>
                </a:solidFill>
                <a:latin typeface="Source Sans Pro" charset="0"/>
                <a:cs typeface="Source Sans Pro" charset="0"/>
                <a:sym typeface="Source Sans Pro" charset="0"/>
              </a:rPr>
              <a:t>From the supporting case studies, ask</a:t>
            </a:r>
            <a:r>
              <a:rPr lang="en-US" altLang="en-US" sz="1600" dirty="0">
                <a:solidFill>
                  <a:srgbClr val="575758"/>
                </a:solidFill>
                <a:latin typeface="Source Sans Pro" charset="0"/>
                <a:cs typeface="Source Sans Pro" charset="0"/>
                <a:sym typeface="Source Sans Pro" charset="0"/>
              </a:rPr>
              <a:t> students to regroup themselves based on the case studies that they read before the session. </a:t>
            </a:r>
          </a:p>
          <a:p>
            <a:pPr marL="0" indent="0">
              <a:spcAft>
                <a:spcPct val="0"/>
              </a:spcAft>
              <a:buClr>
                <a:srgbClr val="575758"/>
              </a:buClr>
              <a:buNone/>
            </a:pPr>
            <a:endParaRPr lang="en-AU" sz="1600" dirty="0"/>
          </a:p>
          <a:p>
            <a:pPr fontAlgn="ctr"/>
            <a:r>
              <a:rPr lang="en-AU" sz="1600" dirty="0"/>
              <a:t>20 min – Case study discussion: </a:t>
            </a:r>
          </a:p>
          <a:p>
            <a:pPr lvl="1" fontAlgn="ctr"/>
            <a:r>
              <a:rPr lang="en-AU" sz="1600" dirty="0"/>
              <a:t>What was the most interesting thing that you got out of the case study?</a:t>
            </a:r>
          </a:p>
          <a:p>
            <a:pPr lvl="1" fontAlgn="ctr"/>
            <a:r>
              <a:rPr lang="en-AU" sz="1600" dirty="0"/>
              <a:t>What type of placemaking this case study is this?  (see image on the right)</a:t>
            </a:r>
          </a:p>
          <a:p>
            <a:pPr lvl="1" fontAlgn="ctr"/>
            <a:r>
              <a:rPr lang="en-AU" sz="1600" dirty="0"/>
              <a:t>What were the key benefits achieved by this case study? Why do you think these benefits emerged? </a:t>
            </a:r>
          </a:p>
          <a:p>
            <a:pPr lvl="1" fontAlgn="ctr"/>
            <a:r>
              <a:rPr lang="en-AU" sz="1600" dirty="0"/>
              <a:t>What were the key risks they case study has?</a:t>
            </a:r>
          </a:p>
          <a:p>
            <a:pPr lvl="1" fontAlgn="ctr"/>
            <a:r>
              <a:rPr lang="en-AU" sz="1600" dirty="0"/>
              <a:t>What were the critical elements to the success of this project? </a:t>
            </a:r>
          </a:p>
          <a:p>
            <a:r>
              <a:rPr lang="en-AU" sz="1600" dirty="0"/>
              <a:t>15 min – Whole group discussion: Each group to give a 2 min summary of the case study while adding their case study into the map (image on the right)</a:t>
            </a:r>
          </a:p>
        </p:txBody>
      </p:sp>
    </p:spTree>
    <p:extLst>
      <p:ext uri="{BB962C8B-B14F-4D97-AF65-F5344CB8AC3E}">
        <p14:creationId xmlns:p14="http://schemas.microsoft.com/office/powerpoint/2010/main" val="2785633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0C26C-DBD2-4301-B3B8-E13BB8254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AU" b="1" dirty="0"/>
              <a:t>People in Place - Tutorial</a:t>
            </a:r>
            <a:endParaRPr lang="en-AU" dirty="0"/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CA5DEF7B-21D0-46FF-BDB2-7DA3A634BFF5}"/>
              </a:ext>
            </a:extLst>
          </p:cNvPr>
          <p:cNvSpPr txBox="1">
            <a:spLocks/>
          </p:cNvSpPr>
          <p:nvPr/>
        </p:nvSpPr>
        <p:spPr>
          <a:xfrm>
            <a:off x="838200" y="5503864"/>
            <a:ext cx="8077200" cy="8740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These slides are based on material prepared by Mateo-Babiano, Lee, &amp; Hernandez-Santin</a:t>
            </a:r>
            <a:r>
              <a:rPr lang="de-DE" dirty="0"/>
              <a:t> (2019)</a:t>
            </a:r>
            <a:r>
              <a:rPr lang="en-AU" dirty="0"/>
              <a:t>, The University of Melbourne for the Place Agency program for placemaking pedagogy.  </a:t>
            </a:r>
          </a:p>
          <a:p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5C3A4E-ECA3-4B2B-9EF6-1F2F1FE76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5134837"/>
            <a:ext cx="1604962" cy="161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3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8DBF16-F580-4AAF-82AC-13CFD0FA6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Option 2: Introduction to case study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E78641-602D-4535-9DDD-355BB82107D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AU" dirty="0"/>
              <a:t>PPT of case study</a:t>
            </a:r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/>
              <a:t>If your students will be working in a specific case study and they have not yet learned about it, you can use this time instead to share information about the site of their project.  </a:t>
            </a:r>
          </a:p>
        </p:txBody>
      </p:sp>
    </p:spTree>
    <p:extLst>
      <p:ext uri="{BB962C8B-B14F-4D97-AF65-F5344CB8AC3E}">
        <p14:creationId xmlns:p14="http://schemas.microsoft.com/office/powerpoint/2010/main" val="2826444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DFA78-FB52-4152-8415-201431A4E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7EBD3-ED37-4193-A28B-4D82F1A19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8726" y="6345382"/>
            <a:ext cx="7363691" cy="4411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>
                <a:hlinkClick r:id="rId3"/>
              </a:rPr>
              <a:t>https://youtu.be/3_JOTiyzH1k</a:t>
            </a:r>
            <a:r>
              <a:rPr lang="en-AU" dirty="0"/>
              <a:t> </a:t>
            </a: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93829502-5FAF-4DB1-8B8F-C91AB06F17A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6602" y="365125"/>
            <a:ext cx="10557677" cy="593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0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882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324069-AFBF-4A83-980D-DF78285D3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1: Transdisciplinary in Place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E16141-23B1-4B06-BA19-8116887149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6762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1A0ED5-AC2C-44BB-8D8F-30408DDE4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did we learn from the videos?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5FCC05-FED8-4262-8286-BA5572969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01837" cy="4351338"/>
          </a:xfrm>
        </p:spPr>
        <p:txBody>
          <a:bodyPr/>
          <a:lstStyle/>
          <a:p>
            <a:r>
              <a:rPr lang="en-AU" dirty="0"/>
              <a:t>What disciplines/roles do the speakers come from? </a:t>
            </a:r>
          </a:p>
          <a:p>
            <a:r>
              <a:rPr lang="en-AU" dirty="0"/>
              <a:t>What values did they place around the term?</a:t>
            </a:r>
          </a:p>
          <a:p>
            <a:endParaRPr lang="en-AU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BC5A9B3-42D4-4387-92B0-B3208B3E07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082567"/>
              </p:ext>
            </p:extLst>
          </p:nvPr>
        </p:nvGraphicFramePr>
        <p:xfrm>
          <a:off x="1096109" y="4001294"/>
          <a:ext cx="4043928" cy="1983509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4043928">
                  <a:extLst>
                    <a:ext uri="{9D8B030D-6E8A-4147-A177-3AD203B41FA5}">
                      <a16:colId xmlns:a16="http://schemas.microsoft.com/office/drawing/2014/main" val="2211288825"/>
                    </a:ext>
                  </a:extLst>
                </a:gridCol>
              </a:tblGrid>
              <a:tr h="675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u="sng" dirty="0">
                          <a:effectLst/>
                          <a:hlinkClick r:id="rId3"/>
                        </a:rPr>
                        <a:t>What is Place and Placemaking?</a:t>
                      </a:r>
                      <a:r>
                        <a:rPr lang="en-AU" sz="2000" dirty="0">
                          <a:effectLst/>
                        </a:rPr>
                        <a:t> (4min)</a:t>
                      </a:r>
                      <a:endParaRPr lang="en-AU" sz="2000" dirty="0"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3279661"/>
                  </a:ext>
                </a:extLst>
              </a:tr>
              <a:tr h="607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u="sng" dirty="0">
                          <a:effectLst/>
                          <a:hlinkClick r:id="rId4"/>
                        </a:rPr>
                        <a:t>Place Making</a:t>
                      </a:r>
                      <a:r>
                        <a:rPr lang="en-AU" sz="2000" dirty="0">
                          <a:effectLst/>
                        </a:rPr>
                        <a:t>: (7:04) </a:t>
                      </a:r>
                      <a:endParaRPr lang="en-AU" sz="2000" dirty="0"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3703103"/>
                  </a:ext>
                </a:extLst>
              </a:tr>
              <a:tr h="607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u="sng" dirty="0">
                          <a:effectLst/>
                          <a:hlinkClick r:id="rId5"/>
                        </a:rPr>
                        <a:t>Transform Your City With Tactical Urbanism</a:t>
                      </a:r>
                      <a:r>
                        <a:rPr lang="en-AU" sz="2000" dirty="0">
                          <a:effectLst/>
                        </a:rPr>
                        <a:t> (8:23) </a:t>
                      </a:r>
                      <a:endParaRPr lang="en-AU" sz="2000" dirty="0"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626525"/>
                  </a:ext>
                </a:extLst>
              </a:tr>
            </a:tbl>
          </a:graphicData>
        </a:graphic>
      </p:graphicFrame>
      <p:pic>
        <p:nvPicPr>
          <p:cNvPr id="7" name="Online Media 6">
            <a:hlinkClick r:id="" action="ppaction://media"/>
            <a:extLst>
              <a:ext uri="{FF2B5EF4-FFF2-40B4-BE49-F238E27FC236}">
                <a16:creationId xmlns:a16="http://schemas.microsoft.com/office/drawing/2014/main" id="{D3F76C4D-760A-4D51-8799-CE6A0606E36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759546" y="1930057"/>
            <a:ext cx="5829781" cy="32792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B24A09-CD0E-4AFE-8A1B-338D2DF2E089}"/>
              </a:ext>
            </a:extLst>
          </p:cNvPr>
          <p:cNvSpPr/>
          <p:nvPr/>
        </p:nvSpPr>
        <p:spPr>
          <a:xfrm>
            <a:off x="7082301" y="5264012"/>
            <a:ext cx="3184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hlinkClick r:id="rId3"/>
              </a:rPr>
              <a:t>https://youtu.be/D9U7oERZRnI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7605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A22F22-0571-40EC-8C88-122253FF5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trans-disciplinarity </a:t>
            </a:r>
          </a:p>
        </p:txBody>
      </p:sp>
      <p:pic>
        <p:nvPicPr>
          <p:cNvPr id="9" name="Online Media 8" title="Multidisciplinary, Interdisciplinary and Transdisciplinary">
            <a:hlinkClick r:id="" action="ppaction://media"/>
            <a:extLst>
              <a:ext uri="{FF2B5EF4-FFF2-40B4-BE49-F238E27FC236}">
                <a16:creationId xmlns:a16="http://schemas.microsoft.com/office/drawing/2014/main" id="{0BD624D2-8CFE-4A5E-84AD-04E6C656C20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942227" y="1880933"/>
            <a:ext cx="5411573" cy="342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88D97C-9693-4FC1-A989-3C74FB552DD3}"/>
              </a:ext>
            </a:extLst>
          </p:cNvPr>
          <p:cNvSpPr txBox="1"/>
          <p:nvPr/>
        </p:nvSpPr>
        <p:spPr>
          <a:xfrm>
            <a:off x="217415" y="6081814"/>
            <a:ext cx="116446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Willie Caldwell (2015) Multi/Inter/Trans – disciplinary, What’s the Difference? </a:t>
            </a:r>
          </a:p>
          <a:p>
            <a:r>
              <a:rPr lang="en-AU" sz="1400" dirty="0"/>
              <a:t>Mittelstrass, J. (2011). On transdisciplinarity. Trames, 15(4), 329-338. Retrieved from: </a:t>
            </a:r>
          </a:p>
          <a:p>
            <a:r>
              <a:rPr lang="en-AU" sz="1400" dirty="0">
                <a:hlinkClick r:id="rId5"/>
              </a:rPr>
              <a:t>http://www.pas.va/content/dam/accademia/pdf/sv99/sv99-mittelstrass2.pdf accessed 19/06/2019</a:t>
            </a:r>
            <a:r>
              <a:rPr lang="en-AU" sz="14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08C80D-FADD-47E4-81C4-4853C3715B78}"/>
              </a:ext>
            </a:extLst>
          </p:cNvPr>
          <p:cNvSpPr txBox="1"/>
          <p:nvPr/>
        </p:nvSpPr>
        <p:spPr>
          <a:xfrm>
            <a:off x="578840" y="1801280"/>
            <a:ext cx="47967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6921E"/>
                </a:solidFill>
              </a:rPr>
              <a:t>multidisciplinary  </a:t>
            </a:r>
          </a:p>
          <a:p>
            <a:r>
              <a:rPr lang="en-US" dirty="0">
                <a:solidFill>
                  <a:srgbClr val="444444"/>
                </a:solidFill>
              </a:rPr>
              <a:t>Disciplines working together in an additive manner (working in silos for common goal)</a:t>
            </a:r>
          </a:p>
          <a:p>
            <a:endParaRPr lang="en-US" dirty="0">
              <a:solidFill>
                <a:srgbClr val="0089C4"/>
              </a:solidFill>
            </a:endParaRPr>
          </a:p>
          <a:p>
            <a:r>
              <a:rPr lang="en-US" dirty="0">
                <a:solidFill>
                  <a:srgbClr val="F6921E"/>
                </a:solidFill>
              </a:rPr>
              <a:t>Interdisciplinary </a:t>
            </a:r>
          </a:p>
          <a:p>
            <a:r>
              <a:rPr lang="en-US" dirty="0">
                <a:solidFill>
                  <a:srgbClr val="444444"/>
                </a:solidFill>
              </a:rPr>
              <a:t>Works to integrate more than one branch of knowledge. (works across the boundaries of discipline)</a:t>
            </a:r>
          </a:p>
          <a:p>
            <a:endParaRPr lang="en-US" dirty="0">
              <a:solidFill>
                <a:srgbClr val="0089C4"/>
              </a:solidFill>
            </a:endParaRPr>
          </a:p>
          <a:p>
            <a:r>
              <a:rPr lang="en-US" dirty="0">
                <a:solidFill>
                  <a:srgbClr val="F6921E"/>
                </a:solidFill>
              </a:rPr>
              <a:t>Transdisciplinary </a:t>
            </a:r>
          </a:p>
          <a:p>
            <a:r>
              <a:rPr lang="en-US" dirty="0">
                <a:solidFill>
                  <a:srgbClr val="444444"/>
                </a:solidFill>
              </a:rPr>
              <a:t>Disciplines work together and transform each other. (holistic approaches transcending more than one branch of knowledge)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C149E9-7BD2-42CB-AC8E-02ABF53570BE}"/>
              </a:ext>
            </a:extLst>
          </p:cNvPr>
          <p:cNvSpPr/>
          <p:nvPr/>
        </p:nvSpPr>
        <p:spPr>
          <a:xfrm>
            <a:off x="6630774" y="5309933"/>
            <a:ext cx="3254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https://youtu.be/y7cN8NW0ZEs</a:t>
            </a:r>
          </a:p>
        </p:txBody>
      </p:sp>
    </p:spTree>
    <p:extLst>
      <p:ext uri="{BB962C8B-B14F-4D97-AF65-F5344CB8AC3E}">
        <p14:creationId xmlns:p14="http://schemas.microsoft.com/office/powerpoint/2010/main" val="1510474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968AE-45DF-4D17-B69A-D28F02914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Trans-disciplinarity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00EA7-41B3-46C1-A1D8-8755C0980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Creating a holistic – ‘yes and’ – outcome 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AND</a:t>
            </a:r>
          </a:p>
          <a:p>
            <a:endParaRPr lang="en-AU" dirty="0"/>
          </a:p>
          <a:p>
            <a:r>
              <a:rPr lang="en-AU" dirty="0"/>
              <a:t>Transforming yourself by being involved </a:t>
            </a:r>
          </a:p>
        </p:txBody>
      </p:sp>
    </p:spTree>
    <p:extLst>
      <p:ext uri="{BB962C8B-B14F-4D97-AF65-F5344CB8AC3E}">
        <p14:creationId xmlns:p14="http://schemas.microsoft.com/office/powerpoint/2010/main" val="330546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C583C-5AB5-413B-9177-636B1992B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Why is this important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DC69F-7DBE-4810-BE55-B2CFBC7F9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249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/>
              <a:t>Let’s re – look at why placemaking has failed – images from </a:t>
            </a:r>
            <a:r>
              <a:rPr lang="en-AU" sz="2000" dirty="0">
                <a:hlinkClick r:id="rId2"/>
              </a:rPr>
              <a:t>https://www.linkedin.com/pulse/place-breaking-5-our-best-placemaking-fails-lucinda-hartley</a:t>
            </a:r>
            <a:r>
              <a:rPr lang="en-AU" sz="2000" dirty="0"/>
              <a:t> :</a:t>
            </a:r>
          </a:p>
          <a:p>
            <a:pPr>
              <a:buFontTx/>
              <a:buChar char="-"/>
            </a:pPr>
            <a:r>
              <a:rPr lang="en-AU" sz="2000" dirty="0"/>
              <a:t>Almost getting arrested</a:t>
            </a:r>
          </a:p>
          <a:p>
            <a:pPr>
              <a:buFontTx/>
              <a:buChar char="-"/>
            </a:pPr>
            <a:r>
              <a:rPr lang="en-AU" sz="2000" dirty="0"/>
              <a:t>When community came with pitchforks</a:t>
            </a:r>
          </a:p>
          <a:p>
            <a:pPr>
              <a:buFontTx/>
              <a:buChar char="-"/>
            </a:pPr>
            <a:r>
              <a:rPr lang="en-AU" sz="2000" dirty="0"/>
              <a:t>Not outsourcing </a:t>
            </a:r>
          </a:p>
          <a:p>
            <a:pPr>
              <a:buFontTx/>
              <a:buChar char="-"/>
            </a:pPr>
            <a:r>
              <a:rPr lang="en-AU" sz="2000" dirty="0"/>
              <a:t>When no one showed up </a:t>
            </a:r>
          </a:p>
          <a:p>
            <a:pPr>
              <a:buFontTx/>
              <a:buChar char="-"/>
            </a:pPr>
            <a:r>
              <a:rPr lang="en-AU" sz="2000" dirty="0"/>
              <a:t>When we got too creative </a:t>
            </a:r>
          </a:p>
          <a:p>
            <a:pPr>
              <a:buFontTx/>
              <a:buChar char="-"/>
            </a:pPr>
            <a:endParaRPr lang="en-AU" sz="2000" dirty="0"/>
          </a:p>
        </p:txBody>
      </p:sp>
      <p:pic>
        <p:nvPicPr>
          <p:cNvPr id="3074" name="Picture 2" descr="https://media.licdn.com/dms/image/C5612AQFP3nodv9HEXA/article-inline_image-shrink_1000_1488/0?e=1566432000&amp;v=beta&amp;t=YRbJ4By7ouP0Ed-wMNu85yfwh-LFz3oyUykQU-2U2kg">
            <a:extLst>
              <a:ext uri="{FF2B5EF4-FFF2-40B4-BE49-F238E27FC236}">
                <a16:creationId xmlns:a16="http://schemas.microsoft.com/office/drawing/2014/main" id="{B2F482AD-D459-400C-8850-58F73EE4D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1" y="76200"/>
            <a:ext cx="6705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media.licdn.com/dms/image/C5612AQHLZxQvoxxSlg/article-inline_image-shrink_1000_1488/0?e=1566432000&amp;v=beta&amp;t=d547nL7pUjdj0ZVs-Gnw8DAAKQ-OGHflmMpeudAhmM0">
            <a:extLst>
              <a:ext uri="{FF2B5EF4-FFF2-40B4-BE49-F238E27FC236}">
                <a16:creationId xmlns:a16="http://schemas.microsoft.com/office/drawing/2014/main" id="{6413EF61-9065-4E76-89CF-2C41FF48B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1" y="0"/>
            <a:ext cx="6705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77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0CA6CB-0E74-479A-BD37-321F0DAB0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is this important - The negative aspects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47C322-0E3B-4721-AFD4-669A44ABB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7401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AU" dirty="0"/>
              <a:t>Gentrification</a:t>
            </a:r>
          </a:p>
          <a:p>
            <a:r>
              <a:rPr lang="en-AU" dirty="0"/>
              <a:t>Place wash</a:t>
            </a:r>
          </a:p>
          <a:p>
            <a:r>
              <a:rPr lang="en-AU" dirty="0"/>
              <a:t>Place masking </a:t>
            </a:r>
          </a:p>
          <a:p>
            <a:pPr marL="0" indent="0">
              <a:buNone/>
            </a:pPr>
            <a:r>
              <a:rPr lang="en-AU" dirty="0"/>
              <a:t>….</a:t>
            </a:r>
          </a:p>
          <a:p>
            <a:pPr marL="0" indent="0">
              <a:buNone/>
            </a:pPr>
            <a:r>
              <a:rPr lang="en-AU" dirty="0"/>
              <a:t>Yet in all cases, it is not the placemaking that is advocated for in this book, that of engaging all stakeholders with the development of </a:t>
            </a:r>
            <a:r>
              <a:rPr lang="en-AU" b="1" u="sng" dirty="0"/>
              <a:t>their</a:t>
            </a:r>
            <a:r>
              <a:rPr lang="en-AU" dirty="0"/>
              <a:t> place. Many occur because of the </a:t>
            </a:r>
            <a:r>
              <a:rPr lang="en-AU" dirty="0">
                <a:highlight>
                  <a:srgbClr val="FFFF00"/>
                </a:highlight>
              </a:rPr>
              <a:t>complex system </a:t>
            </a:r>
            <a:r>
              <a:rPr lang="en-AU" dirty="0"/>
              <a:t>that is a place and working on the improvement of the amenity of the place (see for example Blokland, 2009; Peck, 2005 and 2010; Sarimin &amp; Yigitcanlar, 2012; Solnit, 2014; and, Stehlin, 2016).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4091B48-AF06-4644-8FFD-784A27DA84C5}"/>
              </a:ext>
            </a:extLst>
          </p:cNvPr>
          <p:cNvSpPr/>
          <p:nvPr/>
        </p:nvSpPr>
        <p:spPr>
          <a:xfrm>
            <a:off x="5451231" y="4185138"/>
            <a:ext cx="3385038" cy="9144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5CB9FB-B8BA-466E-941B-67250DFEAA12}"/>
              </a:ext>
            </a:extLst>
          </p:cNvPr>
          <p:cNvSpPr txBox="1"/>
          <p:nvPr/>
        </p:nvSpPr>
        <p:spPr>
          <a:xfrm>
            <a:off x="7578969" y="2359051"/>
            <a:ext cx="3270191" cy="46166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AU" sz="2400" b="1" dirty="0"/>
              <a:t>Needs holistic solutions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9BB763C-55BF-45D8-9D64-24CD1DF8B81C}"/>
              </a:ext>
            </a:extLst>
          </p:cNvPr>
          <p:cNvCxnSpPr/>
          <p:nvPr/>
        </p:nvCxnSpPr>
        <p:spPr>
          <a:xfrm flipH="1">
            <a:off x="7578969" y="2820716"/>
            <a:ext cx="712177" cy="136442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27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724">
            <a:extLst>
              <a:ext uri="{FF2B5EF4-FFF2-40B4-BE49-F238E27FC236}">
                <a16:creationId xmlns:a16="http://schemas.microsoft.com/office/drawing/2014/main" id="{1BDEF46F-A018-4475-AE23-747EDA68459F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9619"/>
          <a:stretch/>
        </p:blipFill>
        <p:spPr bwMode="auto">
          <a:xfrm flipH="1">
            <a:off x="4756457" y="0"/>
            <a:ext cx="7435543" cy="704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CCA262-4E79-4E80-AB8F-D04A1EFAC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422BE-CF6A-4BEA-80D0-0C0838CA2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2" name="Shape 725">
            <a:extLst>
              <a:ext uri="{FF2B5EF4-FFF2-40B4-BE49-F238E27FC236}">
                <a16:creationId xmlns:a16="http://schemas.microsoft.com/office/drawing/2014/main" id="{B6230419-6A25-44AE-8BC8-AEC6C0ECEED0}"/>
              </a:ext>
            </a:extLst>
          </p:cNvPr>
          <p:cNvSpPr txBox="1"/>
          <p:nvPr/>
        </p:nvSpPr>
        <p:spPr>
          <a:xfrm rot="20725268">
            <a:off x="-1294974" y="-496696"/>
            <a:ext cx="6941493" cy="78513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lIns="91425" tIns="45700" rIns="91425" bIns="457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" name="Shape 728">
            <a:extLst>
              <a:ext uri="{FF2B5EF4-FFF2-40B4-BE49-F238E27FC236}">
                <a16:creationId xmlns:a16="http://schemas.microsoft.com/office/drawing/2014/main" id="{3DF781DD-0394-4647-8BDD-B3BD72A9C388}"/>
              </a:ext>
            </a:extLst>
          </p:cNvPr>
          <p:cNvSpPr txBox="1">
            <a:spLocks/>
          </p:cNvSpPr>
          <p:nvPr/>
        </p:nvSpPr>
        <p:spPr bwMode="auto">
          <a:xfrm>
            <a:off x="609600" y="514778"/>
            <a:ext cx="4808539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00" rIns="91440" bIns="45700" numCol="1" rtlCol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ct val="0"/>
              </a:spcAft>
              <a:buClr>
                <a:srgbClr val="575758"/>
              </a:buClr>
              <a:buNone/>
            </a:pPr>
            <a:r>
              <a:rPr lang="en-AU" altLang="en-US" sz="1600" dirty="0">
                <a:solidFill>
                  <a:srgbClr val="575758"/>
                </a:solidFill>
                <a:latin typeface="Source Sans Pro" charset="0"/>
                <a:cs typeface="Source Sans Pro" charset="0"/>
                <a:sym typeface="Source Sans Pro" charset="0"/>
              </a:rPr>
              <a:t>Part 1:</a:t>
            </a:r>
            <a:endParaRPr lang="en-AU" sz="1600" dirty="0"/>
          </a:p>
          <a:p>
            <a:pPr marL="0" lvl="0" indent="0">
              <a:buNone/>
            </a:pPr>
            <a:r>
              <a:rPr lang="en-AU" sz="1600" dirty="0"/>
              <a:t>Option A: If students are from different disciplines. </a:t>
            </a:r>
          </a:p>
          <a:p>
            <a:pPr lvl="0"/>
            <a:r>
              <a:rPr lang="en-AU" sz="1600" dirty="0"/>
              <a:t>2-3 min - Silent reflection</a:t>
            </a:r>
          </a:p>
          <a:p>
            <a:pPr lvl="1"/>
            <a:r>
              <a:rPr lang="en-AU" sz="1600" dirty="0"/>
              <a:t>What is your discipline? And what does it contribute to placemaking?</a:t>
            </a:r>
          </a:p>
          <a:p>
            <a:pPr lvl="1"/>
            <a:r>
              <a:rPr lang="en-AU" sz="1600" dirty="0"/>
              <a:t>What can you bring to the group to help them learn and understand your discipline?</a:t>
            </a:r>
          </a:p>
          <a:p>
            <a:r>
              <a:rPr lang="en-AU" sz="1600" dirty="0"/>
              <a:t>10 min – Share</a:t>
            </a:r>
          </a:p>
          <a:p>
            <a:pPr marL="0" indent="0">
              <a:buNone/>
            </a:pPr>
            <a:endParaRPr lang="en-AU" sz="1600" dirty="0"/>
          </a:p>
          <a:p>
            <a:pPr marL="0" indent="0">
              <a:buNone/>
            </a:pPr>
            <a:r>
              <a:rPr lang="en-AU" sz="1600" dirty="0"/>
              <a:t>Option B: If students are from the same disciplines. </a:t>
            </a:r>
          </a:p>
          <a:p>
            <a:r>
              <a:rPr lang="en-AU" sz="1600" dirty="0"/>
              <a:t>2-3 min - Silent reflection</a:t>
            </a:r>
          </a:p>
          <a:p>
            <a:pPr lvl="1"/>
            <a:r>
              <a:rPr lang="en-AU" sz="1600" dirty="0"/>
              <a:t>What is your discipline? And what does it contribute to placemaking?</a:t>
            </a:r>
          </a:p>
          <a:p>
            <a:pPr lvl="1"/>
            <a:r>
              <a:rPr lang="en-AU" sz="1600" dirty="0"/>
              <a:t>What is your background and how does it affect your perspective on place and placemaking?</a:t>
            </a:r>
          </a:p>
          <a:p>
            <a:pPr lvl="1"/>
            <a:r>
              <a:rPr lang="en-AU" sz="1600" dirty="0"/>
              <a:t>What language do you speak?</a:t>
            </a:r>
          </a:p>
          <a:p>
            <a:pPr lvl="1"/>
            <a:r>
              <a:rPr lang="en-AU" sz="1600" dirty="0"/>
              <a:t>Have you lived in another country?</a:t>
            </a:r>
          </a:p>
          <a:p>
            <a:pPr lvl="1"/>
            <a:r>
              <a:rPr lang="en-AU" sz="1600" dirty="0"/>
              <a:t>What jobs do you do when you aren’t at the university?</a:t>
            </a:r>
          </a:p>
          <a:p>
            <a:pPr lvl="1"/>
            <a:r>
              <a:rPr lang="en-AU" sz="1600" dirty="0"/>
              <a:t>What are your main hobbies?</a:t>
            </a:r>
          </a:p>
          <a:p>
            <a:r>
              <a:rPr lang="en-AU" sz="1600" dirty="0"/>
              <a:t>10 min – Share</a:t>
            </a:r>
          </a:p>
          <a:p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6555088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ceAgencyTemplate" id="{AA440F56-B2C6-49B5-84DB-637CC3428D52}" vid="{74C72330-DB17-4512-89CF-AEBD2CC366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FC55D1DEF7304887BCBD38D5C81F8F" ma:contentTypeVersion="11" ma:contentTypeDescription="Create a new document." ma:contentTypeScope="" ma:versionID="f4c2e9a0d10bfb346431f52fe1600876">
  <xsd:schema xmlns:xsd="http://www.w3.org/2001/XMLSchema" xmlns:xs="http://www.w3.org/2001/XMLSchema" xmlns:p="http://schemas.microsoft.com/office/2006/metadata/properties" xmlns:ns3="b8d4f493-1f15-40ec-a50c-fb334238712c" xmlns:ns4="96bed17c-f498-4707-b12a-aaf38ffc252e" targetNamespace="http://schemas.microsoft.com/office/2006/metadata/properties" ma:root="true" ma:fieldsID="e5e2536499516b97fdb5429132b79c0f" ns3:_="" ns4:_="">
    <xsd:import namespace="b8d4f493-1f15-40ec-a50c-fb334238712c"/>
    <xsd:import namespace="96bed17c-f498-4707-b12a-aaf38ffc252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4f493-1f15-40ec-a50c-fb33423871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bed17c-f498-4707-b12a-aaf38ffc252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5D5092-7958-4EAD-A6C3-AB7F746B59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718CFE-DB2A-412E-9B23-93CB2CA4E55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96bed17c-f498-4707-b12a-aaf38ffc252e"/>
    <ds:schemaRef ds:uri="http://schemas.microsoft.com/office/2006/documentManagement/types"/>
    <ds:schemaRef ds:uri="http://schemas.openxmlformats.org/package/2006/metadata/core-properties"/>
    <ds:schemaRef ds:uri="b8d4f493-1f15-40ec-a50c-fb334238712c"/>
    <ds:schemaRef ds:uri="http://purl.org/dc/dcmitype/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DE23E40-72D1-47F5-BC95-57429A45BD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d4f493-1f15-40ec-a50c-fb334238712c"/>
    <ds:schemaRef ds:uri="96bed17c-f498-4707-b12a-aaf38ffc25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1199</Words>
  <Application>Microsoft Office PowerPoint</Application>
  <PresentationFormat>Widescreen</PresentationFormat>
  <Paragraphs>172</Paragraphs>
  <Slides>22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Lato</vt:lpstr>
      <vt:lpstr>Open Sans</vt:lpstr>
      <vt:lpstr>Source Sans Pro</vt:lpstr>
      <vt:lpstr>1_Office Theme</vt:lpstr>
      <vt:lpstr>Disclaimer:   The following slides were intentionally left text based to allow you to personalise and contextualise with your own images. </vt:lpstr>
      <vt:lpstr>People in Place - Tutorial</vt:lpstr>
      <vt:lpstr>Activity 1: Transdisciplinary in Place</vt:lpstr>
      <vt:lpstr>What did we learn from the videos?</vt:lpstr>
      <vt:lpstr>What is trans-disciplinarity </vt:lpstr>
      <vt:lpstr>Trans-disciplinarity </vt:lpstr>
      <vt:lpstr>Why is this important </vt:lpstr>
      <vt:lpstr>Why is this important - The negative aspects </vt:lpstr>
      <vt:lpstr>PowerPoint Presentation</vt:lpstr>
      <vt:lpstr>PowerPoint Presentation</vt:lpstr>
      <vt:lpstr>What working with people with different cognitive skills gives a project:</vt:lpstr>
      <vt:lpstr>Activity 2 – Risks and benefits of Placemaking</vt:lpstr>
      <vt:lpstr>Risks: What can we add?</vt:lpstr>
      <vt:lpstr>PowerPoint Presentation</vt:lpstr>
      <vt:lpstr>Benefits: What can we add?</vt:lpstr>
      <vt:lpstr>PowerPoint Presentation</vt:lpstr>
      <vt:lpstr>Activity 3: Case Study</vt:lpstr>
      <vt:lpstr>Case study </vt:lpstr>
      <vt:lpstr>PowerPoint Presentation</vt:lpstr>
      <vt:lpstr>Option 2: Introduction to case study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 Making for The Built Environment</dc:title>
  <dc:creator>Cris Hernandez Santin</dc:creator>
  <cp:lastModifiedBy>Cris Hernandez Santin</cp:lastModifiedBy>
  <cp:revision>17</cp:revision>
  <dcterms:created xsi:type="dcterms:W3CDTF">2019-10-02T05:51:24Z</dcterms:created>
  <dcterms:modified xsi:type="dcterms:W3CDTF">2019-11-10T21:37:56Z</dcterms:modified>
</cp:coreProperties>
</file>