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2654" r:id="rId6"/>
    <p:sldId id="2760" r:id="rId7"/>
    <p:sldId id="2702" r:id="rId8"/>
    <p:sldId id="258" r:id="rId9"/>
    <p:sldId id="259" r:id="rId10"/>
    <p:sldId id="260" r:id="rId11"/>
    <p:sldId id="262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278" r:id="rId28"/>
    <p:sldId id="279" r:id="rId29"/>
    <p:sldId id="281" r:id="rId30"/>
    <p:sldId id="280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276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61340" autoAdjust="0"/>
  </p:normalViewPr>
  <p:slideViewPr>
    <p:cSldViewPr snapToGrid="0">
      <p:cViewPr varScale="1">
        <p:scale>
          <a:sx n="70" d="100"/>
          <a:sy n="70" d="100"/>
        </p:scale>
        <p:origin x="19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81F0C-F424-414A-AF81-564A445C42C1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17642-402B-43DE-A225-43120F15CBE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99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2A2C5-ACBB-4BB1-BD07-2F36325C3EEE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557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401A3-8F89-4DD7-8542-5D0C06F14E6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27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E630D-D64A-46DE-8C76-BC2AE565400E}"/>
              </a:ext>
            </a:extLst>
          </p:cNvPr>
          <p:cNvGrpSpPr/>
          <p:nvPr userDrawn="1"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3CBD5F-70E2-4ADE-80D0-2A9AE2379C8F}"/>
                </a:ext>
              </a:extLst>
            </p:cNvPr>
            <p:cNvSpPr/>
            <p:nvPr userDrawn="1"/>
          </p:nvSpPr>
          <p:spPr>
            <a:xfrm>
              <a:off x="-1" y="5652655"/>
              <a:ext cx="12192002" cy="1205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7" name="Google Shape;84;p13" descr="cover.jpg">
              <a:extLst>
                <a:ext uri="{FF2B5EF4-FFF2-40B4-BE49-F238E27FC236}">
                  <a16:creationId xmlns:a16="http://schemas.microsoft.com/office/drawing/2014/main" id="{7D84DA2C-238D-40EB-B424-E4B7C7AB5972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t="6770" b="1"/>
            <a:stretch/>
          </p:blipFill>
          <p:spPr>
            <a:xfrm>
              <a:off x="-1" y="0"/>
              <a:ext cx="12192001" cy="63935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4E19E8-757A-4969-9027-0BD4063EE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7" y="4420562"/>
            <a:ext cx="9144000" cy="1028791"/>
          </a:xfrm>
        </p:spPr>
        <p:txBody>
          <a:bodyPr anchor="b"/>
          <a:lstStyle>
            <a:lvl1pPr algn="l">
              <a:defRPr sz="6000"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CE5A0-2003-499B-9C7D-77787F208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03865"/>
            <a:ext cx="9144000" cy="45282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06072-2501-4FCA-8444-F03B3AB9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B6A6B-D40C-4CF1-8DC5-F04E6E80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3992-744E-4166-94B6-0A69EE88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Google Shape;85;p13" descr="logo.png">
            <a:extLst>
              <a:ext uri="{FF2B5EF4-FFF2-40B4-BE49-F238E27FC236}">
                <a16:creationId xmlns:a16="http://schemas.microsoft.com/office/drawing/2014/main" id="{9A3C4E27-4DD7-4F9D-ADA1-9790C2201CF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68000" y="5292679"/>
            <a:ext cx="1283154" cy="1028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30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C92E-2F63-46FC-9B20-84B769D3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19AE-4828-4B77-BF89-B4772F71E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73A3F-B5CC-49EF-A2A9-E3FACE5C1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366-1FAE-4949-9600-A5BEF309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AB1B-B3D0-464A-8CE6-4AE980AC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5FEC7-9F0C-48B1-962B-4F599D1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665E-A7D8-4BB1-91BC-845C0CA35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C960F-4A55-4098-85E1-3790A9535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2598-A804-41D5-A43C-5510F9E01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3E4C2-82C0-4688-BE05-30B84CE1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D78F0-4E92-4578-B582-665E238E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318C3-A3A7-41AE-962F-ADBA2CD9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228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D6BA-2185-4A7E-8E7E-4C4DC3D7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87B0-1613-4125-9493-AAA54BA22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28143-FE9C-465C-9C7D-A47F4316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5C2F-F7DD-421C-BD32-8DEC5C8B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BAC45-E830-4864-8E70-A07814D0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2626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FEBB6-D454-4778-9DE1-790640122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779B-264E-4417-8B3B-35E6E30C5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9D725-11F7-4C60-A771-330DF328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F5781-2F3C-42BE-B2CB-F9DBC711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F47E-29C7-4097-9936-73D6F64F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737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79B2-7692-4BC3-A764-C287EDC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27B-69BC-412B-A670-72D4571D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F700-F159-47DD-9A95-CC48DE32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6D2D-8BA1-4E85-9319-327FEE4D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C68F-510F-45F8-BFEF-F17C4FF8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255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5" descr="backpage.jpg">
            <a:extLst>
              <a:ext uri="{FF2B5EF4-FFF2-40B4-BE49-F238E27FC236}">
                <a16:creationId xmlns:a16="http://schemas.microsoft.com/office/drawing/2014/main" id="{33C89547-8572-4483-8540-3DE243F680E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55926"/>
          <a:stretch/>
        </p:blipFill>
        <p:spPr>
          <a:xfrm rot="10800000">
            <a:off x="-6350" y="3843715"/>
            <a:ext cx="12192000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B79B2-7692-4BC3-A764-C287EDC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27B-69BC-412B-A670-72D4571D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F700-F159-47DD-9A95-CC48DE32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80346D-C4DD-46CA-8050-29DC9FE7F2DE}" type="datetimeFigureOut">
              <a:rPr lang="en-AU" smtClean="0"/>
              <a:pPr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6D2D-8BA1-4E85-9319-327FEE4D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C68F-510F-45F8-BFEF-F17C4FF8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3678D5-7B13-4F02-A70B-E703AC0818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99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5" descr="backpage.jpg">
            <a:extLst>
              <a:ext uri="{FF2B5EF4-FFF2-40B4-BE49-F238E27FC236}">
                <a16:creationId xmlns:a16="http://schemas.microsoft.com/office/drawing/2014/main" id="{D2BF28FF-B4A8-4FBB-91B5-B98121263E9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55926"/>
          <a:stretch/>
        </p:blipFill>
        <p:spPr>
          <a:xfrm rot="10800000">
            <a:off x="-6350" y="3843715"/>
            <a:ext cx="12192000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D5F7-609A-4864-9D39-2C3197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7D13-7DC6-4C30-99C5-BB177BEB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4E5C7-7C30-43B6-85EF-956D7327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80346D-C4DD-46CA-8050-29DC9FE7F2DE}" type="datetimeFigureOut">
              <a:rPr lang="en-AU" smtClean="0"/>
              <a:pPr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A92A-E18E-4910-9E3D-EEB8E9FE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7B7A-BE97-434B-8CAD-C90F43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3678D5-7B13-4F02-A70B-E703AC0818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490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7;p15" descr="backpage.jpg">
            <a:extLst>
              <a:ext uri="{FF2B5EF4-FFF2-40B4-BE49-F238E27FC236}">
                <a16:creationId xmlns:a16="http://schemas.microsoft.com/office/drawing/2014/main" id="{04B56F2E-7898-4AEF-BD8E-1E06A9A817E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53326"/>
          <a:stretch/>
        </p:blipFill>
        <p:spPr>
          <a:xfrm>
            <a:off x="0" y="3657138"/>
            <a:ext cx="12192000" cy="320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D5F7-609A-4864-9D39-2C3197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7D13-7DC6-4C30-99C5-BB177BEB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4E5C7-7C30-43B6-85EF-956D7327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A92A-E18E-4910-9E3D-EEB8E9FE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7B7A-BE97-434B-8CAD-C90F43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40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327E0-B08B-4C87-9542-7230E1F2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49A60-1F25-46E1-958A-6BBA833B4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4B87-BAE0-43C6-8CDC-D3EA47AAE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93575-6D6F-4A17-8D9D-41C765C6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02D4-5538-4EB0-99FE-C49DAEBB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A981F-1889-4991-9943-CA0F4008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19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FCD6-935E-471A-B3F3-3D2FE271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2E8D3-F9D7-48AB-9B16-A4D921A50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EB3A6-D79D-4435-9A96-23169243F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FA583-0847-4740-A98C-B50D874CC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17090-A787-4083-B826-7F85652B8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7B514-2FC8-47E2-9FB7-15DBD43E7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CF5F1B-D958-499A-B510-1E0BAFFC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B7135-CB12-45C0-B4AB-FFFE2AC8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591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D1F3-02FA-4C0F-B183-AEC4E294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D54B9-8D1A-4155-B340-1DBD2CA7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6D6EF-52EA-4FE3-AE97-3467E0E0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A4FA9-B207-45B9-9F9E-C1F492E5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610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7;p15" descr="backpage.jpg">
            <a:extLst>
              <a:ext uri="{FF2B5EF4-FFF2-40B4-BE49-F238E27FC236}">
                <a16:creationId xmlns:a16="http://schemas.microsoft.com/office/drawing/2014/main" id="{E50B393D-24F2-40FB-87ED-09616D303F7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07789-F312-4539-A345-A82B1533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3A343-7D3D-47C4-ADAC-72E88B60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AE6EA-0837-4F42-83D0-C43F090F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915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1;p14" descr="general.jpg">
            <a:extLst>
              <a:ext uri="{FF2B5EF4-FFF2-40B4-BE49-F238E27FC236}">
                <a16:creationId xmlns:a16="http://schemas.microsoft.com/office/drawing/2014/main" id="{BC72F28C-83A3-45FF-8B56-6643E70B87B6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CADBC-303D-43C9-9804-656805BA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41A3B-E932-4AE8-BD6B-42DEED70A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CB9A8-DD96-46F1-841C-02D7CFD54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0B96E-1B50-4C81-A0B2-2FBAE4AED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A930-91D5-40C3-9ACD-C42BC0197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Google Shape;92;p14" descr="logo.png">
            <a:extLst>
              <a:ext uri="{FF2B5EF4-FFF2-40B4-BE49-F238E27FC236}">
                <a16:creationId xmlns:a16="http://schemas.microsoft.com/office/drawing/2014/main" id="{CB0BAAE2-F63F-4668-8DC8-C9E0182B2090}"/>
              </a:ext>
            </a:extLst>
          </p:cNvPr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11061032" y="136524"/>
            <a:ext cx="1022041" cy="819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1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serc.carleton.edu/earthlabs/carbon/index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victoriawalks.org.au/PARKing_Day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a-day-for-turning-parking-spaces-into-pop-up-parks-65164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austin.towers.net/spotted-austins-parking-day-makes-parking-spaces-public-on-congress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relandfoodgardensnetwork.org/2014/04/can-you-spare-3-mins-to-help-make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melb.placeagency.org.au/studio_champions/the-living-pavilion/" TargetMode="External"/><Relationship Id="rId5" Type="http://schemas.openxmlformats.org/officeDocument/2006/relationships/image" Target="../media/image30.webp"/><Relationship Id="rId4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web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C26C-DBD2-4301-B3B8-E13BB82543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Nature in place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74A74-4527-4D44-B413-CE2488F14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03865"/>
            <a:ext cx="7279433" cy="878274"/>
          </a:xfrm>
        </p:spPr>
        <p:txBody>
          <a:bodyPr>
            <a:normAutofit lnSpcReduction="10000"/>
          </a:bodyPr>
          <a:lstStyle/>
          <a:p>
            <a:r>
              <a:rPr lang="en-AU"/>
              <a:t>These </a:t>
            </a:r>
            <a:r>
              <a:rPr lang="en-AU" dirty="0"/>
              <a:t>slides are based on material prepared by Bush, Hernandez-Santin &amp; Hes</a:t>
            </a:r>
            <a:r>
              <a:rPr lang="de-DE" dirty="0"/>
              <a:t> (2019)</a:t>
            </a:r>
            <a:r>
              <a:rPr lang="en-AU" dirty="0"/>
              <a:t>, The University of Melbourne for the Place Agency program for placemaking pedagogy.  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68EA3-46AF-41A0-BEB8-6C8A44A91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49" y="5150621"/>
            <a:ext cx="1604962" cy="16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52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18DD-BAAA-4C53-B0F2-05C47C2A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Green space functions and benefits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642-8713-4CC9-955A-18C4DF5D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Wellbeing</a:t>
            </a:r>
          </a:p>
          <a:p>
            <a:r>
              <a:rPr lang="en-US" dirty="0"/>
              <a:t>Biodiversity</a:t>
            </a:r>
          </a:p>
          <a:p>
            <a:r>
              <a:rPr lang="en-US" dirty="0"/>
              <a:t>Water quality and quantity</a:t>
            </a:r>
          </a:p>
          <a:p>
            <a:r>
              <a:rPr lang="en-US" dirty="0"/>
              <a:t>Urban heat mitigation</a:t>
            </a:r>
          </a:p>
          <a:p>
            <a:r>
              <a:rPr lang="en-US" dirty="0"/>
              <a:t>Active transport</a:t>
            </a:r>
          </a:p>
          <a:p>
            <a:r>
              <a:rPr lang="en-US" dirty="0"/>
              <a:t>Social cohesion</a:t>
            </a:r>
          </a:p>
          <a:p>
            <a:endParaRPr lang="en-US" dirty="0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1A83B363-CA26-4ED6-9609-C316D0695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071" y="1385906"/>
            <a:ext cx="2952000" cy="2214001"/>
          </a:xfrm>
          <a:prstGeom prst="rect">
            <a:avLst/>
          </a:prstGeom>
        </p:spPr>
      </p:pic>
      <p:pic>
        <p:nvPicPr>
          <p:cNvPr id="14" name="Picture 13" descr="Image result for melbourne streetscape">
            <a:extLst>
              <a:ext uri="{FF2B5EF4-FFF2-40B4-BE49-F238E27FC236}">
                <a16:creationId xmlns:a16="http://schemas.microsoft.com/office/drawing/2014/main" id="{A1CB680E-67E7-43F9-BE5B-8F245E52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54" y="2619843"/>
            <a:ext cx="2952000" cy="196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F8902C-A2FF-463F-AD2E-A0D8C809D12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"/>
          <a:stretch/>
        </p:blipFill>
        <p:spPr bwMode="auto">
          <a:xfrm>
            <a:off x="9036406" y="3947076"/>
            <a:ext cx="2907665" cy="1547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7607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A92E-509A-4E55-A25C-3F8C613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space benefits as ‘ecosystem services’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15E0-CDD2-428F-9B56-47DB3F1B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61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18DD-BAAA-4C53-B0F2-05C47C2A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Urban ecosystem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642-8713-4CC9-955A-18C4DF5D9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1188" cy="4351338"/>
          </a:xfrm>
        </p:spPr>
        <p:txBody>
          <a:bodyPr/>
          <a:lstStyle/>
          <a:p>
            <a:pPr defTabSz="82296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Urban ecosystem services:</a:t>
            </a:r>
          </a:p>
          <a:p>
            <a:pPr marL="257175" indent="-257175" defTabSz="822960">
              <a:spcBef>
                <a:spcPts val="0"/>
              </a:spcBef>
            </a:pPr>
            <a:r>
              <a:rPr lang="en-US" i="1" dirty="0">
                <a:solidFill>
                  <a:prstClr val="black"/>
                </a:solidFill>
              </a:rPr>
              <a:t>Regulating</a:t>
            </a:r>
            <a:r>
              <a:rPr lang="en-US" dirty="0">
                <a:solidFill>
                  <a:prstClr val="black"/>
                </a:solidFill>
              </a:rPr>
              <a:t>: air quality, cooling, water quality and quantity</a:t>
            </a:r>
          </a:p>
          <a:p>
            <a:pPr marL="257175" indent="-257175" defTabSz="822960">
              <a:spcBef>
                <a:spcPts val="0"/>
              </a:spcBef>
            </a:pPr>
            <a:r>
              <a:rPr lang="en-US" i="1" dirty="0">
                <a:solidFill>
                  <a:prstClr val="black"/>
                </a:solidFill>
              </a:rPr>
              <a:t>Provisioning</a:t>
            </a:r>
            <a:r>
              <a:rPr lang="en-US" dirty="0">
                <a:solidFill>
                  <a:prstClr val="black"/>
                </a:solidFill>
              </a:rPr>
              <a:t>: food, water, materials</a:t>
            </a:r>
          </a:p>
          <a:p>
            <a:pPr marL="257175" indent="-257175" defTabSz="822960">
              <a:spcBef>
                <a:spcPts val="0"/>
              </a:spcBef>
            </a:pPr>
            <a:r>
              <a:rPr lang="en-US" i="1" dirty="0">
                <a:solidFill>
                  <a:prstClr val="black"/>
                </a:solidFill>
              </a:rPr>
              <a:t>Supporting</a:t>
            </a:r>
            <a:r>
              <a:rPr lang="en-US" dirty="0">
                <a:solidFill>
                  <a:prstClr val="black"/>
                </a:solidFill>
              </a:rPr>
              <a:t>: habitat</a:t>
            </a:r>
          </a:p>
          <a:p>
            <a:pPr marL="257175" indent="-257175" defTabSz="822960">
              <a:spcBef>
                <a:spcPts val="0"/>
              </a:spcBef>
            </a:pPr>
            <a:r>
              <a:rPr lang="en-US" i="1" dirty="0">
                <a:solidFill>
                  <a:prstClr val="black"/>
                </a:solidFill>
              </a:rPr>
              <a:t>Cultural</a:t>
            </a:r>
            <a:r>
              <a:rPr lang="en-US" dirty="0">
                <a:solidFill>
                  <a:prstClr val="black"/>
                </a:solidFill>
              </a:rPr>
              <a:t>: mental and physical health and wellbeing, social interaction and cohesion, recreation and tourism, sense of place</a:t>
            </a:r>
            <a:endParaRPr lang="en-AU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DA4C5-C27A-4131-9D01-2298FBB4C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38" y="1567653"/>
            <a:ext cx="4208993" cy="31567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F1B2B-A975-4DFF-9CFF-9A89FCA22D5F}"/>
              </a:ext>
            </a:extLst>
          </p:cNvPr>
          <p:cNvSpPr/>
          <p:nvPr/>
        </p:nvSpPr>
        <p:spPr>
          <a:xfrm>
            <a:off x="980137" y="6016434"/>
            <a:ext cx="617522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60" fontAlgn="auto">
              <a:spcBef>
                <a:spcPts val="0"/>
              </a:spcBef>
              <a:spcAft>
                <a:spcPts val="0"/>
              </a:spcAft>
            </a:pPr>
            <a:r>
              <a:rPr lang="en-AU" sz="1080" dirty="0">
                <a:solidFill>
                  <a:prstClr val="black"/>
                </a:solidFill>
                <a:ea typeface="+mn-ea"/>
              </a:rPr>
              <a:t>Kendal, D., Lee, K., Ramalho, C., Bowen, K., &amp; </a:t>
            </a:r>
            <a:r>
              <a:rPr lang="en-AU" sz="1080" b="1" dirty="0">
                <a:solidFill>
                  <a:prstClr val="black"/>
                </a:solidFill>
                <a:ea typeface="+mn-ea"/>
              </a:rPr>
              <a:t>Bush, J.</a:t>
            </a:r>
            <a:r>
              <a:rPr lang="en-AU" sz="1080" dirty="0">
                <a:solidFill>
                  <a:prstClr val="black"/>
                </a:solidFill>
                <a:ea typeface="+mn-ea"/>
              </a:rPr>
              <a:t> (2016). </a:t>
            </a:r>
            <a:r>
              <a:rPr lang="en-AU" sz="1080" i="1" dirty="0">
                <a:solidFill>
                  <a:prstClr val="black"/>
                </a:solidFill>
                <a:ea typeface="+mn-ea"/>
              </a:rPr>
              <a:t>Benefits of urban green space in the Australian context. A synthesis review for the Clean Air and Urban Landscapes hub of the National Environmental Science Program. </a:t>
            </a:r>
            <a:r>
              <a:rPr lang="en-AU" sz="1080" dirty="0">
                <a:solidFill>
                  <a:prstClr val="black"/>
                </a:solidFill>
                <a:ea typeface="+mn-ea"/>
              </a:rPr>
              <a:t>CAUL: Melbourne</a:t>
            </a:r>
          </a:p>
        </p:txBody>
      </p:sp>
    </p:spTree>
    <p:extLst>
      <p:ext uri="{BB962C8B-B14F-4D97-AF65-F5344CB8AC3E}">
        <p14:creationId xmlns:p14="http://schemas.microsoft.com/office/powerpoint/2010/main" val="334875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A92E-509A-4E55-A25C-3F8C613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with nature, biophilia and sense of place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89B21-E9F5-4527-B6C7-C0ADA4C8A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331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Biophilia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Bio: biology, biodiversity</a:t>
            </a:r>
          </a:p>
          <a:p>
            <a:pPr marL="342900" indent="-342900"/>
            <a:r>
              <a:rPr lang="en-US" dirty="0"/>
              <a:t>-philia: love</a:t>
            </a:r>
          </a:p>
          <a:p>
            <a:endParaRPr lang="en-US" dirty="0"/>
          </a:p>
          <a:p>
            <a:pPr marL="342900" indent="-342900"/>
            <a:r>
              <a:rPr lang="en-US" dirty="0"/>
              <a:t>Biophilia: “the urge to affiliate with other forms of life”</a:t>
            </a:r>
            <a:br>
              <a:rPr lang="en-US" dirty="0"/>
            </a:br>
            <a:r>
              <a:rPr lang="en-US" i="1" dirty="0"/>
              <a:t>E.O.Wilson</a:t>
            </a:r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B7849-9805-4D1B-AA7B-65C63B420D11}"/>
              </a:ext>
            </a:extLst>
          </p:cNvPr>
          <p:cNvSpPr/>
          <p:nvPr/>
        </p:nvSpPr>
        <p:spPr>
          <a:xfrm>
            <a:off x="150126" y="557679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marR="0" indent="-441325"/>
            <a:r>
              <a:rPr lang="en-US" sz="1200" dirty="0">
                <a:latin typeface="+mn-lt"/>
              </a:rPr>
              <a:t>Fink, H. S. (2016). Human-nature for climate action: nature-based solutions for urban sustainability. </a:t>
            </a:r>
            <a:r>
              <a:rPr lang="en-US" sz="1200" i="1" dirty="0">
                <a:latin typeface="+mn-lt"/>
              </a:rPr>
              <a:t>Sustainability, 8(3), 254. doi:10.3390/su8030254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Kellert, S. R., &amp; Wilson, E. O. (Eds.). (1993). </a:t>
            </a:r>
            <a:r>
              <a:rPr lang="en-US" sz="1200" i="1" dirty="0">
                <a:latin typeface="+mn-lt"/>
              </a:rPr>
              <a:t>The biophilia hypothesis. Washington, D.C.: Island Press.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Lin, B. B., Egerer, M. H., &amp; Ossola, A. (2018). Urban gardens as a space to engender biophilia: evidence and ways forward. </a:t>
            </a:r>
            <a:r>
              <a:rPr lang="en-US" sz="1200" i="1" dirty="0">
                <a:latin typeface="+mn-lt"/>
              </a:rPr>
              <a:t>Frontiers in Built Environment, 4. doi:10.3389/fbuil.2018.00079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Littke, H. (2016). Becoming biophilic: challenges and opportunities for biophilic urbanism in urban planning policy. </a:t>
            </a:r>
            <a:r>
              <a:rPr lang="en-US" sz="1200" i="1" dirty="0">
                <a:latin typeface="+mn-lt"/>
              </a:rPr>
              <a:t>Smart and Sustainable Built Environment, 5(1), 15-24. doi:10.1108/SASBE-10-2015-0036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Wilson, E. O. (1984). </a:t>
            </a:r>
            <a:r>
              <a:rPr lang="en-US" sz="1200" i="1" dirty="0">
                <a:latin typeface="+mn-lt"/>
              </a:rPr>
              <a:t>Biophilia. Cambridge, MA: Harvard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408753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Biophilia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Human affinity with the natural environment &amp; other living things; </a:t>
            </a:r>
          </a:p>
          <a:p>
            <a:pPr marL="342900" indent="-342900"/>
            <a:r>
              <a:rPr lang="en-US" dirty="0"/>
              <a:t>Innate connection with nature</a:t>
            </a:r>
          </a:p>
          <a:p>
            <a:pPr marL="342900" indent="-342900"/>
            <a:r>
              <a:rPr lang="en-US" dirty="0"/>
              <a:t>“the introduction of nature into human spaces [cities and urban areas] is all the more critical to abate the human–nature disconnection” Fink 2016, p. 8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B7849-9805-4D1B-AA7B-65C63B420D11}"/>
              </a:ext>
            </a:extLst>
          </p:cNvPr>
          <p:cNvSpPr/>
          <p:nvPr/>
        </p:nvSpPr>
        <p:spPr>
          <a:xfrm>
            <a:off x="122830" y="5292546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marR="0" indent="-441325"/>
            <a:r>
              <a:rPr lang="en-US" sz="1200" dirty="0">
                <a:latin typeface="+mn-lt"/>
              </a:rPr>
              <a:t>Fink, H. S. (2016). Human-nature for climate action: nature-based solutions for urban sustainability. </a:t>
            </a:r>
            <a:r>
              <a:rPr lang="en-US" sz="1200" i="1" dirty="0">
                <a:latin typeface="+mn-lt"/>
              </a:rPr>
              <a:t>Sustainability, 8(3), 254. doi:10.3390/su8030254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Kellert, S. R., &amp; Wilson, E. O. (Eds.). (1993). </a:t>
            </a:r>
            <a:r>
              <a:rPr lang="en-US" sz="1200" i="1" dirty="0">
                <a:latin typeface="+mn-lt"/>
              </a:rPr>
              <a:t>The biophilia hypothesis. Washington, D.C.: Island Press.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Lin, B. B., Egerer, M. H., &amp; Ossola, A. (2018). Urban gardens as a space to engender biophilia: evidence and ways forward. </a:t>
            </a:r>
            <a:r>
              <a:rPr lang="en-US" sz="1200" i="1" dirty="0">
                <a:latin typeface="+mn-lt"/>
              </a:rPr>
              <a:t>Frontiers in Built Environment, 4. doi:10.3389/fbuil.2018.00079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Littke, H. (2016). Becoming biophilic: challenges and opportunities for biophilic urbanism in urban planning policy. </a:t>
            </a:r>
            <a:r>
              <a:rPr lang="en-US" sz="1200" i="1" dirty="0">
                <a:latin typeface="+mn-lt"/>
              </a:rPr>
              <a:t>Smart and Sustainable Built Environment, 5(1), 15-24. doi:10.1108/SASBE-10-2015-0036</a:t>
            </a:r>
          </a:p>
          <a:p>
            <a:pPr marL="441325" marR="0" indent="-441325"/>
            <a:r>
              <a:rPr lang="en-US" sz="1200" dirty="0">
                <a:latin typeface="+mn-lt"/>
              </a:rPr>
              <a:t>Wilson, E. O. (1984). </a:t>
            </a:r>
            <a:r>
              <a:rPr lang="en-US" sz="1200" i="1" dirty="0">
                <a:latin typeface="+mn-lt"/>
              </a:rPr>
              <a:t>Biophilia. Cambridge, MA: Harvard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64601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spaces and sense of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294" indent="-622294" defTabSz="457196"/>
            <a:r>
              <a:rPr lang="en-AU" dirty="0">
                <a:solidFill>
                  <a:prstClr val="black"/>
                </a:solidFill>
              </a:rPr>
              <a:t>Sense of place and place attachment </a:t>
            </a:r>
          </a:p>
          <a:p>
            <a:pPr marL="622294" indent="-622294" defTabSz="457196"/>
            <a:endParaRPr lang="en-AU" dirty="0">
              <a:solidFill>
                <a:prstClr val="black"/>
              </a:solidFill>
            </a:endParaRPr>
          </a:p>
          <a:p>
            <a:pPr marL="622294" indent="-622294" defTabSz="457196"/>
            <a:r>
              <a:rPr lang="en-AU" dirty="0">
                <a:solidFill>
                  <a:prstClr val="black"/>
                </a:solidFill>
              </a:rPr>
              <a:t>Perceptions of safety and of belonging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BC951-BD42-476A-BC36-FC0B0C5105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4" t="21808" r="1" b="20155"/>
          <a:stretch/>
        </p:blipFill>
        <p:spPr>
          <a:xfrm>
            <a:off x="7434948" y="1622048"/>
            <a:ext cx="4337952" cy="3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56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spaces and sense of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294" indent="-622294" defTabSz="457196"/>
            <a:r>
              <a:rPr lang="en-AU" dirty="0">
                <a:solidFill>
                  <a:prstClr val="black"/>
                </a:solidFill>
              </a:rPr>
              <a:t>Sense of place and place attachment </a:t>
            </a:r>
          </a:p>
          <a:p>
            <a:pPr marL="622294" indent="-622294" defTabSz="457196"/>
            <a:endParaRPr lang="en-AU" dirty="0">
              <a:solidFill>
                <a:prstClr val="black"/>
              </a:solidFill>
            </a:endParaRPr>
          </a:p>
          <a:p>
            <a:pPr marL="622294" indent="-622294" defTabSz="457196"/>
            <a:r>
              <a:rPr lang="en-AU" dirty="0">
                <a:solidFill>
                  <a:prstClr val="black"/>
                </a:solidFill>
              </a:rPr>
              <a:t>Perceptions of safety and of belonging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BC951-BD42-476A-BC36-FC0B0C5105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4" t="21808" r="1" b="20155"/>
          <a:stretch/>
        </p:blipFill>
        <p:spPr>
          <a:xfrm>
            <a:off x="7434948" y="1622048"/>
            <a:ext cx="4337952" cy="3102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AB1CC-A725-4B2B-89E2-870F9480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8" t="23540" r="36857"/>
          <a:stretch/>
        </p:blipFill>
        <p:spPr>
          <a:xfrm>
            <a:off x="564228" y="1340580"/>
            <a:ext cx="6644292" cy="52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53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Social-ecological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5393" cy="4351338"/>
          </a:xfrm>
        </p:spPr>
        <p:txBody>
          <a:bodyPr/>
          <a:lstStyle/>
          <a:p>
            <a:r>
              <a:rPr lang="en-AU" dirty="0"/>
              <a:t>Social-ecological systems are complex, dynamic, multi-scale, and adaptive </a:t>
            </a:r>
          </a:p>
          <a:p>
            <a:endParaRPr lang="en-US" dirty="0"/>
          </a:p>
          <a:p>
            <a:r>
              <a:rPr lang="en-US" dirty="0"/>
              <a:t>Human are part of social-ecological systems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18BAFB20-CDF5-46C8-AA82-2F05B7A89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93" y="1690688"/>
            <a:ext cx="4593367" cy="3130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B63D8-94D3-4765-9DBB-01761B0D1C84}"/>
              </a:ext>
            </a:extLst>
          </p:cNvPr>
          <p:cNvSpPr txBox="1"/>
          <p:nvPr/>
        </p:nvSpPr>
        <p:spPr>
          <a:xfrm>
            <a:off x="8383136" y="4970491"/>
            <a:ext cx="39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http://www.albaeco.com/sdu/36/htm/main.htm</a:t>
            </a:r>
          </a:p>
        </p:txBody>
      </p:sp>
    </p:spTree>
    <p:extLst>
      <p:ext uri="{BB962C8B-B14F-4D97-AF65-F5344CB8AC3E}">
        <p14:creationId xmlns:p14="http://schemas.microsoft.com/office/powerpoint/2010/main" val="1601037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Social-ecological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Include </a:t>
            </a:r>
          </a:p>
          <a:p>
            <a:r>
              <a:rPr lang="en-AU" b="1" dirty="0"/>
              <a:t>biophysical aspects</a:t>
            </a:r>
            <a:r>
              <a:rPr lang="en-AU" dirty="0"/>
              <a:t>,</a:t>
            </a:r>
          </a:p>
          <a:p>
            <a:r>
              <a:rPr lang="en-AU" b="1" dirty="0"/>
              <a:t>mental activities</a:t>
            </a:r>
            <a:r>
              <a:rPr lang="en-AU" dirty="0"/>
              <a:t>, </a:t>
            </a:r>
          </a:p>
          <a:p>
            <a:r>
              <a:rPr lang="en-AU" dirty="0"/>
              <a:t>across </a:t>
            </a:r>
            <a:r>
              <a:rPr lang="en-AU" b="1" dirty="0"/>
              <a:t>many scales</a:t>
            </a:r>
            <a:endParaRPr lang="en-AU" sz="2600" dirty="0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18BAFB20-CDF5-46C8-AA82-2F05B7A89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93" y="1690688"/>
            <a:ext cx="4593367" cy="3130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B63D8-94D3-4765-9DBB-01761B0D1C84}"/>
              </a:ext>
            </a:extLst>
          </p:cNvPr>
          <p:cNvSpPr txBox="1"/>
          <p:nvPr/>
        </p:nvSpPr>
        <p:spPr>
          <a:xfrm>
            <a:off x="8383136" y="4970491"/>
            <a:ext cx="39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http://www.albaeco.com/sdu/36/htm/main.htm</a:t>
            </a:r>
          </a:p>
        </p:txBody>
      </p:sp>
    </p:spTree>
    <p:extLst>
      <p:ext uri="{BB962C8B-B14F-4D97-AF65-F5344CB8AC3E}">
        <p14:creationId xmlns:p14="http://schemas.microsoft.com/office/powerpoint/2010/main" val="67522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17DD3-57FE-4319-B56A-082E7A642E7C}"/>
              </a:ext>
            </a:extLst>
          </p:cNvPr>
          <p:cNvSpPr/>
          <p:nvPr/>
        </p:nvSpPr>
        <p:spPr>
          <a:xfrm>
            <a:off x="636529" y="17757"/>
            <a:ext cx="3248025" cy="2713472"/>
          </a:xfrm>
          <a:prstGeom prst="rect">
            <a:avLst/>
          </a:prstGeom>
          <a:solidFill>
            <a:srgbClr val="40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F2F16-CE9C-45AE-AAB3-DB4AB84B500A}"/>
              </a:ext>
            </a:extLst>
          </p:cNvPr>
          <p:cNvSpPr/>
          <p:nvPr/>
        </p:nvSpPr>
        <p:spPr>
          <a:xfrm rot="10800000" flipV="1">
            <a:off x="638176" y="2637811"/>
            <a:ext cx="3246378" cy="4278094"/>
          </a:xfrm>
          <a:prstGeom prst="rect">
            <a:avLst/>
          </a:prstGeom>
          <a:solidFill>
            <a:srgbClr val="FFD300"/>
          </a:solidFill>
        </p:spPr>
        <p:txBody>
          <a:bodyPr wrap="square">
            <a:spAutoFit/>
          </a:bodyPr>
          <a:lstStyle/>
          <a:p>
            <a:pPr>
              <a:spcBef>
                <a:spcPts val="488"/>
              </a:spcBef>
              <a:spcAft>
                <a:spcPts val="488"/>
              </a:spcAft>
            </a:pPr>
            <a:endParaRPr lang="en-AU" sz="1950" b="1" dirty="0"/>
          </a:p>
          <a:p>
            <a:pPr>
              <a:spcBef>
                <a:spcPts val="488"/>
              </a:spcBef>
              <a:spcAft>
                <a:spcPts val="488"/>
              </a:spcAft>
            </a:pPr>
            <a:r>
              <a:rPr lang="en-AU" sz="1950" b="1" dirty="0"/>
              <a:t>Places are both built and natural. Nature provides multiple benefits to </a:t>
            </a:r>
          </a:p>
          <a:p>
            <a:pPr marL="285750" indent="-285750">
              <a:spcBef>
                <a:spcPts val="488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AU" dirty="0"/>
              <a:t>Wellbeing</a:t>
            </a:r>
          </a:p>
          <a:p>
            <a:pPr marL="285750" indent="-285750">
              <a:spcBef>
                <a:spcPts val="488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AU" dirty="0"/>
              <a:t>Health</a:t>
            </a:r>
          </a:p>
          <a:p>
            <a:pPr marL="285750" indent="-285750">
              <a:spcBef>
                <a:spcPts val="488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AU" dirty="0"/>
              <a:t>Healthy ecosystems</a:t>
            </a:r>
          </a:p>
          <a:p>
            <a:pPr marL="285750" indent="-285750">
              <a:spcBef>
                <a:spcPts val="488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AU" dirty="0"/>
              <a:t>Critical component of our sense of place. </a:t>
            </a:r>
          </a:p>
          <a:p>
            <a:pPr marL="285750" indent="-285750">
              <a:spcBef>
                <a:spcPts val="488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en-AU" dirty="0"/>
              <a:t>Embedding nature into our areas can foster stewardship of the Biosphere</a:t>
            </a:r>
            <a:endParaRPr lang="en-AU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6EC6B5-B9D5-4C63-9E10-82BE9A51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29" y="171162"/>
            <a:ext cx="3248025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Context: </a:t>
            </a:r>
            <a:br>
              <a:rPr lang="en-US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does nature fit in place?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1F9AD-970F-4FBB-8F70-B6179B53B62B}"/>
              </a:ext>
            </a:extLst>
          </p:cNvPr>
          <p:cNvSpPr txBox="1"/>
          <p:nvPr/>
        </p:nvSpPr>
        <p:spPr>
          <a:xfrm>
            <a:off x="336884" y="6124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83F864-0A85-464C-A92C-E2E9B33A77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78" y="1662643"/>
            <a:ext cx="6200140" cy="413321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6945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Social-ecological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Biophysical:</a:t>
            </a:r>
          </a:p>
          <a:p>
            <a:r>
              <a:rPr lang="en-AU" dirty="0"/>
              <a:t>Global cycles </a:t>
            </a:r>
            <a:br>
              <a:rPr lang="en-AU" dirty="0"/>
            </a:br>
            <a:r>
              <a:rPr lang="en-AU" dirty="0"/>
              <a:t>(water, nitrogen, carbon, etc)</a:t>
            </a:r>
          </a:p>
          <a:p>
            <a:r>
              <a:rPr lang="en-AU" dirty="0"/>
              <a:t>Soil</a:t>
            </a:r>
          </a:p>
          <a:p>
            <a:r>
              <a:rPr lang="en-AU" dirty="0"/>
              <a:t>Water</a:t>
            </a:r>
          </a:p>
          <a:p>
            <a:r>
              <a:rPr lang="en-AU" dirty="0"/>
              <a:t>Air</a:t>
            </a:r>
          </a:p>
          <a:p>
            <a:r>
              <a:rPr lang="en-AU" dirty="0"/>
              <a:t>Plants</a:t>
            </a:r>
          </a:p>
          <a:p>
            <a:r>
              <a:rPr lang="en-AU" dirty="0"/>
              <a:t>Animals (including humans)</a:t>
            </a:r>
            <a:endParaRPr lang="en-AU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7135F-BF21-49A3-9954-637DD7010D24}"/>
              </a:ext>
            </a:extLst>
          </p:cNvPr>
          <p:cNvSpPr txBox="1"/>
          <p:nvPr/>
        </p:nvSpPr>
        <p:spPr>
          <a:xfrm>
            <a:off x="8159552" y="5200848"/>
            <a:ext cx="4032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50" dirty="0">
                <a:solidFill>
                  <a:prstClr val="black"/>
                </a:solidFill>
                <a:latin typeface="Calibri"/>
                <a:ea typeface="+mn-ea"/>
                <a:hlinkClick r:id="rId2"/>
              </a:rPr>
              <a:t>https://serc.carleton.edu/earthlabs/carbon/index.html</a:t>
            </a:r>
            <a:r>
              <a:rPr lang="en-AU" sz="105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endParaRPr kumimoji="0" lang="en-A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E03B0417-5848-4B89-8952-EE44CC47E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16"/>
          <a:stretch/>
        </p:blipFill>
        <p:spPr>
          <a:xfrm>
            <a:off x="6690360" y="1059906"/>
            <a:ext cx="5313107" cy="38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2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066D-8CB7-4605-BAE8-6F104B17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Social-ecological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677F-5EFA-4F30-98D1-A488ED51B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Mental activities</a:t>
            </a:r>
          </a:p>
          <a:p>
            <a:r>
              <a:rPr lang="en-AU" dirty="0"/>
              <a:t>think, create, innovate </a:t>
            </a:r>
          </a:p>
          <a:p>
            <a:r>
              <a:rPr lang="en-AU" dirty="0"/>
              <a:t>motivations, cultural norms </a:t>
            </a:r>
          </a:p>
          <a:p>
            <a:r>
              <a:rPr lang="en-AU" dirty="0"/>
              <a:t>plan, learn, think and have values above survival </a:t>
            </a:r>
          </a:p>
        </p:txBody>
      </p:sp>
    </p:spTree>
    <p:extLst>
      <p:ext uri="{BB962C8B-B14F-4D97-AF65-F5344CB8AC3E}">
        <p14:creationId xmlns:p14="http://schemas.microsoft.com/office/powerpoint/2010/main" val="3030551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A92E-509A-4E55-A25C-3F8C613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Stewardship and custodianship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15E0-CDD2-428F-9B56-47DB3F1B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894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of place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Place </a:t>
            </a:r>
          </a:p>
          <a:p>
            <a:pPr marL="342900" indent="-342900"/>
            <a:r>
              <a:rPr lang="en-GB" dirty="0"/>
              <a:t>the intersection of nature, social relations and meaning</a:t>
            </a:r>
          </a:p>
          <a:p>
            <a:pPr marL="342900" indent="-342900"/>
            <a:endParaRPr lang="en-GB" dirty="0"/>
          </a:p>
          <a:p>
            <a:r>
              <a:rPr lang="en-GB" dirty="0"/>
              <a:t>Sense of place: </a:t>
            </a:r>
          </a:p>
          <a:p>
            <a:pPr marL="342900" indent="-342900"/>
            <a:r>
              <a:rPr lang="en-GB" dirty="0"/>
              <a:t>Meanings (stories and symbols) and </a:t>
            </a:r>
          </a:p>
          <a:p>
            <a:pPr marL="342900" indent="-342900"/>
            <a:r>
              <a:rPr lang="en-GB" dirty="0"/>
              <a:t>Attachment (emotional bond) to particular places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A09268-91F7-4A13-85A8-0793D1EEEEC1}"/>
              </a:ext>
            </a:extLst>
          </p:cNvPr>
          <p:cNvSpPr/>
          <p:nvPr/>
        </p:nvSpPr>
        <p:spPr>
          <a:xfrm>
            <a:off x="228600" y="5576798"/>
            <a:ext cx="1196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+mn-lt"/>
              </a:rPr>
              <a:t>Masterson, V. A., Enqvist, J. P., Stedman, R. C., &amp; Tengö, M. (2019). Sense of place in social–ecological systems: from theory to empirics. </a:t>
            </a:r>
            <a:r>
              <a:rPr lang="en-US" sz="1200" i="1" dirty="0">
                <a:latin typeface="+mn-lt"/>
              </a:rPr>
              <a:t>Sustainability Science, 14(3), 555-564. doi:10.1007/s11625-019-00695-8</a:t>
            </a:r>
          </a:p>
          <a:p>
            <a:pPr marR="0"/>
            <a:r>
              <a:rPr lang="en-US" sz="1200" dirty="0">
                <a:latin typeface="+mn-lt"/>
              </a:rPr>
              <a:t>Masterson, V. A., Stedman, R. C., Enqvist, J., Tengö, M., Giusti, M., Wahl, D., &amp; Svedin, U. (2017). The contribution of sense of place to social-ecological systems research: a review and research agenda. </a:t>
            </a:r>
            <a:r>
              <a:rPr lang="en-US" sz="1200" i="1" dirty="0">
                <a:latin typeface="+mn-lt"/>
              </a:rPr>
              <a:t>Ecology and Society, 22(1). doi:10.5751/ES-08872-220149</a:t>
            </a:r>
          </a:p>
          <a:p>
            <a:pPr marR="0"/>
            <a:r>
              <a:rPr lang="en-US" sz="1200" dirty="0">
                <a:latin typeface="+mn-lt"/>
              </a:rPr>
              <a:t>Raymond, C. M., Kyttä, M., &amp; Stedman, R. (2017). Sense of place, fast and slow: the potential contributions of affordance theory to sense of place. </a:t>
            </a:r>
            <a:r>
              <a:rPr lang="en-US" sz="1200" i="1" dirty="0">
                <a:latin typeface="+mn-lt"/>
              </a:rPr>
              <a:t>Frontiers in Psychology, 8(SEP). doi:10.3389/fpsyg.2017.01674</a:t>
            </a:r>
          </a:p>
        </p:txBody>
      </p:sp>
    </p:spTree>
    <p:extLst>
      <p:ext uri="{BB962C8B-B14F-4D97-AF65-F5344CB8AC3E}">
        <p14:creationId xmlns:p14="http://schemas.microsoft.com/office/powerpoint/2010/main" val="856359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Stewardship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care, knowledge and agency for the environment (Enqvist et al. 2018)</a:t>
            </a:r>
          </a:p>
          <a:p>
            <a:pPr marL="342900" indent="-342900">
              <a:spcAft>
                <a:spcPts val="1200"/>
              </a:spcAft>
            </a:pPr>
            <a:r>
              <a:rPr lang="en-GB" dirty="0"/>
              <a:t>“action in pursuit of sustainability” (West et al. 2018)</a:t>
            </a:r>
          </a:p>
          <a:p>
            <a:pPr marL="342900" indent="-342900">
              <a:spcAft>
                <a:spcPts val="1200"/>
              </a:spcAft>
            </a:pPr>
            <a:r>
              <a:rPr lang="en-GB" dirty="0"/>
              <a:t>reciprocal relationships between human and non-human life</a:t>
            </a:r>
          </a:p>
          <a:p>
            <a:pPr marL="342900" indent="-342900">
              <a:spcAft>
                <a:spcPts val="1200"/>
              </a:spcAft>
            </a:pPr>
            <a:r>
              <a:rPr lang="en-GB" dirty="0"/>
              <a:t>‘sense of place’ as a source of the care that emerges for place</a:t>
            </a:r>
            <a:endParaRPr lang="en-US" dirty="0"/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4D482-CC1E-403B-B163-AF3DA9730892}"/>
              </a:ext>
            </a:extLst>
          </p:cNvPr>
          <p:cNvSpPr/>
          <p:nvPr/>
        </p:nvSpPr>
        <p:spPr>
          <a:xfrm>
            <a:off x="0" y="557679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+mn-lt"/>
              </a:rPr>
              <a:t>Elmqvist et al. (2013). Stewardship of the biosphere in the urban era. In T. Elmqvist et al (Eds.), </a:t>
            </a:r>
            <a:r>
              <a:rPr lang="en-US" sz="1200" i="1" dirty="0">
                <a:latin typeface="+mn-lt"/>
              </a:rPr>
              <a:t>Urbanization, biodiversity and ecosystem services: challenges and opportunities. A global assessment (pp. 719-746). Dordrecht: Springer.</a:t>
            </a:r>
          </a:p>
          <a:p>
            <a:pPr marR="0"/>
            <a:r>
              <a:rPr lang="en-US" sz="1200" dirty="0">
                <a:latin typeface="+mn-lt"/>
              </a:rPr>
              <a:t>Enqvist, J., West, S., Masterson, V. A., Haider, L. J., Svedin, U., &amp; Tengö, M. (2018). Stewardship as a boundary object for sustainability research: linking care, knowledge and agency. </a:t>
            </a:r>
            <a:r>
              <a:rPr lang="en-US" sz="1200" i="1" dirty="0">
                <a:latin typeface="+mn-lt"/>
              </a:rPr>
              <a:t>Landscape and Urban Planning, 179, 17-37. doi:10.1016/j.landurbplan.2018.07.005</a:t>
            </a:r>
          </a:p>
          <a:p>
            <a:pPr marR="0"/>
            <a:r>
              <a:rPr lang="en-US" sz="1200" dirty="0">
                <a:latin typeface="+mn-lt"/>
              </a:rPr>
              <a:t>West, S., Haider, L. J., Masterson, V., Enqvist, J. P., Svedin, U., &amp; Tengö, M. (2018). Stewardship, care and relational values. </a:t>
            </a:r>
            <a:r>
              <a:rPr lang="en-US" sz="1200" i="1" dirty="0">
                <a:latin typeface="+mn-lt"/>
              </a:rPr>
              <a:t>Current Opinion in Environmental Sustainability, 35, 30-38. doi:10.1016/j.cosust.2018.10.008</a:t>
            </a:r>
          </a:p>
        </p:txBody>
      </p:sp>
    </p:spTree>
    <p:extLst>
      <p:ext uri="{BB962C8B-B14F-4D97-AF65-F5344CB8AC3E}">
        <p14:creationId xmlns:p14="http://schemas.microsoft.com/office/powerpoint/2010/main" val="418305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urban green spaces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2294" indent="-622294" defTabSz="457196"/>
            <a:r>
              <a:rPr lang="en-AU" dirty="0">
                <a:solidFill>
                  <a:prstClr val="black"/>
                </a:solidFill>
              </a:rPr>
              <a:t>Shifting the assumptions about the functional elements in smart cities: </a:t>
            </a:r>
          </a:p>
          <a:p>
            <a:pPr marL="887254" lvl="1" indent="-475774" defTabSz="457196"/>
            <a:r>
              <a:rPr lang="en-AU" sz="2800" dirty="0">
                <a:solidFill>
                  <a:prstClr val="black"/>
                </a:solidFill>
              </a:rPr>
              <a:t>Nature-based solutions</a:t>
            </a:r>
          </a:p>
          <a:p>
            <a:pPr marL="887254" lvl="1" indent="-475774" defTabSz="457196"/>
            <a:r>
              <a:rPr lang="en-AU" sz="2800" dirty="0">
                <a:solidFill>
                  <a:prstClr val="black"/>
                </a:solidFill>
              </a:rPr>
              <a:t>Designing places where people want to live, not just buildings that meet design checklists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6" name="Picture 5" descr="Image result for nature based solutions">
            <a:extLst>
              <a:ext uri="{FF2B5EF4-FFF2-40B4-BE49-F238E27FC236}">
                <a16:creationId xmlns:a16="http://schemas.microsoft.com/office/drawing/2014/main" id="{6CA1AA46-B093-446C-868C-D898F8D97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2547" r="2646" b="2397"/>
          <a:stretch/>
        </p:blipFill>
        <p:spPr bwMode="auto">
          <a:xfrm>
            <a:off x="7985760" y="1269737"/>
            <a:ext cx="4206240" cy="420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35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A92E-509A-4E55-A25C-3F8C613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15E0-CDD2-428F-9B56-47DB3F1B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57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Placemaking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3482-CC71-4F83-A943-5410CF448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DBD738-00FF-4BCD-B1A6-A810FFC89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55036"/>
              </p:ext>
            </p:extLst>
          </p:nvPr>
        </p:nvGraphicFramePr>
        <p:xfrm>
          <a:off x="152400" y="1461247"/>
          <a:ext cx="11841480" cy="419590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048000">
                  <a:extLst>
                    <a:ext uri="{9D8B030D-6E8A-4147-A177-3AD203B41FA5}">
                      <a16:colId xmlns:a16="http://schemas.microsoft.com/office/drawing/2014/main" val="3249566761"/>
                    </a:ext>
                  </a:extLst>
                </a:gridCol>
                <a:gridCol w="8793480">
                  <a:extLst>
                    <a:ext uri="{9D8B030D-6E8A-4147-A177-3AD203B41FA5}">
                      <a16:colId xmlns:a16="http://schemas.microsoft.com/office/drawing/2014/main" val="970502292"/>
                    </a:ext>
                  </a:extLst>
                </a:gridCol>
              </a:tblGrid>
              <a:tr h="19956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Placemaking 5 Ps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Nature in place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282121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Map the values, patterns &amp; uses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Social-ecological systems: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the community’s perspectives on the place’s social-ecological values, ecology &amp; 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395985"/>
                  </a:ext>
                </a:extLst>
              </a:tr>
              <a:tr h="68585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 (with) place interventions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Habitat and biodiversity: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 Biodiversity sensitive urban design principles (Garrard et al. 2017)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BSUD principles: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Retain and restore habitat; Facilitate species dispersal; Minimize anthropogenic disturbance; Recover ecological processes; Promote positive human-nature interactions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97538"/>
                  </a:ext>
                </a:extLst>
              </a:tr>
              <a:tr h="618614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the place intervention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948128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maintain and manage 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place for the long term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Adaptive governance: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adaptive &amp; participatory governance for long term maintenance &amp; management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681085"/>
                  </a:ext>
                </a:extLst>
              </a:tr>
              <a:tr h="666670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Place evaluation: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 and evaluate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Nature stewardship: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 and evaluate the </a:t>
                      </a:r>
                      <a:r>
                        <a:rPr lang="en-GB" sz="18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in the place intervention; connect to the wider social-ecological context; build stewardship and maintain social-ecological relationships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51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454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90DF-70BD-4E7D-B853-23C58061D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DBD738-00FF-4BCD-B1A6-A810FFC8917B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461247"/>
          <a:ext cx="11841480" cy="419590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048000">
                  <a:extLst>
                    <a:ext uri="{9D8B030D-6E8A-4147-A177-3AD203B41FA5}">
                      <a16:colId xmlns:a16="http://schemas.microsoft.com/office/drawing/2014/main" val="3249566761"/>
                    </a:ext>
                  </a:extLst>
                </a:gridCol>
                <a:gridCol w="8793480">
                  <a:extLst>
                    <a:ext uri="{9D8B030D-6E8A-4147-A177-3AD203B41FA5}">
                      <a16:colId xmlns:a16="http://schemas.microsoft.com/office/drawing/2014/main" val="970502292"/>
                    </a:ext>
                  </a:extLst>
                </a:gridCol>
              </a:tblGrid>
              <a:tr h="19956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Placemaking 5 Ps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Nature in place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282121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Map the values, patterns &amp; uses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Social-ecological systems: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the community’s perspectives on the place’s social-ecological values, ecology &amp; 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395985"/>
                  </a:ext>
                </a:extLst>
              </a:tr>
              <a:tr h="68585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 (with) place interventions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Habitat and biodiversity: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 Biodiversity sensitive urban design principles (Garrard et al. 2017)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BSUD principles: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Retain and restore habitat; Facilitate species dispersal; Minimize anthropogenic disturbance; Recover ecological processes; Promote positive human-nature interactions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97538"/>
                  </a:ext>
                </a:extLst>
              </a:tr>
              <a:tr h="618614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the place intervention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948128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maintain and manage </a:t>
                      </a:r>
                      <a:b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place for the long term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Adaptive governance: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adaptive &amp; participatory governance for long term maintenance &amp; management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681085"/>
                  </a:ext>
                </a:extLst>
              </a:tr>
              <a:tr h="666670"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Place evaluation: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 and evaluate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Nature stewardship: </a:t>
                      </a:r>
                    </a:p>
                    <a:p>
                      <a:pPr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 and evaluate the </a:t>
                      </a:r>
                      <a:r>
                        <a:rPr lang="en-GB" sz="1800" i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</a:t>
                      </a:r>
                      <a:r>
                        <a:rPr lang="en-GB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in the place intervention; connect to the wider social-ecological context; build stewardship and maintain social-ecological relationships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51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060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Social-ecological systems: Identify the community’s perspectives on the place’s social-ecological values, its ecology &amp; nature</a:t>
            </a:r>
          </a:p>
          <a:p>
            <a:endParaRPr lang="en-A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78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3A49-B150-4270-A8AF-3F83ACF3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8CA0-9BC6-42D3-84B3-EDCFB06ED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6452" cy="4351338"/>
          </a:xfrm>
        </p:spPr>
        <p:txBody>
          <a:bodyPr>
            <a:normAutofit/>
          </a:bodyPr>
          <a:lstStyle/>
          <a:p>
            <a:pPr lvl="0"/>
            <a:r>
              <a:rPr lang="en-AU" dirty="0"/>
              <a:t>Understand the implication of the natural environment of a sense of place </a:t>
            </a:r>
          </a:p>
          <a:p>
            <a:pPr lvl="0"/>
            <a:r>
              <a:rPr lang="en-AU" dirty="0"/>
              <a:t>Develop a compelling narrative as to why nature, or the non-human, needs to be integrated into placemaking </a:t>
            </a:r>
          </a:p>
          <a:p>
            <a:pPr lvl="0"/>
            <a:r>
              <a:rPr lang="en-AU" dirty="0"/>
              <a:t>Develop an approach with their stakeholders to integrate elements of the natural environment into the placemaking process </a:t>
            </a:r>
          </a:p>
        </p:txBody>
      </p:sp>
    </p:spTree>
    <p:extLst>
      <p:ext uri="{BB962C8B-B14F-4D97-AF65-F5344CB8AC3E}">
        <p14:creationId xmlns:p14="http://schemas.microsoft.com/office/powerpoint/2010/main" val="183368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Social-ecological systems: Identify the community’s perspectives on the place’s social-ecological values, its ecology &amp; nature</a:t>
            </a:r>
          </a:p>
          <a:p>
            <a:endParaRPr lang="en-A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Think about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N</a:t>
            </a:r>
            <a:r>
              <a:rPr lang="en-GB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ature reflection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P</a:t>
            </a:r>
            <a:r>
              <a:rPr lang="en-GB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lace ecology and nature identity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Interrelatedness of systems</a:t>
            </a:r>
            <a:endParaRPr lang="en-GB" b="1" i="1" dirty="0">
              <a:solidFill>
                <a:srgbClr val="008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883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Habitat and biodiversity: Apply Biodiversity sensitive urban design principles</a:t>
            </a:r>
          </a:p>
          <a:p>
            <a:pPr marL="285750" indent="-285750"/>
            <a:r>
              <a:rPr lang="en-GB" sz="2600" dirty="0"/>
              <a:t>Retain and restore habitat</a:t>
            </a:r>
          </a:p>
          <a:p>
            <a:pPr marL="285750" indent="-285750"/>
            <a:r>
              <a:rPr lang="en-GB" sz="2600" dirty="0"/>
              <a:t>Facilitate species dispersal</a:t>
            </a:r>
          </a:p>
          <a:p>
            <a:pPr marL="285750" indent="-285750"/>
            <a:r>
              <a:rPr lang="en-GB" sz="2600" dirty="0"/>
              <a:t>Minimize anthropogenic disturbance </a:t>
            </a:r>
          </a:p>
          <a:p>
            <a:pPr marL="285750" indent="-285750"/>
            <a:r>
              <a:rPr lang="en-GB" sz="2600" dirty="0"/>
              <a:t>Recover ecological processes</a:t>
            </a:r>
          </a:p>
          <a:p>
            <a:pPr marL="285750" indent="-285750"/>
            <a:r>
              <a:rPr lang="en-GB" sz="2600" dirty="0"/>
              <a:t>Promote positive human-nature interactions</a:t>
            </a:r>
          </a:p>
          <a:p>
            <a:pPr marL="0" indent="0">
              <a:buNone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532352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Habitat and biodiversity: Apply Biodiversity sensitive urban design principles</a:t>
            </a:r>
          </a:p>
          <a:p>
            <a:pPr marL="285750" indent="-285750"/>
            <a:r>
              <a:rPr lang="en-GB" dirty="0"/>
              <a:t>Retain and restore habitat</a:t>
            </a:r>
          </a:p>
          <a:p>
            <a:pPr marL="285750" indent="-285750"/>
            <a:r>
              <a:rPr lang="en-GB" dirty="0"/>
              <a:t>Facilitate species dispersal</a:t>
            </a:r>
          </a:p>
          <a:p>
            <a:pPr marL="285750" indent="-285750"/>
            <a:r>
              <a:rPr lang="en-GB" dirty="0"/>
              <a:t>Minimize anthropogenic disturbance </a:t>
            </a:r>
          </a:p>
          <a:p>
            <a:pPr marL="285750" indent="-285750"/>
            <a:r>
              <a:rPr lang="en-GB" dirty="0"/>
              <a:t>Recover ecological processes</a:t>
            </a:r>
          </a:p>
          <a:p>
            <a:pPr marL="285750" indent="-285750"/>
            <a:r>
              <a:rPr lang="en-GB" dirty="0"/>
              <a:t>Promote positive human-nature interactions</a:t>
            </a:r>
          </a:p>
          <a:p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Think about: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</a:rPr>
              <a:t>B</a:t>
            </a:r>
            <a:r>
              <a:rPr lang="en-GB" b="1" i="1" dirty="0">
                <a:solidFill>
                  <a:srgbClr val="008000"/>
                </a:solidFill>
              </a:rPr>
              <a:t>ecome a spokesperson for an element of nature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567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Adaptive governance: Develop adaptive and participatory governance systems to maintain and manage the place for the long term</a:t>
            </a:r>
          </a:p>
          <a:p>
            <a:endParaRPr lang="en-AU" dirty="0"/>
          </a:p>
          <a:p>
            <a:pPr marL="285750" indent="-285750"/>
            <a:r>
              <a:rPr lang="en-GB" dirty="0"/>
              <a:t> </a:t>
            </a:r>
            <a:r>
              <a:rPr lang="en-GB" i="1" dirty="0"/>
              <a:t>building the communities’ skills, agency and confidence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025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Nature stewardship: Monitor and evaluate the </a:t>
            </a:r>
            <a:r>
              <a:rPr lang="en-GB" i="1" dirty="0"/>
              <a:t>natur</a:t>
            </a:r>
            <a:r>
              <a:rPr lang="en-GB" dirty="0"/>
              <a:t>e in the place intervention; connect to the wider social-ecological context; build stewardship and maintain social-ecological relationships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232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Nature stewardship: Monitor and evaluate the </a:t>
            </a:r>
            <a:r>
              <a:rPr lang="en-GB" i="1" dirty="0"/>
              <a:t>natur</a:t>
            </a:r>
            <a:r>
              <a:rPr lang="en-GB" dirty="0"/>
              <a:t>e in the place intervention; connect to the wider social-ecological context; build stewardship and maintain social-ecological relationships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619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763E-8BFB-455B-A663-B3F0AB12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step 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41ED-F976-413B-BBE4-F0ABC564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Nature stewardship: Monitor and evaluate the </a:t>
            </a:r>
            <a:r>
              <a:rPr lang="en-GB" i="1" dirty="0"/>
              <a:t>natur</a:t>
            </a:r>
            <a:r>
              <a:rPr lang="en-GB" dirty="0"/>
              <a:t>e in the place intervention; connect to the wider social-ecological context; build stewardship &amp; social-ecological relationships</a:t>
            </a:r>
          </a:p>
          <a:p>
            <a:endParaRPr lang="en-GB" dirty="0"/>
          </a:p>
          <a:p>
            <a:r>
              <a:rPr lang="en-AU" b="1" i="1" dirty="0">
                <a:solidFill>
                  <a:srgbClr val="008000"/>
                </a:solidFill>
                <a:cs typeface="Times New Roman" panose="02020603050405020304" pitchFamily="18" charset="0"/>
              </a:rPr>
              <a:t>Think about</a:t>
            </a:r>
          </a:p>
          <a:p>
            <a:pPr marL="285750" indent="-285750"/>
            <a:r>
              <a:rPr lang="en-GB" b="1" i="1" dirty="0">
                <a:solidFill>
                  <a:srgbClr val="008000"/>
                </a:solidFill>
              </a:rPr>
              <a:t>Assess the health of the vegetation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</a:rPr>
              <a:t>Choose some ‘indicator’ species on which to focus attention</a:t>
            </a:r>
          </a:p>
          <a:p>
            <a:pPr marL="285750" indent="-285750"/>
            <a:r>
              <a:rPr lang="en-GB" b="1" i="1" dirty="0">
                <a:solidFill>
                  <a:srgbClr val="008000"/>
                </a:solidFill>
              </a:rPr>
              <a:t>Keep records 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</a:rPr>
              <a:t>Monitor the social as well as the ecological elements </a:t>
            </a:r>
          </a:p>
          <a:p>
            <a:pPr marL="285750" indent="-285750"/>
            <a:r>
              <a:rPr lang="en-GB" b="1" i="1" dirty="0">
                <a:solidFill>
                  <a:srgbClr val="008000"/>
                </a:solidFill>
              </a:rPr>
              <a:t>Share your data - Learn from each other</a:t>
            </a:r>
          </a:p>
          <a:p>
            <a:pPr marL="285750" indent="-285750"/>
            <a:r>
              <a:rPr lang="en-AU" b="1" i="1" dirty="0">
                <a:solidFill>
                  <a:srgbClr val="008000"/>
                </a:solidFill>
              </a:rPr>
              <a:t>Maintain a view on the longer term</a:t>
            </a:r>
            <a:endParaRPr lang="en-GB" b="1" i="1" dirty="0">
              <a:solidFill>
                <a:srgbClr val="008000"/>
              </a:solidFill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174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A92E-509A-4E55-A25C-3F8C613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15E0-CDD2-428F-9B56-47DB3F1B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188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D08C-75A6-4EC8-A10E-13B1BAD52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43C52-F683-4805-B790-A026B4B02F63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From the (very!) temporary, to the semi-permanent to the long term, ongoing</a:t>
            </a:r>
          </a:p>
        </p:txBody>
      </p:sp>
    </p:spTree>
    <p:extLst>
      <p:ext uri="{BB962C8B-B14F-4D97-AF65-F5344CB8AC3E}">
        <p14:creationId xmlns:p14="http://schemas.microsoft.com/office/powerpoint/2010/main" val="3398159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C04-92EA-4E27-8F2D-7B77726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E22C4-7C88-4B77-B159-771DA3BBE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99944-95B8-4BA7-AE35-F53B0DFF433B}"/>
              </a:ext>
            </a:extLst>
          </p:cNvPr>
          <p:cNvSpPr/>
          <p:nvPr/>
        </p:nvSpPr>
        <p:spPr>
          <a:xfrm>
            <a:off x="838200" y="1778779"/>
            <a:ext cx="6739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Newport placemaking: ½ day</a:t>
            </a:r>
          </a:p>
        </p:txBody>
      </p:sp>
      <p:pic>
        <p:nvPicPr>
          <p:cNvPr id="5" name="Picture 6" descr="Image may contain: tree, sky and outdoor">
            <a:extLst>
              <a:ext uri="{FF2B5EF4-FFF2-40B4-BE49-F238E27FC236}">
                <a16:creationId xmlns:a16="http://schemas.microsoft.com/office/drawing/2014/main" id="{C13C3F49-C609-4EED-BC83-CDD86A2D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6709"/>
            <a:ext cx="5666527" cy="318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3BA7B-F58F-4CF4-A07E-75C60B96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28" y="1560585"/>
            <a:ext cx="5666527" cy="328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14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FB04-2C55-47E3-B701-A661F17A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7AC1E-EE7B-424E-8FB6-2642C62A900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4C2"/>
          </a:solidFill>
        </p:spPr>
        <p:txBody>
          <a:bodyPr>
            <a:normAutofit/>
          </a:bodyPr>
          <a:lstStyle/>
          <a:p>
            <a:r>
              <a:rPr lang="en-US" dirty="0"/>
              <a:t>Green space benefits</a:t>
            </a:r>
          </a:p>
          <a:p>
            <a:r>
              <a:rPr lang="en-US" dirty="0"/>
              <a:t>Connecting with nature, biophilia and sense of place</a:t>
            </a:r>
          </a:p>
          <a:p>
            <a:r>
              <a:rPr lang="en-US" dirty="0"/>
              <a:t>Stewardship and custodianship</a:t>
            </a:r>
          </a:p>
          <a:p>
            <a:r>
              <a:rPr lang="en-US" dirty="0"/>
              <a:t>Nature in placemaking</a:t>
            </a:r>
          </a:p>
          <a:p>
            <a:r>
              <a:rPr lang="en-US" dirty="0"/>
              <a:t>Case studies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7886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4E9C-38B4-4423-9A98-F723FF8C7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PARK(ing) day:</a:t>
            </a:r>
          </a:p>
          <a:p>
            <a:r>
              <a:rPr lang="en-AU" sz="2800" dirty="0"/>
              <a:t>1</a:t>
            </a:r>
            <a:r>
              <a:rPr lang="en-GB" sz="2800" dirty="0"/>
              <a:t>-2 days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12ED3-E367-46A8-9E97-5423D6FE4F89}"/>
              </a:ext>
            </a:extLst>
          </p:cNvPr>
          <p:cNvSpPr/>
          <p:nvPr/>
        </p:nvSpPr>
        <p:spPr>
          <a:xfrm>
            <a:off x="7802880" y="5212179"/>
            <a:ext cx="37221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2"/>
              </a:rPr>
              <a:t>http://www.victoriawalks.org.au/PARKing_Days/</a:t>
            </a:r>
            <a:r>
              <a:rPr lang="en-GB" sz="1400" dirty="0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4E465-098B-447D-954D-F930F971C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506" y="1338044"/>
            <a:ext cx="5083148" cy="38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77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5600A-68EF-4C0B-BA7C-D81CF20D6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PARK(ing) day:</a:t>
            </a:r>
          </a:p>
          <a:p>
            <a:r>
              <a:rPr lang="en-AU" sz="2800" dirty="0"/>
              <a:t>1</a:t>
            </a:r>
            <a:r>
              <a:rPr lang="en-GB" sz="2800" dirty="0"/>
              <a:t>-2 days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D2B8ED-D064-479C-A45D-1D0254550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1421353"/>
            <a:ext cx="7221682" cy="35575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35AAD7-9E6C-419F-BB84-27E425A7557D}"/>
              </a:ext>
            </a:extLst>
          </p:cNvPr>
          <p:cNvSpPr/>
          <p:nvPr/>
        </p:nvSpPr>
        <p:spPr>
          <a:xfrm>
            <a:off x="600145" y="5067315"/>
            <a:ext cx="8578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3"/>
              </a:rPr>
              <a:t>https://theconversation.com/a-day-for-turning-parking-spaces-into-pop-up-parks-65164</a:t>
            </a:r>
            <a:r>
              <a:rPr lang="en-GB" sz="1400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073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B327A-B616-49C8-8D06-41D3850D6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PARK(ing) day:</a:t>
            </a:r>
          </a:p>
          <a:p>
            <a:r>
              <a:rPr lang="en-AU" sz="2800" dirty="0"/>
              <a:t>1</a:t>
            </a:r>
            <a:r>
              <a:rPr lang="en-GB" sz="2800" dirty="0"/>
              <a:t>-2 days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27A0E2-5339-42C5-B49F-2223B14B12EF}"/>
              </a:ext>
            </a:extLst>
          </p:cNvPr>
          <p:cNvSpPr/>
          <p:nvPr/>
        </p:nvSpPr>
        <p:spPr>
          <a:xfrm>
            <a:off x="457200" y="5353875"/>
            <a:ext cx="8194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2"/>
              </a:rPr>
              <a:t>https://austin.towers.net/spotted-austins-parking-day-makes-parking-spaces-public-on-congress/</a:t>
            </a:r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278A0-10CE-448A-A1EC-27897784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588" y="1504124"/>
            <a:ext cx="5772823" cy="38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4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C2B7A-882F-4D0F-A5B1-4F0567D13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Pop up parks:</a:t>
            </a:r>
          </a:p>
          <a:p>
            <a:r>
              <a:rPr lang="en-AU" sz="2800" dirty="0"/>
              <a:t>A</a:t>
            </a:r>
            <a:r>
              <a:rPr lang="en-GB" sz="2800" dirty="0"/>
              <a:t> few weeks - 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B4D4C-6089-40A0-BCD4-2F2564B2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904" y="1522268"/>
            <a:ext cx="5722431" cy="38134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89EAAF-943C-433F-B530-F93492AF60DB}"/>
              </a:ext>
            </a:extLst>
          </p:cNvPr>
          <p:cNvSpPr/>
          <p:nvPr/>
        </p:nvSpPr>
        <p:spPr>
          <a:xfrm>
            <a:off x="1807769" y="5385579"/>
            <a:ext cx="9058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3"/>
              </a:rPr>
              <a:t>https://www.morelandfoodgardensnetwork.org/2014/04/can-you-spare-3-mins-to-help-make.html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409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10C9B-C404-4546-BB92-405E77C80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Pop up parks:</a:t>
            </a:r>
          </a:p>
          <a:p>
            <a:r>
              <a:rPr lang="en-AU" sz="2800" dirty="0"/>
              <a:t>A</a:t>
            </a:r>
            <a:r>
              <a:rPr lang="en-GB" sz="2800" dirty="0"/>
              <a:t> few weeks -  months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B1536B-8709-4EDE-A897-426FFB6A30D5}"/>
              </a:ext>
            </a:extLst>
          </p:cNvPr>
          <p:cNvSpPr/>
          <p:nvPr/>
        </p:nvSpPr>
        <p:spPr>
          <a:xfrm>
            <a:off x="2555626" y="5189551"/>
            <a:ext cx="9058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CoDesign Studio 2014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685EC71-195B-466E-A969-A2A0073E8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88" y="1668449"/>
            <a:ext cx="6706086" cy="392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95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E961D-F9CD-4856-B70D-533128F91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Pop up parks:</a:t>
            </a:r>
          </a:p>
          <a:p>
            <a:r>
              <a:rPr lang="en-AU" sz="2800" dirty="0"/>
              <a:t>A</a:t>
            </a:r>
            <a:r>
              <a:rPr lang="en-GB" sz="2800" dirty="0"/>
              <a:t> few weeks - 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464D4-A85F-4A1B-BB1D-D9FE5819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722" y="1356335"/>
            <a:ext cx="3079707" cy="2050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85924-3CE1-4F37-96C6-373B75D9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82"/>
          <a:stretch/>
        </p:blipFill>
        <p:spPr>
          <a:xfrm>
            <a:off x="6257308" y="1896663"/>
            <a:ext cx="2361217" cy="3246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9B346-DBAC-4548-80CE-7A835D16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722" y="3632042"/>
            <a:ext cx="3079707" cy="2053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DFBE66-143F-4263-A910-5E13497E4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211" y="2315099"/>
            <a:ext cx="2928900" cy="21124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1187B0-1A37-43A2-BC06-948164407C01}"/>
              </a:ext>
            </a:extLst>
          </p:cNvPr>
          <p:cNvSpPr/>
          <p:nvPr/>
        </p:nvSpPr>
        <p:spPr>
          <a:xfrm>
            <a:off x="2918539" y="5346627"/>
            <a:ext cx="7426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6"/>
              </a:rPr>
              <a:t>https://unimelb.placeagency.org.au/studio_champions/the-living-pavilion/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7941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2CCD0-2CDC-4A7C-A12B-3558225A7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Guerrilla gardening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FF956-9711-4457-AD59-0916F9D3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63" y="2195711"/>
            <a:ext cx="1952192" cy="3470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8C1BAF-2A9F-4AA5-9A47-08E1B9705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726" y="1402356"/>
            <a:ext cx="2945099" cy="1740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738CA1-3947-4288-972E-C0F1FD5A115C}"/>
              </a:ext>
            </a:extLst>
          </p:cNvPr>
          <p:cNvSpPr txBox="1"/>
          <p:nvPr/>
        </p:nvSpPr>
        <p:spPr>
          <a:xfrm>
            <a:off x="9287065" y="4641623"/>
            <a:ext cx="17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/>
              <a:t>Thanks Google…</a:t>
            </a:r>
            <a:endParaRPr lang="en-GB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791982-735E-4392-90E8-BDA849D61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62" y="1415862"/>
            <a:ext cx="3538180" cy="207698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6ACB02C-CEB5-4DFB-B5D6-E7E6D8C4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89" y="3633809"/>
            <a:ext cx="3052697" cy="20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464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C93-463A-45D1-9F0C-9CBF1081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in placemaking: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DDB74-1F8B-4759-AA0E-979B93442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5F5DC-14DE-476C-B266-4B12915F6136}"/>
              </a:ext>
            </a:extLst>
          </p:cNvPr>
          <p:cNvSpPr/>
          <p:nvPr/>
        </p:nvSpPr>
        <p:spPr>
          <a:xfrm>
            <a:off x="457200" y="1840964"/>
            <a:ext cx="2473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/>
              <a:t>Long-term: Merri Creek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58CDD-E278-42E4-AC9C-1E87CD663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5"/>
          <a:stretch/>
        </p:blipFill>
        <p:spPr>
          <a:xfrm>
            <a:off x="3334526" y="1517076"/>
            <a:ext cx="5522948" cy="41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1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33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18DD-BAAA-4C53-B0F2-05C47C2A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 first, defining nature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642-8713-4CC9-955A-18C4DF5D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 u="sng" dirty="0"/>
              <a:t>you</a:t>
            </a:r>
            <a:r>
              <a:rPr lang="en-US" dirty="0"/>
              <a:t> define </a:t>
            </a:r>
            <a:r>
              <a:rPr lang="en-US" i="1" dirty="0"/>
              <a:t>NATURE?</a:t>
            </a:r>
          </a:p>
        </p:txBody>
      </p:sp>
    </p:spTree>
    <p:extLst>
      <p:ext uri="{BB962C8B-B14F-4D97-AF65-F5344CB8AC3E}">
        <p14:creationId xmlns:p14="http://schemas.microsoft.com/office/powerpoint/2010/main" val="410041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18DD-BAAA-4C53-B0F2-05C47C2A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 first, defining nature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642-8713-4CC9-955A-18C4DF5D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definition (for the purpose of today’s discussions): </a:t>
            </a:r>
          </a:p>
          <a:p>
            <a:r>
              <a:rPr lang="en-US" dirty="0"/>
              <a:t>“the physical world collectively, including plants, animals, the landscape”</a:t>
            </a:r>
          </a:p>
        </p:txBody>
      </p:sp>
    </p:spTree>
    <p:extLst>
      <p:ext uri="{BB962C8B-B14F-4D97-AF65-F5344CB8AC3E}">
        <p14:creationId xmlns:p14="http://schemas.microsoft.com/office/powerpoint/2010/main" val="87682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18DD-BAAA-4C53-B0F2-05C47C2A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 first, defining nature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642-8713-4CC9-955A-18C4DF5D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definition (for the purpose of today’s discussions): </a:t>
            </a:r>
          </a:p>
          <a:p>
            <a:r>
              <a:rPr lang="en-US" dirty="0"/>
              <a:t>“the physical world collectively, including plants, animals, the landscape”</a:t>
            </a:r>
          </a:p>
          <a:p>
            <a:r>
              <a:rPr lang="en-US" dirty="0"/>
              <a:t>Green space, biodiversity</a:t>
            </a:r>
          </a:p>
          <a:p>
            <a:r>
              <a:rPr lang="en-US" dirty="0"/>
              <a:t>Passive element</a:t>
            </a:r>
          </a:p>
          <a:p>
            <a:r>
              <a:rPr lang="en-US" dirty="0"/>
              <a:t>Active participant</a:t>
            </a:r>
          </a:p>
        </p:txBody>
      </p:sp>
    </p:spTree>
    <p:extLst>
      <p:ext uri="{BB962C8B-B14F-4D97-AF65-F5344CB8AC3E}">
        <p14:creationId xmlns:p14="http://schemas.microsoft.com/office/powerpoint/2010/main" val="72780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A92E-509A-4E55-A25C-3F8C613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Green space benefits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15E0-CDD2-428F-9B56-47DB3F1B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4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18DD-BAAA-4C53-B0F2-05C47C2A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Green space functions and benefits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642-8713-4CC9-955A-18C4DF5D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Wellbeing</a:t>
            </a:r>
          </a:p>
          <a:p>
            <a:r>
              <a:rPr lang="en-US" dirty="0"/>
              <a:t>Biodiversity</a:t>
            </a:r>
          </a:p>
          <a:p>
            <a:r>
              <a:rPr lang="en-US" dirty="0"/>
              <a:t>Water quality and quantity</a:t>
            </a:r>
          </a:p>
          <a:p>
            <a:r>
              <a:rPr lang="en-US" dirty="0"/>
              <a:t>Urban heat mitigation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D1C84F8-66E8-4BA8-A7B4-8B828AB70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219" y="2579955"/>
            <a:ext cx="3046422" cy="120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422020-8E59-4816-BAAD-C95B9B3E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368" y="5442369"/>
            <a:ext cx="269627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1" hangingPunct="1"/>
            <a:r>
              <a:rPr lang="en-AU" altLang="en-US" sz="825" dirty="0"/>
              <a:t>Source: City of Melbourne 2013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C57CC-527E-4D66-AC89-5925E087A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504" y="3751993"/>
            <a:ext cx="3617137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1" hangingPunct="1"/>
            <a:r>
              <a:rPr lang="en-AU" altLang="en-US" sz="825" dirty="0"/>
              <a:t>Source: Vic CES 2012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6A3A2-D49B-43F4-AFD3-CE96B4D8C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73" y="2286026"/>
            <a:ext cx="3046422" cy="228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64B6ACF0-AD63-47BC-A3A5-03DA40AE62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45623" y="4030538"/>
            <a:ext cx="1854018" cy="1319753"/>
            <a:chOff x="193" y="221"/>
            <a:chExt cx="2214" cy="1576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2EFEA47-857A-4821-9158-AEE2F032C90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3" y="221"/>
              <a:ext cx="2214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011E5504-8347-4D42-BB5C-535890D48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" y="221"/>
              <a:ext cx="2222" cy="1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6B63D2F7-10DD-48AF-AD20-D76076D9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45" y="1052339"/>
            <a:ext cx="2428596" cy="13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FC00AF-FA82-4FE5-AC3E-50E961B62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552" y="2437111"/>
            <a:ext cx="3185089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1" hangingPunct="1"/>
            <a:r>
              <a:rPr lang="en-AU" altLang="en-US" sz="825" dirty="0"/>
              <a:t>Source: Steffen et al 2014</a:t>
            </a:r>
          </a:p>
        </p:txBody>
      </p:sp>
    </p:spTree>
    <p:extLst>
      <p:ext uri="{BB962C8B-B14F-4D97-AF65-F5344CB8AC3E}">
        <p14:creationId xmlns:p14="http://schemas.microsoft.com/office/powerpoint/2010/main" val="3313226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ceAgencyTemplate" id="{AA440F56-B2C6-49B5-84DB-637CC3428D52}" vid="{74C72330-DB17-4512-89CF-AEBD2CC366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C55D1DEF7304887BCBD38D5C81F8F" ma:contentTypeVersion="11" ma:contentTypeDescription="Create a new document." ma:contentTypeScope="" ma:versionID="f5e17b645371b5d20940d9520d84691a">
  <xsd:schema xmlns:xsd="http://www.w3.org/2001/XMLSchema" xmlns:xs="http://www.w3.org/2001/XMLSchema" xmlns:p="http://schemas.microsoft.com/office/2006/metadata/properties" xmlns:ns3="b8d4f493-1f15-40ec-a50c-fb334238712c" xmlns:ns4="96bed17c-f498-4707-b12a-aaf38ffc252e" targetNamespace="http://schemas.microsoft.com/office/2006/metadata/properties" ma:root="true" ma:fieldsID="c9ebe310d0d30216fcbaa31382a34394" ns3:_="" ns4:_="">
    <xsd:import namespace="b8d4f493-1f15-40ec-a50c-fb334238712c"/>
    <xsd:import namespace="96bed17c-f498-4707-b12a-aaf38ffc25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4f493-1f15-40ec-a50c-fb33423871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ed17c-f498-4707-b12a-aaf38ffc252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73DAD2-7DC3-47E0-B363-C3D87D7A0D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A55D71-39B3-4FB7-9449-E848DD1E146C}">
  <ds:schemaRefs>
    <ds:schemaRef ds:uri="b8d4f493-1f15-40ec-a50c-fb334238712c"/>
    <ds:schemaRef ds:uri="http://schemas.microsoft.com/office/2006/documentManagement/types"/>
    <ds:schemaRef ds:uri="http://purl.org/dc/elements/1.1/"/>
    <ds:schemaRef ds:uri="http://schemas.microsoft.com/office/2006/metadata/properties"/>
    <ds:schemaRef ds:uri="96bed17c-f498-4707-b12a-aaf38ffc252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DD3888-B5CE-4E2C-9307-E1F78B6FC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d4f493-1f15-40ec-a50c-fb334238712c"/>
    <ds:schemaRef ds:uri="96bed17c-f498-4707-b12a-aaf38ffc25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PlaceAgencyTemplate</Template>
  <TotalTime>91</TotalTime>
  <Words>2204</Words>
  <Application>Microsoft Office PowerPoint</Application>
  <PresentationFormat>Widescreen</PresentationFormat>
  <Paragraphs>263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Nature in place</vt:lpstr>
      <vt:lpstr>Context:  Where does nature fit in place?</vt:lpstr>
      <vt:lpstr>Learning outcomes</vt:lpstr>
      <vt:lpstr>Outline </vt:lpstr>
      <vt:lpstr>But first, defining nature</vt:lpstr>
      <vt:lpstr>But first, defining nature</vt:lpstr>
      <vt:lpstr>But first, defining nature</vt:lpstr>
      <vt:lpstr>Green space benefits</vt:lpstr>
      <vt:lpstr>Green space functions and benefits</vt:lpstr>
      <vt:lpstr>Green space functions and benefits</vt:lpstr>
      <vt:lpstr>Green space benefits as ‘ecosystem services’</vt:lpstr>
      <vt:lpstr>Urban ecosystem services</vt:lpstr>
      <vt:lpstr>Connecting with nature, biophilia and sense of place</vt:lpstr>
      <vt:lpstr>Biophilia</vt:lpstr>
      <vt:lpstr>Biophilia</vt:lpstr>
      <vt:lpstr>Green spaces and sense of place</vt:lpstr>
      <vt:lpstr>Green spaces and sense of place</vt:lpstr>
      <vt:lpstr>Social-ecological systems</vt:lpstr>
      <vt:lpstr>Social-ecological systems</vt:lpstr>
      <vt:lpstr>Social-ecological systems</vt:lpstr>
      <vt:lpstr>Social-ecological systems</vt:lpstr>
      <vt:lpstr>Stewardship and custodianship</vt:lpstr>
      <vt:lpstr>Sense of place</vt:lpstr>
      <vt:lpstr>Stewardship</vt:lpstr>
      <vt:lpstr>Designing urban green spaces</vt:lpstr>
      <vt:lpstr>Nature in placemaking</vt:lpstr>
      <vt:lpstr>Placemaking </vt:lpstr>
      <vt:lpstr>Nature in placemaking </vt:lpstr>
      <vt:lpstr>Nature in placemaking: step 1</vt:lpstr>
      <vt:lpstr>Nature in placemaking: step 1</vt:lpstr>
      <vt:lpstr>Nature in placemaking: step 2</vt:lpstr>
      <vt:lpstr>Nature in placemaking: step 2</vt:lpstr>
      <vt:lpstr>Nature in placemaking: step 3</vt:lpstr>
      <vt:lpstr>Nature in placemaking: step 4</vt:lpstr>
      <vt:lpstr>Nature in placemaking: step 4</vt:lpstr>
      <vt:lpstr>Nature in placemaking: step 4</vt:lpstr>
      <vt:lpstr>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Nature in placemaking: case studies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in place</dc:title>
  <dc:creator>Judy Bush</dc:creator>
  <cp:lastModifiedBy>Dominique Hes</cp:lastModifiedBy>
  <cp:revision>12</cp:revision>
  <dcterms:created xsi:type="dcterms:W3CDTF">2019-08-10T06:41:37Z</dcterms:created>
  <dcterms:modified xsi:type="dcterms:W3CDTF">2019-11-04T03:14:20Z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0x01010053FC55D1DEF7304887BCBD38D5C81F8F</vt:lpwstr>
  </property>
</Properties>
</file>