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762" r:id="rId6"/>
    <p:sldId id="2772" r:id="rId7"/>
    <p:sldId id="2765" r:id="rId8"/>
    <p:sldId id="2766" r:id="rId9"/>
    <p:sldId id="2767" r:id="rId10"/>
    <p:sldId id="2768" r:id="rId11"/>
    <p:sldId id="2763" r:id="rId12"/>
    <p:sldId id="2769" r:id="rId13"/>
    <p:sldId id="2770" r:id="rId14"/>
    <p:sldId id="2764" r:id="rId15"/>
    <p:sldId id="2771" r:id="rId16"/>
    <p:sldId id="27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61340" autoAdjust="0"/>
  </p:normalViewPr>
  <p:slideViewPr>
    <p:cSldViewPr snapToGrid="0">
      <p:cViewPr varScale="1">
        <p:scale>
          <a:sx n="55" d="100"/>
          <a:sy n="55" d="100"/>
        </p:scale>
        <p:origin x="96" y="3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81F0C-F424-414A-AF81-564A445C42C1}" type="datetimeFigureOut">
              <a:rPr lang="en-AU" smtClean="0"/>
              <a:t>11/11/2019</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17642-402B-43DE-A225-43120F15CBE9}" type="slidenum">
              <a:rPr lang="en-AU" smtClean="0"/>
              <a:t>‹#›</a:t>
            </a:fld>
            <a:endParaRPr lang="en-AU" dirty="0"/>
          </a:p>
        </p:txBody>
      </p:sp>
    </p:spTree>
    <p:extLst>
      <p:ext uri="{BB962C8B-B14F-4D97-AF65-F5344CB8AC3E}">
        <p14:creationId xmlns:p14="http://schemas.microsoft.com/office/powerpoint/2010/main" val="2409921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At least one card per team. </a:t>
            </a:r>
          </a:p>
        </p:txBody>
      </p:sp>
      <p:sp>
        <p:nvSpPr>
          <p:cNvPr id="4" name="Slide Number Placeholder 3"/>
          <p:cNvSpPr>
            <a:spLocks noGrp="1"/>
          </p:cNvSpPr>
          <p:nvPr>
            <p:ph type="sldNum" sz="quarter" idx="5"/>
          </p:nvPr>
        </p:nvSpPr>
        <p:spPr/>
        <p:txBody>
          <a:bodyPr/>
          <a:lstStyle/>
          <a:p>
            <a:fld id="{D1F17642-402B-43DE-A225-43120F15CBE9}" type="slidenum">
              <a:rPr lang="en-AU" smtClean="0"/>
              <a:t>9</a:t>
            </a:fld>
            <a:endParaRPr lang="en-AU" dirty="0"/>
          </a:p>
        </p:txBody>
      </p:sp>
    </p:spTree>
    <p:extLst>
      <p:ext uri="{BB962C8B-B14F-4D97-AF65-F5344CB8AC3E}">
        <p14:creationId xmlns:p14="http://schemas.microsoft.com/office/powerpoint/2010/main" val="219763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At least one card per team. </a:t>
            </a:r>
          </a:p>
        </p:txBody>
      </p:sp>
      <p:sp>
        <p:nvSpPr>
          <p:cNvPr id="4" name="Slide Number Placeholder 3"/>
          <p:cNvSpPr>
            <a:spLocks noGrp="1"/>
          </p:cNvSpPr>
          <p:nvPr>
            <p:ph type="sldNum" sz="quarter" idx="5"/>
          </p:nvPr>
        </p:nvSpPr>
        <p:spPr/>
        <p:txBody>
          <a:bodyPr/>
          <a:lstStyle/>
          <a:p>
            <a:fld id="{D1F17642-402B-43DE-A225-43120F15CBE9}" type="slidenum">
              <a:rPr lang="en-AU" smtClean="0"/>
              <a:t>10</a:t>
            </a:fld>
            <a:endParaRPr lang="en-AU" dirty="0"/>
          </a:p>
        </p:txBody>
      </p:sp>
    </p:spTree>
    <p:extLst>
      <p:ext uri="{BB962C8B-B14F-4D97-AF65-F5344CB8AC3E}">
        <p14:creationId xmlns:p14="http://schemas.microsoft.com/office/powerpoint/2010/main" val="181023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If you don’t have enough face-to-face time with your students, this exercise can be done as self-study time based on refined ideas for embedding nature into place. </a:t>
            </a:r>
          </a:p>
        </p:txBody>
      </p:sp>
      <p:sp>
        <p:nvSpPr>
          <p:cNvPr id="4" name="Slide Number Placeholder 3"/>
          <p:cNvSpPr>
            <a:spLocks noGrp="1"/>
          </p:cNvSpPr>
          <p:nvPr>
            <p:ph type="sldNum" sz="quarter" idx="5"/>
          </p:nvPr>
        </p:nvSpPr>
        <p:spPr/>
        <p:txBody>
          <a:bodyPr/>
          <a:lstStyle/>
          <a:p>
            <a:fld id="{D1F17642-402B-43DE-A225-43120F15CBE9}" type="slidenum">
              <a:rPr lang="en-AU" smtClean="0"/>
              <a:t>11</a:t>
            </a:fld>
            <a:endParaRPr lang="en-AU" dirty="0"/>
          </a:p>
        </p:txBody>
      </p:sp>
    </p:spTree>
    <p:extLst>
      <p:ext uri="{BB962C8B-B14F-4D97-AF65-F5344CB8AC3E}">
        <p14:creationId xmlns:p14="http://schemas.microsoft.com/office/powerpoint/2010/main" val="3528321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9E630D-D64A-46DE-8C76-BC2AE565400E}"/>
              </a:ext>
            </a:extLst>
          </p:cNvPr>
          <p:cNvGrpSpPr/>
          <p:nvPr userDrawn="1"/>
        </p:nvGrpSpPr>
        <p:grpSpPr>
          <a:xfrm>
            <a:off x="-1" y="0"/>
            <a:ext cx="12192002" cy="6858000"/>
            <a:chOff x="-1" y="0"/>
            <a:chExt cx="12192002" cy="6858000"/>
          </a:xfrm>
        </p:grpSpPr>
        <p:sp>
          <p:nvSpPr>
            <p:cNvPr id="10" name="Rectangle 9">
              <a:extLst>
                <a:ext uri="{FF2B5EF4-FFF2-40B4-BE49-F238E27FC236}">
                  <a16:creationId xmlns:a16="http://schemas.microsoft.com/office/drawing/2014/main" id="{C43CBD5F-70E2-4ADE-80D0-2A9AE2379C8F}"/>
                </a:ext>
              </a:extLst>
            </p:cNvPr>
            <p:cNvSpPr/>
            <p:nvPr userDrawn="1"/>
          </p:nvSpPr>
          <p:spPr>
            <a:xfrm>
              <a:off x="-1" y="5652655"/>
              <a:ext cx="12192002" cy="1205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7" name="Google Shape;84;p13" descr="cover.jpg">
              <a:extLst>
                <a:ext uri="{FF2B5EF4-FFF2-40B4-BE49-F238E27FC236}">
                  <a16:creationId xmlns:a16="http://schemas.microsoft.com/office/drawing/2014/main" id="{7D84DA2C-238D-40EB-B424-E4B7C7AB5972}"/>
                </a:ext>
              </a:extLst>
            </p:cNvPr>
            <p:cNvPicPr preferRelativeResize="0"/>
            <p:nvPr userDrawn="1"/>
          </p:nvPicPr>
          <p:blipFill rotWithShape="1">
            <a:blip r:embed="rId2">
              <a:alphaModFix/>
            </a:blip>
            <a:srcRect t="6770" b="1"/>
            <a:stretch/>
          </p:blipFill>
          <p:spPr>
            <a:xfrm>
              <a:off x="-1" y="0"/>
              <a:ext cx="12192001" cy="6393591"/>
            </a:xfrm>
            <a:prstGeom prst="rect">
              <a:avLst/>
            </a:prstGeom>
            <a:noFill/>
            <a:ln>
              <a:noFill/>
            </a:ln>
          </p:spPr>
        </p:pic>
      </p:grpSp>
      <p:sp>
        <p:nvSpPr>
          <p:cNvPr id="2" name="Title 1">
            <a:extLst>
              <a:ext uri="{FF2B5EF4-FFF2-40B4-BE49-F238E27FC236}">
                <a16:creationId xmlns:a16="http://schemas.microsoft.com/office/drawing/2014/main" id="{934E19E8-757A-4969-9027-0BD4063EEC74}"/>
              </a:ext>
            </a:extLst>
          </p:cNvPr>
          <p:cNvSpPr>
            <a:spLocks noGrp="1"/>
          </p:cNvSpPr>
          <p:nvPr>
            <p:ph type="ctrTitle"/>
          </p:nvPr>
        </p:nvSpPr>
        <p:spPr>
          <a:xfrm>
            <a:off x="845127" y="4420562"/>
            <a:ext cx="9144000" cy="1028791"/>
          </a:xfrm>
        </p:spPr>
        <p:txBody>
          <a:bodyPr anchor="b"/>
          <a:lstStyle>
            <a:lvl1pPr algn="l">
              <a:defRPr sz="6000">
                <a:solidFill>
                  <a:srgbClr val="595959"/>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615CE5A0-2003-499B-9C7D-77787F2088B8}"/>
              </a:ext>
            </a:extLst>
          </p:cNvPr>
          <p:cNvSpPr>
            <a:spLocks noGrp="1"/>
          </p:cNvSpPr>
          <p:nvPr>
            <p:ph type="subTitle" idx="1"/>
          </p:nvPr>
        </p:nvSpPr>
        <p:spPr>
          <a:xfrm>
            <a:off x="838200" y="5503865"/>
            <a:ext cx="9144000" cy="452820"/>
          </a:xfrm>
        </p:spPr>
        <p:txBody>
          <a:bodyPr>
            <a:normAutofit/>
          </a:bodyPr>
          <a:lstStyle>
            <a:lvl1pPr marL="0" indent="0" algn="l">
              <a:buNone/>
              <a:defRPr sz="2000">
                <a:solidFill>
                  <a:srgbClr val="59595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4" name="Date Placeholder 3">
            <a:extLst>
              <a:ext uri="{FF2B5EF4-FFF2-40B4-BE49-F238E27FC236}">
                <a16:creationId xmlns:a16="http://schemas.microsoft.com/office/drawing/2014/main" id="{3F406072-2501-4FCA-8444-F03B3AB9FE65}"/>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A4DB6A6B-D40C-4CF1-8DC5-F04E6E80468D}"/>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23E3992-744E-4166-94B6-0A69EE8833B7}"/>
              </a:ext>
            </a:extLst>
          </p:cNvPr>
          <p:cNvSpPr>
            <a:spLocks noGrp="1"/>
          </p:cNvSpPr>
          <p:nvPr>
            <p:ph type="sldNum" sz="quarter" idx="12"/>
          </p:nvPr>
        </p:nvSpPr>
        <p:spPr/>
        <p:txBody>
          <a:bodyPr/>
          <a:lstStyle/>
          <a:p>
            <a:fld id="{CE3678D5-7B13-4F02-A70B-E703AC081804}" type="slidenum">
              <a:rPr lang="en-AU" smtClean="0"/>
              <a:t>‹#›</a:t>
            </a:fld>
            <a:endParaRPr lang="en-AU" dirty="0"/>
          </a:p>
        </p:txBody>
      </p:sp>
      <p:pic>
        <p:nvPicPr>
          <p:cNvPr id="8" name="Google Shape;85;p13" descr="logo.png">
            <a:extLst>
              <a:ext uri="{FF2B5EF4-FFF2-40B4-BE49-F238E27FC236}">
                <a16:creationId xmlns:a16="http://schemas.microsoft.com/office/drawing/2014/main" id="{9A3C4E27-4DD7-4F9D-ADA1-9790C2201CFF}"/>
              </a:ext>
            </a:extLst>
          </p:cNvPr>
          <p:cNvPicPr preferRelativeResize="0"/>
          <p:nvPr userDrawn="1"/>
        </p:nvPicPr>
        <p:blipFill rotWithShape="1">
          <a:blip r:embed="rId3">
            <a:alphaModFix/>
          </a:blip>
          <a:srcRect/>
          <a:stretch/>
        </p:blipFill>
        <p:spPr>
          <a:xfrm>
            <a:off x="10668000" y="5292679"/>
            <a:ext cx="1283154" cy="1028791"/>
          </a:xfrm>
          <a:prstGeom prst="rect">
            <a:avLst/>
          </a:prstGeom>
          <a:noFill/>
          <a:ln>
            <a:noFill/>
          </a:ln>
        </p:spPr>
      </p:pic>
    </p:spTree>
    <p:extLst>
      <p:ext uri="{BB962C8B-B14F-4D97-AF65-F5344CB8AC3E}">
        <p14:creationId xmlns:p14="http://schemas.microsoft.com/office/powerpoint/2010/main" val="74030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1C92E-2F63-46FC-9B20-84B769D3C3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7F719AE-4828-4B77-BF89-B4772F71E8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5473A3F-B5CC-49EF-A2A9-E3FACE5C1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10F366-1FAE-4949-9600-A5BEF3094AF0}"/>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6" name="Footer Placeholder 5">
            <a:extLst>
              <a:ext uri="{FF2B5EF4-FFF2-40B4-BE49-F238E27FC236}">
                <a16:creationId xmlns:a16="http://schemas.microsoft.com/office/drawing/2014/main" id="{B124AB1B-B3D0-464A-8CE6-4AE980ACAB2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DDE5FEC7-9F0C-48B1-962B-4F599D1A4BC6}"/>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106332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665E-A7D8-4BB1-91BC-845C0CA35A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5FC960F-4A55-4098-85E1-3790A9535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a:extLst>
              <a:ext uri="{FF2B5EF4-FFF2-40B4-BE49-F238E27FC236}">
                <a16:creationId xmlns:a16="http://schemas.microsoft.com/office/drawing/2014/main" id="{F4F42598-A804-41D5-A43C-5510F9E01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3E4C2-82C0-4688-BE05-30B84CE1B5D5}"/>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6" name="Footer Placeholder 5">
            <a:extLst>
              <a:ext uri="{FF2B5EF4-FFF2-40B4-BE49-F238E27FC236}">
                <a16:creationId xmlns:a16="http://schemas.microsoft.com/office/drawing/2014/main" id="{233D78F0-4E92-4578-B582-665E238EEE9E}"/>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545318C3-A3A7-41AE-962F-ADBA2CD9E58C}"/>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3912289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D6BA-2185-4A7E-8E7E-4C4DC3D7BDB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D3787B0-1613-4125-9493-AAA54BA22D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5E28143-FE9C-465C-9C7D-A47F43161EB6}"/>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FD325C2F-F7DD-421C-BD32-8DEC5C8B32E0}"/>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34BAC45-E830-4864-8E70-A07814D03157}"/>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2162626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4FEBB6-D454-4778-9DE1-790640122D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8B8779B-264E-4417-8B3B-35E6E30C5D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249D725-11F7-4C60-A771-330DF3288DF7}"/>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A7FF5781-2F3C-42BE-B2CB-F9DBC711D2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055AF47E-29C7-4097-9936-73D6F64F6551}"/>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428737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B79B2-7692-4BC3-A764-C287EDCE9F9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B06D27B-69BC-412B-A670-72D4571DCC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F41F700-F159-47DD-9A95-CC48DE32AA4C}"/>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C9906D2D-8BA1-4E85-9319-327FEE4D75D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9828C68F-510F-45F8-BFEF-F17C4FF876E8}"/>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411255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Google Shape;97;p15" descr="backpage.jpg">
            <a:extLst>
              <a:ext uri="{FF2B5EF4-FFF2-40B4-BE49-F238E27FC236}">
                <a16:creationId xmlns:a16="http://schemas.microsoft.com/office/drawing/2014/main" id="{33C89547-8572-4483-8540-3DE243F680EF}"/>
              </a:ext>
            </a:extLst>
          </p:cNvPr>
          <p:cNvPicPr preferRelativeResize="0"/>
          <p:nvPr userDrawn="1"/>
        </p:nvPicPr>
        <p:blipFill rotWithShape="1">
          <a:blip r:embed="rId2">
            <a:alphaModFix/>
          </a:blip>
          <a:srcRect t="55926"/>
          <a:stretch/>
        </p:blipFill>
        <p:spPr>
          <a:xfrm rot="10800000">
            <a:off x="-6350" y="3843715"/>
            <a:ext cx="12192000" cy="3022599"/>
          </a:xfrm>
          <a:prstGeom prst="rect">
            <a:avLst/>
          </a:prstGeom>
          <a:noFill/>
          <a:ln>
            <a:noFill/>
          </a:ln>
        </p:spPr>
      </p:pic>
      <p:sp>
        <p:nvSpPr>
          <p:cNvPr id="2" name="Title 1">
            <a:extLst>
              <a:ext uri="{FF2B5EF4-FFF2-40B4-BE49-F238E27FC236}">
                <a16:creationId xmlns:a16="http://schemas.microsoft.com/office/drawing/2014/main" id="{23EB79B2-7692-4BC3-A764-C287EDCE9F9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B06D27B-69BC-412B-A670-72D4571DCC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F41F700-F159-47DD-9A95-CC48DE32AA4C}"/>
              </a:ext>
            </a:extLst>
          </p:cNvPr>
          <p:cNvSpPr>
            <a:spLocks noGrp="1"/>
          </p:cNvSpPr>
          <p:nvPr>
            <p:ph type="dt" sz="half" idx="10"/>
          </p:nvPr>
        </p:nvSpPr>
        <p:spPr/>
        <p:txBody>
          <a:bodyPr/>
          <a:lstStyle>
            <a:lvl1pPr>
              <a:defRPr>
                <a:solidFill>
                  <a:schemeClr val="bg1"/>
                </a:solidFill>
              </a:defRPr>
            </a:lvl1pPr>
          </a:lstStyle>
          <a:p>
            <a:fld id="{8480346D-C4DD-46CA-8050-29DC9FE7F2DE}" type="datetimeFigureOut">
              <a:rPr lang="en-AU" smtClean="0"/>
              <a:pPr/>
              <a:t>11/11/2019</a:t>
            </a:fld>
            <a:endParaRPr lang="en-AU" dirty="0"/>
          </a:p>
        </p:txBody>
      </p:sp>
      <p:sp>
        <p:nvSpPr>
          <p:cNvPr id="5" name="Footer Placeholder 4">
            <a:extLst>
              <a:ext uri="{FF2B5EF4-FFF2-40B4-BE49-F238E27FC236}">
                <a16:creationId xmlns:a16="http://schemas.microsoft.com/office/drawing/2014/main" id="{C9906D2D-8BA1-4E85-9319-327FEE4D75D5}"/>
              </a:ext>
            </a:extLst>
          </p:cNvPr>
          <p:cNvSpPr>
            <a:spLocks noGrp="1"/>
          </p:cNvSpPr>
          <p:nvPr>
            <p:ph type="ftr" sz="quarter" idx="11"/>
          </p:nvPr>
        </p:nvSpPr>
        <p:spPr/>
        <p:txBody>
          <a:bodyPr/>
          <a:lstStyle>
            <a:lvl1pPr>
              <a:defRPr>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9828C68F-510F-45F8-BFEF-F17C4FF876E8}"/>
              </a:ext>
            </a:extLst>
          </p:cNvPr>
          <p:cNvSpPr>
            <a:spLocks noGrp="1"/>
          </p:cNvSpPr>
          <p:nvPr>
            <p:ph type="sldNum" sz="quarter" idx="12"/>
          </p:nvPr>
        </p:nvSpPr>
        <p:spPr/>
        <p:txBody>
          <a:bodyPr/>
          <a:lstStyle>
            <a:lvl1pPr>
              <a:defRPr>
                <a:solidFill>
                  <a:schemeClr val="bg1"/>
                </a:solidFill>
              </a:defRPr>
            </a:lvl1pPr>
          </a:lstStyle>
          <a:p>
            <a:fld id="{CE3678D5-7B13-4F02-A70B-E703AC081804}" type="slidenum">
              <a:rPr lang="en-AU" smtClean="0"/>
              <a:pPr/>
              <a:t>‹#›</a:t>
            </a:fld>
            <a:endParaRPr lang="en-AU" dirty="0"/>
          </a:p>
        </p:txBody>
      </p:sp>
    </p:spTree>
    <p:extLst>
      <p:ext uri="{BB962C8B-B14F-4D97-AF65-F5344CB8AC3E}">
        <p14:creationId xmlns:p14="http://schemas.microsoft.com/office/powerpoint/2010/main" val="3309983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Google Shape;97;p15" descr="backpage.jpg">
            <a:extLst>
              <a:ext uri="{FF2B5EF4-FFF2-40B4-BE49-F238E27FC236}">
                <a16:creationId xmlns:a16="http://schemas.microsoft.com/office/drawing/2014/main" id="{D2BF28FF-B4A8-4FBB-91B5-B98121263E90}"/>
              </a:ext>
            </a:extLst>
          </p:cNvPr>
          <p:cNvPicPr preferRelativeResize="0"/>
          <p:nvPr userDrawn="1"/>
        </p:nvPicPr>
        <p:blipFill rotWithShape="1">
          <a:blip r:embed="rId2">
            <a:alphaModFix/>
          </a:blip>
          <a:srcRect t="55926"/>
          <a:stretch/>
        </p:blipFill>
        <p:spPr>
          <a:xfrm rot="10800000">
            <a:off x="-6350" y="3843715"/>
            <a:ext cx="12192000" cy="3022599"/>
          </a:xfrm>
          <a:prstGeom prst="rect">
            <a:avLst/>
          </a:prstGeom>
          <a:noFill/>
          <a:ln>
            <a:noFill/>
          </a:ln>
        </p:spPr>
      </p:pic>
      <p:sp>
        <p:nvSpPr>
          <p:cNvPr id="2" name="Title 1">
            <a:extLst>
              <a:ext uri="{FF2B5EF4-FFF2-40B4-BE49-F238E27FC236}">
                <a16:creationId xmlns:a16="http://schemas.microsoft.com/office/drawing/2014/main" id="{91E8D5F7-609A-4864-9D39-2C31971F4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A36A7D13-7DC6-4C30-99C5-BB177BEB5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74E5C7-7C30-43B6-85EF-956D73278AE0}"/>
              </a:ext>
            </a:extLst>
          </p:cNvPr>
          <p:cNvSpPr>
            <a:spLocks noGrp="1"/>
          </p:cNvSpPr>
          <p:nvPr>
            <p:ph type="dt" sz="half" idx="10"/>
          </p:nvPr>
        </p:nvSpPr>
        <p:spPr/>
        <p:txBody>
          <a:bodyPr/>
          <a:lstStyle>
            <a:lvl1pPr>
              <a:defRPr>
                <a:solidFill>
                  <a:schemeClr val="bg1"/>
                </a:solidFill>
              </a:defRPr>
            </a:lvl1pPr>
          </a:lstStyle>
          <a:p>
            <a:fld id="{8480346D-C4DD-46CA-8050-29DC9FE7F2DE}" type="datetimeFigureOut">
              <a:rPr lang="en-AU" smtClean="0"/>
              <a:pPr/>
              <a:t>11/11/2019</a:t>
            </a:fld>
            <a:endParaRPr lang="en-AU" dirty="0"/>
          </a:p>
        </p:txBody>
      </p:sp>
      <p:sp>
        <p:nvSpPr>
          <p:cNvPr id="5" name="Footer Placeholder 4">
            <a:extLst>
              <a:ext uri="{FF2B5EF4-FFF2-40B4-BE49-F238E27FC236}">
                <a16:creationId xmlns:a16="http://schemas.microsoft.com/office/drawing/2014/main" id="{907BA92A-E18E-4910-9E3D-EEB8E9FE82F5}"/>
              </a:ext>
            </a:extLst>
          </p:cNvPr>
          <p:cNvSpPr>
            <a:spLocks noGrp="1"/>
          </p:cNvSpPr>
          <p:nvPr>
            <p:ph type="ftr" sz="quarter" idx="11"/>
          </p:nvPr>
        </p:nvSpPr>
        <p:spPr/>
        <p:txBody>
          <a:bodyPr/>
          <a:lstStyle>
            <a:lvl1pPr>
              <a:defRPr>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C6F17B7A-BE97-434B-8CAD-C90F43EA40A9}"/>
              </a:ext>
            </a:extLst>
          </p:cNvPr>
          <p:cNvSpPr>
            <a:spLocks noGrp="1"/>
          </p:cNvSpPr>
          <p:nvPr>
            <p:ph type="sldNum" sz="quarter" idx="12"/>
          </p:nvPr>
        </p:nvSpPr>
        <p:spPr/>
        <p:txBody>
          <a:bodyPr/>
          <a:lstStyle>
            <a:lvl1pPr>
              <a:defRPr>
                <a:solidFill>
                  <a:schemeClr val="bg1"/>
                </a:solidFill>
              </a:defRPr>
            </a:lvl1pPr>
          </a:lstStyle>
          <a:p>
            <a:fld id="{CE3678D5-7B13-4F02-A70B-E703AC081804}" type="slidenum">
              <a:rPr lang="en-AU" smtClean="0"/>
              <a:pPr/>
              <a:t>‹#›</a:t>
            </a:fld>
            <a:endParaRPr lang="en-AU" dirty="0"/>
          </a:p>
        </p:txBody>
      </p:sp>
    </p:spTree>
    <p:extLst>
      <p:ext uri="{BB962C8B-B14F-4D97-AF65-F5344CB8AC3E}">
        <p14:creationId xmlns:p14="http://schemas.microsoft.com/office/powerpoint/2010/main" val="1994907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Google Shape;97;p15" descr="backpage.jpg">
            <a:extLst>
              <a:ext uri="{FF2B5EF4-FFF2-40B4-BE49-F238E27FC236}">
                <a16:creationId xmlns:a16="http://schemas.microsoft.com/office/drawing/2014/main" id="{04B56F2E-7898-4AEF-BD8E-1E06A9A817EA}"/>
              </a:ext>
            </a:extLst>
          </p:cNvPr>
          <p:cNvPicPr preferRelativeResize="0"/>
          <p:nvPr userDrawn="1"/>
        </p:nvPicPr>
        <p:blipFill rotWithShape="1">
          <a:blip r:embed="rId2">
            <a:alphaModFix/>
          </a:blip>
          <a:srcRect b="53326"/>
          <a:stretch/>
        </p:blipFill>
        <p:spPr>
          <a:xfrm>
            <a:off x="0" y="3657138"/>
            <a:ext cx="12192000" cy="3200862"/>
          </a:xfrm>
          <a:prstGeom prst="rect">
            <a:avLst/>
          </a:prstGeom>
          <a:noFill/>
          <a:ln>
            <a:noFill/>
          </a:ln>
        </p:spPr>
      </p:pic>
      <p:sp>
        <p:nvSpPr>
          <p:cNvPr id="2" name="Title 1">
            <a:extLst>
              <a:ext uri="{FF2B5EF4-FFF2-40B4-BE49-F238E27FC236}">
                <a16:creationId xmlns:a16="http://schemas.microsoft.com/office/drawing/2014/main" id="{91E8D5F7-609A-4864-9D39-2C31971F4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A36A7D13-7DC6-4C30-99C5-BB177BEB5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74E5C7-7C30-43B6-85EF-956D73278AE0}"/>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907BA92A-E18E-4910-9E3D-EEB8E9FE82F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6F17B7A-BE97-434B-8CAD-C90F43EA40A9}"/>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279940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27E0-B08B-4C87-9542-7230E1F2909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1649A60-1F25-46E1-958A-6BBA833B40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3954B87-BAE0-43C6-8CDC-D3EA47AAEF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3C93575-6D6F-4A17-8D9D-41C765C671C0}"/>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6" name="Footer Placeholder 5">
            <a:extLst>
              <a:ext uri="{FF2B5EF4-FFF2-40B4-BE49-F238E27FC236}">
                <a16:creationId xmlns:a16="http://schemas.microsoft.com/office/drawing/2014/main" id="{7B2402D4-5538-4EB0-99FE-C49DAEBBD5F7}"/>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6EFA981F-1889-4991-9943-CA0F40081E7E}"/>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11919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FCD6-935E-471A-B3F3-3D2FE271091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A32E8D3-F9D7-48AB-9B16-A4D921A507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0EB3A6-D79D-4435-9A96-23169243F4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56FA583-0847-4740-A98C-B50D874CC9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517090-A787-4083-B826-7F85652B8D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207B514-2FC8-47E2-9FB7-15DBD43E7DFC}"/>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8" name="Footer Placeholder 7">
            <a:extLst>
              <a:ext uri="{FF2B5EF4-FFF2-40B4-BE49-F238E27FC236}">
                <a16:creationId xmlns:a16="http://schemas.microsoft.com/office/drawing/2014/main" id="{55CF5F1B-D958-499A-B510-1E0BAFFCC9DB}"/>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0C2B7135-CB12-45C0-B4AB-FFFE2AC859E8}"/>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199591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D1F3-02FA-4C0F-B183-AEC4E294561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64D54B9-8D1A-4155-B340-1DBD2CA755AB}"/>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4" name="Footer Placeholder 3">
            <a:extLst>
              <a:ext uri="{FF2B5EF4-FFF2-40B4-BE49-F238E27FC236}">
                <a16:creationId xmlns:a16="http://schemas.microsoft.com/office/drawing/2014/main" id="{4946D6EF-52EA-4FE3-AE97-3467E0E0FB2C}"/>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8B8A4FA9-B207-45B9-9F9E-C1F492E54BFB}"/>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137610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oogle Shape;97;p15" descr="backpage.jpg">
            <a:extLst>
              <a:ext uri="{FF2B5EF4-FFF2-40B4-BE49-F238E27FC236}">
                <a16:creationId xmlns:a16="http://schemas.microsoft.com/office/drawing/2014/main" id="{E50B393D-24F2-40FB-87ED-09616D303F7B}"/>
              </a:ext>
            </a:extLst>
          </p:cNvPr>
          <p:cNvPicPr preferRelativeResize="0"/>
          <p:nvPr userDrawn="1"/>
        </p:nvPicPr>
        <p:blipFill rotWithShape="1">
          <a:blip r:embed="rId2">
            <a:alphaModFix/>
          </a:blip>
          <a:srcRect/>
          <a:stretch/>
        </p:blipFill>
        <p:spPr>
          <a:xfrm>
            <a:off x="0" y="0"/>
            <a:ext cx="12192000" cy="6858000"/>
          </a:xfrm>
          <a:prstGeom prst="rect">
            <a:avLst/>
          </a:prstGeom>
          <a:noFill/>
          <a:ln>
            <a:noFill/>
          </a:ln>
        </p:spPr>
      </p:pic>
      <p:sp>
        <p:nvSpPr>
          <p:cNvPr id="2" name="Date Placeholder 1">
            <a:extLst>
              <a:ext uri="{FF2B5EF4-FFF2-40B4-BE49-F238E27FC236}">
                <a16:creationId xmlns:a16="http://schemas.microsoft.com/office/drawing/2014/main" id="{2E207789-F312-4539-A345-A82B1533BADD}"/>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3" name="Footer Placeholder 2">
            <a:extLst>
              <a:ext uri="{FF2B5EF4-FFF2-40B4-BE49-F238E27FC236}">
                <a16:creationId xmlns:a16="http://schemas.microsoft.com/office/drawing/2014/main" id="{76B3A343-7D3D-47C4-ADAC-72E88B60FA35}"/>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B0FAE6EA-0837-4F42-83D0-C43F090F9CE5}"/>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358915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oogle Shape;91;p14" descr="general.jpg">
            <a:extLst>
              <a:ext uri="{FF2B5EF4-FFF2-40B4-BE49-F238E27FC236}">
                <a16:creationId xmlns:a16="http://schemas.microsoft.com/office/drawing/2014/main" id="{BC72F28C-83A3-45FF-8B56-6643E70B87B6}"/>
              </a:ext>
            </a:extLst>
          </p:cNvPr>
          <p:cNvPicPr preferRelativeResize="0"/>
          <p:nvPr userDrawn="1"/>
        </p:nvPicPr>
        <p:blipFill rotWithShape="1">
          <a:blip r:embed="rId15">
            <a:alphaModFix/>
          </a:blip>
          <a:srcRect/>
          <a:stretch/>
        </p:blipFill>
        <p:spPr>
          <a:xfrm>
            <a:off x="0" y="0"/>
            <a:ext cx="12192000" cy="6858000"/>
          </a:xfrm>
          <a:prstGeom prst="rect">
            <a:avLst/>
          </a:prstGeom>
          <a:noFill/>
          <a:ln>
            <a:noFill/>
          </a:ln>
        </p:spPr>
      </p:pic>
      <p:sp>
        <p:nvSpPr>
          <p:cNvPr id="2" name="Title Placeholder 1">
            <a:extLst>
              <a:ext uri="{FF2B5EF4-FFF2-40B4-BE49-F238E27FC236}">
                <a16:creationId xmlns:a16="http://schemas.microsoft.com/office/drawing/2014/main" id="{F42CADBC-303D-43C9-9804-656805BAC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0141A3B-E932-4AE8-BD6B-42DEED70AB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C1CB9A8-DD96-46F1-841C-02D7CFD54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AF70B96E-1B50-4C81-A0B2-2FBAE4AED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18EAA930-91D5-40C3-9ACD-C42BC0197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78D5-7B13-4F02-A70B-E703AC081804}" type="slidenum">
              <a:rPr lang="en-AU" smtClean="0"/>
              <a:t>‹#›</a:t>
            </a:fld>
            <a:endParaRPr lang="en-AU" dirty="0"/>
          </a:p>
        </p:txBody>
      </p:sp>
      <p:pic>
        <p:nvPicPr>
          <p:cNvPr id="8" name="Google Shape;92;p14" descr="logo.png">
            <a:extLst>
              <a:ext uri="{FF2B5EF4-FFF2-40B4-BE49-F238E27FC236}">
                <a16:creationId xmlns:a16="http://schemas.microsoft.com/office/drawing/2014/main" id="{CB0BAAE2-F63F-4668-8DC8-C9E0182B2090}"/>
              </a:ext>
            </a:extLst>
          </p:cNvPr>
          <p:cNvPicPr preferRelativeResize="0"/>
          <p:nvPr userDrawn="1"/>
        </p:nvPicPr>
        <p:blipFill rotWithShape="1">
          <a:blip r:embed="rId16">
            <a:alphaModFix/>
          </a:blip>
          <a:srcRect/>
          <a:stretch/>
        </p:blipFill>
        <p:spPr>
          <a:xfrm>
            <a:off x="11061032" y="136524"/>
            <a:ext cx="1022041" cy="819439"/>
          </a:xfrm>
          <a:prstGeom prst="rect">
            <a:avLst/>
          </a:prstGeom>
          <a:noFill/>
          <a:ln>
            <a:noFill/>
          </a:ln>
        </p:spPr>
      </p:pic>
    </p:spTree>
    <p:extLst>
      <p:ext uri="{BB962C8B-B14F-4D97-AF65-F5344CB8AC3E}">
        <p14:creationId xmlns:p14="http://schemas.microsoft.com/office/powerpoint/2010/main" val="265212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7co3JZXhldA" TargetMode="External"/><Relationship Id="rId2" Type="http://schemas.openxmlformats.org/officeDocument/2006/relationships/slideLayout" Target="../slideLayouts/slideLayout2.xml"/><Relationship Id="rId1" Type="http://schemas.openxmlformats.org/officeDocument/2006/relationships/video" Target="https://www.youtube.com/embed/7co3JZXhldA"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668EA3-46AF-41A0-BEB8-6C8A44A91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3249" y="5150621"/>
            <a:ext cx="1604962" cy="1612127"/>
          </a:xfrm>
          <a:prstGeom prst="rect">
            <a:avLst/>
          </a:prstGeom>
        </p:spPr>
      </p:pic>
      <p:sp>
        <p:nvSpPr>
          <p:cNvPr id="2" name="Title 1">
            <a:extLst>
              <a:ext uri="{FF2B5EF4-FFF2-40B4-BE49-F238E27FC236}">
                <a16:creationId xmlns:a16="http://schemas.microsoft.com/office/drawing/2014/main" id="{7640C26C-DBD2-4301-B3B8-E13BB82543B7}"/>
              </a:ext>
            </a:extLst>
          </p:cNvPr>
          <p:cNvSpPr>
            <a:spLocks noGrp="1"/>
          </p:cNvSpPr>
          <p:nvPr>
            <p:ph type="ctrTitle"/>
          </p:nvPr>
        </p:nvSpPr>
        <p:spPr/>
        <p:txBody>
          <a:bodyPr/>
          <a:lstStyle/>
          <a:p>
            <a:r>
              <a:rPr lang="en-AU" dirty="0"/>
              <a:t>Nature in place - TUTORIAL</a:t>
            </a:r>
          </a:p>
        </p:txBody>
      </p:sp>
      <p:sp>
        <p:nvSpPr>
          <p:cNvPr id="3" name="Subtitle 2">
            <a:extLst>
              <a:ext uri="{FF2B5EF4-FFF2-40B4-BE49-F238E27FC236}">
                <a16:creationId xmlns:a16="http://schemas.microsoft.com/office/drawing/2014/main" id="{45A74A74-4527-4D44-B413-CE2488F14D4D}"/>
              </a:ext>
            </a:extLst>
          </p:cNvPr>
          <p:cNvSpPr>
            <a:spLocks noGrp="1"/>
          </p:cNvSpPr>
          <p:nvPr>
            <p:ph type="subTitle" idx="1"/>
          </p:nvPr>
        </p:nvSpPr>
        <p:spPr>
          <a:xfrm>
            <a:off x="838200" y="5503865"/>
            <a:ext cx="7279433" cy="878274"/>
          </a:xfrm>
        </p:spPr>
        <p:txBody>
          <a:bodyPr>
            <a:normAutofit lnSpcReduction="10000"/>
          </a:bodyPr>
          <a:lstStyle/>
          <a:p>
            <a:r>
              <a:rPr lang="en-AU" dirty="0"/>
              <a:t>These slides are based on material prepared by Bush, Hernandez-Santin &amp; Hes</a:t>
            </a:r>
            <a:r>
              <a:rPr lang="de-DE" dirty="0"/>
              <a:t> (2019)</a:t>
            </a:r>
            <a:r>
              <a:rPr lang="en-AU" dirty="0"/>
              <a:t>, The University of Melbourne for the Place Agency program for placemaking pedagogy.  </a:t>
            </a:r>
          </a:p>
          <a:p>
            <a:endParaRPr lang="en-AU" dirty="0"/>
          </a:p>
        </p:txBody>
      </p:sp>
    </p:spTree>
    <p:extLst>
      <p:ext uri="{BB962C8B-B14F-4D97-AF65-F5344CB8AC3E}">
        <p14:creationId xmlns:p14="http://schemas.microsoft.com/office/powerpoint/2010/main" val="1892052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27F3FC-88FE-4949-ACBE-ACEC8B210D41}"/>
              </a:ext>
            </a:extLst>
          </p:cNvPr>
          <p:cNvSpPr>
            <a:spLocks noGrp="1"/>
          </p:cNvSpPr>
          <p:nvPr>
            <p:ph type="title"/>
          </p:nvPr>
        </p:nvSpPr>
        <p:spPr/>
        <p:txBody>
          <a:bodyPr/>
          <a:lstStyle/>
          <a:p>
            <a:r>
              <a:rPr lang="en-AU" dirty="0"/>
              <a:t>Designing for Nature</a:t>
            </a:r>
          </a:p>
        </p:txBody>
      </p:sp>
      <p:sp>
        <p:nvSpPr>
          <p:cNvPr id="5" name="Content Placeholder 4">
            <a:extLst>
              <a:ext uri="{FF2B5EF4-FFF2-40B4-BE49-F238E27FC236}">
                <a16:creationId xmlns:a16="http://schemas.microsoft.com/office/drawing/2014/main" id="{28800FEA-1AFB-4C76-A5C3-B7CF1F83AFA8}"/>
              </a:ext>
            </a:extLst>
          </p:cNvPr>
          <p:cNvSpPr>
            <a:spLocks noGrp="1"/>
          </p:cNvSpPr>
          <p:nvPr>
            <p:ph idx="1"/>
          </p:nvPr>
        </p:nvSpPr>
        <p:spPr/>
        <p:txBody>
          <a:bodyPr>
            <a:normAutofit/>
          </a:bodyPr>
          <a:lstStyle/>
          <a:p>
            <a:pPr marL="0" indent="0">
              <a:buNone/>
            </a:pPr>
            <a:r>
              <a:rPr lang="en-AU" dirty="0"/>
              <a:t>Part 2:</a:t>
            </a:r>
          </a:p>
          <a:p>
            <a:pPr marL="0" indent="0">
              <a:buNone/>
            </a:pPr>
            <a:r>
              <a:rPr lang="en-AU" dirty="0"/>
              <a:t>Students come up with 10 key things they would design into the place to support the natural elements their group members have chosen. Are there any ecological </a:t>
            </a:r>
          </a:p>
          <a:p>
            <a:r>
              <a:rPr lang="en-AU" dirty="0"/>
              <a:t>After the tutorial, self-study time and groupwork can seek precedents to support these ideas or further define how best to design for their totem species. </a:t>
            </a:r>
          </a:p>
        </p:txBody>
      </p:sp>
    </p:spTree>
    <p:extLst>
      <p:ext uri="{BB962C8B-B14F-4D97-AF65-F5344CB8AC3E}">
        <p14:creationId xmlns:p14="http://schemas.microsoft.com/office/powerpoint/2010/main" val="238601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FBBE9-BB88-4C53-9876-45ADBE3A93F5}"/>
              </a:ext>
            </a:extLst>
          </p:cNvPr>
          <p:cNvSpPr>
            <a:spLocks noGrp="1"/>
          </p:cNvSpPr>
          <p:nvPr>
            <p:ph type="title"/>
          </p:nvPr>
        </p:nvSpPr>
        <p:spPr/>
        <p:txBody>
          <a:bodyPr>
            <a:normAutofit/>
          </a:bodyPr>
          <a:lstStyle/>
          <a:p>
            <a:r>
              <a:rPr lang="en-AU" dirty="0"/>
              <a:t>Activity 3: </a:t>
            </a:r>
            <a:br>
              <a:rPr lang="en-AU" dirty="0"/>
            </a:br>
            <a:r>
              <a:rPr lang="en-US" dirty="0"/>
              <a:t>Promote Stewardship of the biosphere</a:t>
            </a:r>
            <a:r>
              <a:rPr lang="en-AU" dirty="0"/>
              <a:t> </a:t>
            </a:r>
          </a:p>
        </p:txBody>
      </p:sp>
      <p:sp>
        <p:nvSpPr>
          <p:cNvPr id="3" name="Text Placeholder 2">
            <a:extLst>
              <a:ext uri="{FF2B5EF4-FFF2-40B4-BE49-F238E27FC236}">
                <a16:creationId xmlns:a16="http://schemas.microsoft.com/office/drawing/2014/main" id="{03FF821F-CEF4-4FF8-88A7-37BB42A695C4}"/>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921224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A3912A-FE38-4A38-A702-5F234FF63307}"/>
              </a:ext>
            </a:extLst>
          </p:cNvPr>
          <p:cNvSpPr>
            <a:spLocks noGrp="1"/>
          </p:cNvSpPr>
          <p:nvPr>
            <p:ph type="title"/>
          </p:nvPr>
        </p:nvSpPr>
        <p:spPr/>
        <p:txBody>
          <a:bodyPr/>
          <a:lstStyle/>
          <a:p>
            <a:r>
              <a:rPr lang="en-AU" dirty="0"/>
              <a:t>Adaptive governance for stewardship</a:t>
            </a:r>
          </a:p>
        </p:txBody>
      </p:sp>
      <p:sp>
        <p:nvSpPr>
          <p:cNvPr id="5" name="Content Placeholder 4">
            <a:extLst>
              <a:ext uri="{FF2B5EF4-FFF2-40B4-BE49-F238E27FC236}">
                <a16:creationId xmlns:a16="http://schemas.microsoft.com/office/drawing/2014/main" id="{C5C162FF-F61A-4E92-ABC2-530FDA7CD56D}"/>
              </a:ext>
            </a:extLst>
          </p:cNvPr>
          <p:cNvSpPr>
            <a:spLocks noGrp="1"/>
          </p:cNvSpPr>
          <p:nvPr>
            <p:ph idx="1"/>
          </p:nvPr>
        </p:nvSpPr>
        <p:spPr/>
        <p:txBody>
          <a:bodyPr>
            <a:normAutofit fontScale="85000" lnSpcReduction="20000"/>
          </a:bodyPr>
          <a:lstStyle/>
          <a:p>
            <a:pPr lvl="0"/>
            <a:r>
              <a:rPr lang="en-AU" dirty="0"/>
              <a:t>Summarise the place’s ecological processes and cycles;</a:t>
            </a:r>
          </a:p>
          <a:p>
            <a:pPr lvl="0"/>
            <a:r>
              <a:rPr lang="en-AU" dirty="0"/>
              <a:t>Determine for each process what are the knowledge and skills needed to support the place’s habitat and biodiversity; </a:t>
            </a:r>
          </a:p>
          <a:p>
            <a:pPr lvl="0"/>
            <a:r>
              <a:rPr lang="en-AU" dirty="0"/>
              <a:t>Make a list or mind map of the stakeholders that influence the social-ecological system of this place and can impact its functions;</a:t>
            </a:r>
          </a:p>
          <a:p>
            <a:pPr lvl="0"/>
            <a:r>
              <a:rPr lang="en-AU" dirty="0"/>
              <a:t>Make a plan for how you could maintain communication, enthusiasm and active, collaborative relationships with the placemaking community participants and other stakeholders;</a:t>
            </a:r>
          </a:p>
          <a:p>
            <a:pPr lvl="0"/>
            <a:r>
              <a:rPr lang="en-AU" dirty="0"/>
              <a:t>This about activities that would need to happen to support the natural elements of the place, e.g. would you need small groups, would this need to be lead or supported, how would you identify and assign key group roles (facilitating or chairing meetings, taking meeting notes, maintaining and communicating with group membership, organising activities, liaising with other stakeholders and government agencies).</a:t>
            </a:r>
          </a:p>
          <a:p>
            <a:endParaRPr lang="en-AU" dirty="0"/>
          </a:p>
        </p:txBody>
      </p:sp>
    </p:spTree>
    <p:extLst>
      <p:ext uri="{BB962C8B-B14F-4D97-AF65-F5344CB8AC3E}">
        <p14:creationId xmlns:p14="http://schemas.microsoft.com/office/powerpoint/2010/main" val="680968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330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FBBE9-BB88-4C53-9876-45ADBE3A93F5}"/>
              </a:ext>
            </a:extLst>
          </p:cNvPr>
          <p:cNvSpPr>
            <a:spLocks noGrp="1"/>
          </p:cNvSpPr>
          <p:nvPr>
            <p:ph type="title"/>
          </p:nvPr>
        </p:nvSpPr>
        <p:spPr/>
        <p:txBody>
          <a:bodyPr/>
          <a:lstStyle/>
          <a:p>
            <a:r>
              <a:rPr lang="en-AU" dirty="0"/>
              <a:t>Activity 1: </a:t>
            </a:r>
            <a:br>
              <a:rPr lang="en-AU" dirty="0"/>
            </a:br>
            <a:r>
              <a:rPr lang="en-AU" dirty="0"/>
              <a:t>Think in Socio-ecological systems </a:t>
            </a:r>
          </a:p>
        </p:txBody>
      </p:sp>
      <p:sp>
        <p:nvSpPr>
          <p:cNvPr id="3" name="Text Placeholder 2">
            <a:extLst>
              <a:ext uri="{FF2B5EF4-FFF2-40B4-BE49-F238E27FC236}">
                <a16:creationId xmlns:a16="http://schemas.microsoft.com/office/drawing/2014/main" id="{03FF821F-CEF4-4FF8-88A7-37BB42A695C4}"/>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00817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D14C04-92A4-4D4B-948E-96C833BC3293}"/>
              </a:ext>
            </a:extLst>
          </p:cNvPr>
          <p:cNvSpPr>
            <a:spLocks noGrp="1"/>
          </p:cNvSpPr>
          <p:nvPr>
            <p:ph idx="1"/>
          </p:nvPr>
        </p:nvSpPr>
        <p:spPr>
          <a:xfrm>
            <a:off x="838200" y="6250674"/>
            <a:ext cx="10515600" cy="452207"/>
          </a:xfrm>
        </p:spPr>
        <p:txBody>
          <a:bodyPr>
            <a:normAutofit/>
          </a:bodyPr>
          <a:lstStyle/>
          <a:p>
            <a:pPr marL="0" indent="0">
              <a:buNone/>
            </a:pPr>
            <a:r>
              <a:rPr lang="en-AU" sz="2000" u="sng" dirty="0">
                <a:hlinkClick r:id="rId3"/>
              </a:rPr>
              <a:t>Why does placemaking tend to ignore nature and how to bring it into the conversation?</a:t>
            </a:r>
            <a:r>
              <a:rPr lang="en-AU" sz="2000" dirty="0"/>
              <a:t> (4:49 min)</a:t>
            </a:r>
          </a:p>
        </p:txBody>
      </p:sp>
      <p:pic>
        <p:nvPicPr>
          <p:cNvPr id="4" name="Online Media 3">
            <a:hlinkClick r:id="" action="ppaction://media"/>
            <a:extLst>
              <a:ext uri="{FF2B5EF4-FFF2-40B4-BE49-F238E27FC236}">
                <a16:creationId xmlns:a16="http://schemas.microsoft.com/office/drawing/2014/main" id="{8F29581F-4364-4AF2-B8E9-6CA7B4BE98EF}"/>
              </a:ext>
            </a:extLst>
          </p:cNvPr>
          <p:cNvPicPr>
            <a:picLocks noRot="1" noChangeAspect="1"/>
          </p:cNvPicPr>
          <p:nvPr>
            <a:videoFile r:link="rId1"/>
          </p:nvPr>
        </p:nvPicPr>
        <p:blipFill>
          <a:blip r:embed="rId4"/>
          <a:stretch>
            <a:fillRect/>
          </a:stretch>
        </p:blipFill>
        <p:spPr>
          <a:xfrm>
            <a:off x="838200" y="509960"/>
            <a:ext cx="10011614" cy="5631533"/>
          </a:xfrm>
          <a:prstGeom prst="rect">
            <a:avLst/>
          </a:prstGeom>
        </p:spPr>
      </p:pic>
    </p:spTree>
    <p:extLst>
      <p:ext uri="{BB962C8B-B14F-4D97-AF65-F5344CB8AC3E}">
        <p14:creationId xmlns:p14="http://schemas.microsoft.com/office/powerpoint/2010/main" val="681139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A1879-941B-441A-9C0A-D4A95015CD58}"/>
              </a:ext>
            </a:extLst>
          </p:cNvPr>
          <p:cNvSpPr>
            <a:spLocks noGrp="1"/>
          </p:cNvSpPr>
          <p:nvPr>
            <p:ph type="title"/>
          </p:nvPr>
        </p:nvSpPr>
        <p:spPr/>
        <p:txBody>
          <a:bodyPr/>
          <a:lstStyle/>
          <a:p>
            <a:r>
              <a:rPr lang="en-AU" dirty="0"/>
              <a:t>Nature reflection (10 min)</a:t>
            </a:r>
          </a:p>
        </p:txBody>
      </p:sp>
      <p:sp>
        <p:nvSpPr>
          <p:cNvPr id="5" name="Content Placeholder 4">
            <a:extLst>
              <a:ext uri="{FF2B5EF4-FFF2-40B4-BE49-F238E27FC236}">
                <a16:creationId xmlns:a16="http://schemas.microsoft.com/office/drawing/2014/main" id="{F9EB156E-2E61-4944-9301-D9CC922720C5}"/>
              </a:ext>
            </a:extLst>
          </p:cNvPr>
          <p:cNvSpPr>
            <a:spLocks noGrp="1"/>
          </p:cNvSpPr>
          <p:nvPr>
            <p:ph idx="1"/>
          </p:nvPr>
        </p:nvSpPr>
        <p:spPr/>
        <p:txBody>
          <a:bodyPr/>
          <a:lstStyle/>
          <a:p>
            <a:pPr marL="0" indent="0">
              <a:buNone/>
            </a:pPr>
            <a:r>
              <a:rPr lang="en-AU" dirty="0"/>
              <a:t>Students in their groups to spend 5 minutes thinking about the following nature reflection prompts. </a:t>
            </a:r>
          </a:p>
          <a:p>
            <a:pPr lvl="0"/>
            <a:r>
              <a:rPr lang="en-AU" dirty="0"/>
              <a:t>When you were a child, where did you like to spend your time?</a:t>
            </a:r>
          </a:p>
          <a:p>
            <a:pPr lvl="0"/>
            <a:r>
              <a:rPr lang="en-AU" dirty="0"/>
              <a:t>Tell me about your memories of when the sun was shining</a:t>
            </a:r>
          </a:p>
          <a:p>
            <a:pPr lvl="0"/>
            <a:r>
              <a:rPr lang="en-AU" dirty="0"/>
              <a:t>Tell me about your river (Birch, 2018)</a:t>
            </a:r>
          </a:p>
          <a:p>
            <a:pPr lvl="0"/>
            <a:r>
              <a:rPr lang="en-AU" dirty="0"/>
              <a:t>Who (or what) are your non-human neighbours?</a:t>
            </a:r>
          </a:p>
          <a:p>
            <a:r>
              <a:rPr lang="en-AU" dirty="0"/>
              <a:t>Share in your group – are there any similarities and differences. Are there any themes you notice?</a:t>
            </a:r>
          </a:p>
        </p:txBody>
      </p:sp>
    </p:spTree>
    <p:extLst>
      <p:ext uri="{BB962C8B-B14F-4D97-AF65-F5344CB8AC3E}">
        <p14:creationId xmlns:p14="http://schemas.microsoft.com/office/powerpoint/2010/main" val="261284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3F171-94FB-4582-975D-D6C23D3A36B9}"/>
              </a:ext>
            </a:extLst>
          </p:cNvPr>
          <p:cNvSpPr>
            <a:spLocks noGrp="1"/>
          </p:cNvSpPr>
          <p:nvPr>
            <p:ph type="title"/>
          </p:nvPr>
        </p:nvSpPr>
        <p:spPr/>
        <p:txBody>
          <a:bodyPr/>
          <a:lstStyle/>
          <a:p>
            <a:r>
              <a:rPr lang="en-AU" dirty="0"/>
              <a:t>About the nature history of our site</a:t>
            </a:r>
          </a:p>
        </p:txBody>
      </p:sp>
      <p:sp>
        <p:nvSpPr>
          <p:cNvPr id="3" name="Content Placeholder 2">
            <a:extLst>
              <a:ext uri="{FF2B5EF4-FFF2-40B4-BE49-F238E27FC236}">
                <a16:creationId xmlns:a16="http://schemas.microsoft.com/office/drawing/2014/main" id="{C5CDAD61-2130-4265-B575-114DF04577CD}"/>
              </a:ext>
            </a:extLst>
          </p:cNvPr>
          <p:cNvSpPr>
            <a:spLocks noGrp="1"/>
          </p:cNvSpPr>
          <p:nvPr>
            <p:ph idx="1"/>
          </p:nvPr>
        </p:nvSpPr>
        <p:spPr>
          <a:solidFill>
            <a:schemeClr val="accent4">
              <a:lumMod val="20000"/>
              <a:lumOff val="80000"/>
            </a:schemeClr>
          </a:solidFill>
        </p:spPr>
        <p:txBody>
          <a:bodyPr/>
          <a:lstStyle/>
          <a:p>
            <a:pPr marL="0" indent="0">
              <a:buNone/>
            </a:pPr>
            <a:r>
              <a:rPr lang="en-AU" dirty="0"/>
              <a:t>Specific area for lecturer to add slides on the ecological history of the area used as case study or study area for place intervention. </a:t>
            </a:r>
          </a:p>
          <a:p>
            <a:r>
              <a:rPr lang="en-AU" dirty="0"/>
              <a:t>Ecology of the case study</a:t>
            </a:r>
          </a:p>
          <a:p>
            <a:r>
              <a:rPr lang="en-AU" dirty="0"/>
              <a:t>Nature identity</a:t>
            </a:r>
          </a:p>
          <a:p>
            <a:pPr lvl="0"/>
            <a:r>
              <a:rPr lang="en-AU" dirty="0"/>
              <a:t>The plants and animals that thrive in this place?</a:t>
            </a:r>
          </a:p>
          <a:p>
            <a:pPr lvl="0"/>
            <a:r>
              <a:rPr lang="en-AU" dirty="0"/>
              <a:t>What lived here before it was part of the city (Ossola &amp; Niemelä, 2018; Parris, 2016)?</a:t>
            </a:r>
          </a:p>
          <a:p>
            <a:pPr marL="0" indent="0">
              <a:buNone/>
            </a:pPr>
            <a:endParaRPr lang="en-AU" dirty="0"/>
          </a:p>
        </p:txBody>
      </p:sp>
    </p:spTree>
    <p:extLst>
      <p:ext uri="{BB962C8B-B14F-4D97-AF65-F5344CB8AC3E}">
        <p14:creationId xmlns:p14="http://schemas.microsoft.com/office/powerpoint/2010/main" val="1215188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3121-BB53-4393-B112-5CCB56BBC10C}"/>
              </a:ext>
            </a:extLst>
          </p:cNvPr>
          <p:cNvSpPr>
            <a:spLocks noGrp="1"/>
          </p:cNvSpPr>
          <p:nvPr>
            <p:ph type="title"/>
          </p:nvPr>
        </p:nvSpPr>
        <p:spPr/>
        <p:txBody>
          <a:bodyPr/>
          <a:lstStyle/>
          <a:p>
            <a:r>
              <a:rPr lang="en-AU" dirty="0"/>
              <a:t>Interrelatedness of systems</a:t>
            </a:r>
          </a:p>
        </p:txBody>
      </p:sp>
      <p:sp>
        <p:nvSpPr>
          <p:cNvPr id="3" name="Content Placeholder 2">
            <a:extLst>
              <a:ext uri="{FF2B5EF4-FFF2-40B4-BE49-F238E27FC236}">
                <a16:creationId xmlns:a16="http://schemas.microsoft.com/office/drawing/2014/main" id="{97C88FF4-2E76-42E9-9068-9F3C36546E6E}"/>
              </a:ext>
            </a:extLst>
          </p:cNvPr>
          <p:cNvSpPr>
            <a:spLocks noGrp="1"/>
          </p:cNvSpPr>
          <p:nvPr>
            <p:ph idx="1"/>
          </p:nvPr>
        </p:nvSpPr>
        <p:spPr/>
        <p:txBody>
          <a:bodyPr>
            <a:normAutofit fontScale="85000" lnSpcReduction="20000"/>
          </a:bodyPr>
          <a:lstStyle/>
          <a:p>
            <a:pPr marL="0" indent="0">
              <a:buNone/>
            </a:pPr>
            <a:r>
              <a:rPr lang="en-AU" dirty="0"/>
              <a:t>Part 1:	</a:t>
            </a:r>
          </a:p>
          <a:p>
            <a:pPr marL="0" indent="0">
              <a:buNone/>
            </a:pPr>
            <a:r>
              <a:rPr lang="en-AU" dirty="0"/>
              <a:t>Get the group to stand up in a clear space, ask everyone to mentally choose two people within the group and start walking until they are standing at an equal distance from both individuals. The group will start moving to correct the distance. Keep exercise until the system stabilises. </a:t>
            </a:r>
          </a:p>
          <a:p>
            <a:r>
              <a:rPr lang="en-AU" i="1" dirty="0"/>
              <a:t>Reflection: Everyone represents a different part of a system, systems are in constant movement adapting to the changing situations. </a:t>
            </a:r>
            <a:endParaRPr lang="en-AU" dirty="0"/>
          </a:p>
          <a:p>
            <a:pPr marL="0" indent="0">
              <a:buNone/>
            </a:pPr>
            <a:endParaRPr lang="en-AU" dirty="0"/>
          </a:p>
          <a:p>
            <a:pPr marL="0" indent="0">
              <a:buNone/>
            </a:pPr>
            <a:endParaRPr lang="en-AU" dirty="0"/>
          </a:p>
          <a:p>
            <a:pPr marL="0" indent="0">
              <a:buNone/>
            </a:pPr>
            <a:r>
              <a:rPr lang="en-AU" dirty="0"/>
              <a:t>Now tell everyone that one of the people is their knight protecting them from a tiger (the other person) they have to keep the knight between themselves and the lion to survive. </a:t>
            </a:r>
          </a:p>
          <a:p>
            <a:r>
              <a:rPr lang="en-AU" i="1" dirty="0"/>
              <a:t>Reflection: what did changing that one rule do to the system? Discuss </a:t>
            </a:r>
            <a:endParaRPr lang="en-AU" dirty="0"/>
          </a:p>
          <a:p>
            <a:endParaRPr lang="en-AU" dirty="0"/>
          </a:p>
        </p:txBody>
      </p:sp>
    </p:spTree>
    <p:extLst>
      <p:ext uri="{BB962C8B-B14F-4D97-AF65-F5344CB8AC3E}">
        <p14:creationId xmlns:p14="http://schemas.microsoft.com/office/powerpoint/2010/main" val="192310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3121-BB53-4393-B112-5CCB56BBC10C}"/>
              </a:ext>
            </a:extLst>
          </p:cNvPr>
          <p:cNvSpPr>
            <a:spLocks noGrp="1"/>
          </p:cNvSpPr>
          <p:nvPr>
            <p:ph type="title"/>
          </p:nvPr>
        </p:nvSpPr>
        <p:spPr/>
        <p:txBody>
          <a:bodyPr/>
          <a:lstStyle/>
          <a:p>
            <a:r>
              <a:rPr lang="en-AU" dirty="0"/>
              <a:t>Interrelatedness of systems</a:t>
            </a:r>
          </a:p>
        </p:txBody>
      </p:sp>
      <p:sp>
        <p:nvSpPr>
          <p:cNvPr id="3" name="Content Placeholder 2">
            <a:extLst>
              <a:ext uri="{FF2B5EF4-FFF2-40B4-BE49-F238E27FC236}">
                <a16:creationId xmlns:a16="http://schemas.microsoft.com/office/drawing/2014/main" id="{97C88FF4-2E76-42E9-9068-9F3C36546E6E}"/>
              </a:ext>
            </a:extLst>
          </p:cNvPr>
          <p:cNvSpPr>
            <a:spLocks noGrp="1"/>
          </p:cNvSpPr>
          <p:nvPr>
            <p:ph idx="1"/>
          </p:nvPr>
        </p:nvSpPr>
        <p:spPr/>
        <p:txBody>
          <a:bodyPr>
            <a:normAutofit/>
          </a:bodyPr>
          <a:lstStyle/>
          <a:p>
            <a:pPr marL="0" indent="0">
              <a:buNone/>
            </a:pPr>
            <a:r>
              <a:rPr lang="en-AU" dirty="0"/>
              <a:t>Part 2:	</a:t>
            </a:r>
          </a:p>
          <a:p>
            <a:pPr marL="0" indent="0">
              <a:buNone/>
            </a:pPr>
            <a:r>
              <a:rPr lang="en-AU" dirty="0"/>
              <a:t>Ask one participant to crouch, as soon as one-person crouches, those individuals who mentally linked themselves to that person should also crouch – within a very short period of time everyone will be crouching. </a:t>
            </a:r>
          </a:p>
          <a:p>
            <a:r>
              <a:rPr lang="en-AU" i="1" dirty="0"/>
              <a:t>Reflection: As everything is interrelated, when one element of the system collapses, those elements most closely related to it will also collapse. Ultimately it reaches a point where the whole system becomes unsustainable... Discuss </a:t>
            </a:r>
            <a:endParaRPr lang="en-AU" dirty="0"/>
          </a:p>
        </p:txBody>
      </p:sp>
    </p:spTree>
    <p:extLst>
      <p:ext uri="{BB962C8B-B14F-4D97-AF65-F5344CB8AC3E}">
        <p14:creationId xmlns:p14="http://schemas.microsoft.com/office/powerpoint/2010/main" val="901679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FBBE9-BB88-4C53-9876-45ADBE3A93F5}"/>
              </a:ext>
            </a:extLst>
          </p:cNvPr>
          <p:cNvSpPr>
            <a:spLocks noGrp="1"/>
          </p:cNvSpPr>
          <p:nvPr>
            <p:ph type="title"/>
          </p:nvPr>
        </p:nvSpPr>
        <p:spPr/>
        <p:txBody>
          <a:bodyPr>
            <a:normAutofit/>
          </a:bodyPr>
          <a:lstStyle/>
          <a:p>
            <a:r>
              <a:rPr lang="en-AU" dirty="0"/>
              <a:t>Activity 2: </a:t>
            </a:r>
            <a:br>
              <a:rPr lang="en-AU" dirty="0"/>
            </a:br>
            <a:r>
              <a:rPr lang="en-US" dirty="0"/>
              <a:t>Be Sensitive to biodiversity</a:t>
            </a:r>
            <a:endParaRPr lang="en-AU" dirty="0"/>
          </a:p>
        </p:txBody>
      </p:sp>
      <p:sp>
        <p:nvSpPr>
          <p:cNvPr id="3" name="Text Placeholder 2">
            <a:extLst>
              <a:ext uri="{FF2B5EF4-FFF2-40B4-BE49-F238E27FC236}">
                <a16:creationId xmlns:a16="http://schemas.microsoft.com/office/drawing/2014/main" id="{03FF821F-CEF4-4FF8-88A7-37BB42A695C4}"/>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21897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27F3FC-88FE-4949-ACBE-ACEC8B210D41}"/>
              </a:ext>
            </a:extLst>
          </p:cNvPr>
          <p:cNvSpPr>
            <a:spLocks noGrp="1"/>
          </p:cNvSpPr>
          <p:nvPr>
            <p:ph type="title"/>
          </p:nvPr>
        </p:nvSpPr>
        <p:spPr/>
        <p:txBody>
          <a:bodyPr/>
          <a:lstStyle/>
          <a:p>
            <a:r>
              <a:rPr lang="en-AU" dirty="0"/>
              <a:t>Getting to know your totem species</a:t>
            </a:r>
          </a:p>
        </p:txBody>
      </p:sp>
      <p:sp>
        <p:nvSpPr>
          <p:cNvPr id="5" name="Content Placeholder 4">
            <a:extLst>
              <a:ext uri="{FF2B5EF4-FFF2-40B4-BE49-F238E27FC236}">
                <a16:creationId xmlns:a16="http://schemas.microsoft.com/office/drawing/2014/main" id="{28800FEA-1AFB-4C76-A5C3-B7CF1F83AFA8}"/>
              </a:ext>
            </a:extLst>
          </p:cNvPr>
          <p:cNvSpPr>
            <a:spLocks noGrp="1"/>
          </p:cNvSpPr>
          <p:nvPr>
            <p:ph idx="1"/>
          </p:nvPr>
        </p:nvSpPr>
        <p:spPr>
          <a:xfrm>
            <a:off x="838200" y="1825625"/>
            <a:ext cx="4845424" cy="4351338"/>
          </a:xfrm>
        </p:spPr>
        <p:txBody>
          <a:bodyPr>
            <a:normAutofit lnSpcReduction="10000"/>
          </a:bodyPr>
          <a:lstStyle/>
          <a:p>
            <a:pPr marL="0" indent="0">
              <a:buNone/>
            </a:pPr>
            <a:r>
              <a:rPr lang="en-AU" dirty="0"/>
              <a:t>Part 1:</a:t>
            </a:r>
          </a:p>
          <a:p>
            <a:pPr marL="0" indent="0">
              <a:buNone/>
            </a:pPr>
            <a:r>
              <a:rPr lang="en-AU" dirty="0"/>
              <a:t>Students to receive a card with species specific for the study area. These can be species that used to live there or some that currently live and thrive. These are the ‘totem’ species used as proxy to think about nature in place. Create an ‘identity card’ for your ‘totem’ species finding information and reflecting on the following questions. </a:t>
            </a:r>
          </a:p>
          <a:p>
            <a:endParaRPr lang="en-AU" dirty="0"/>
          </a:p>
        </p:txBody>
      </p:sp>
      <p:sp>
        <p:nvSpPr>
          <p:cNvPr id="6" name="Rectangle 5">
            <a:extLst>
              <a:ext uri="{FF2B5EF4-FFF2-40B4-BE49-F238E27FC236}">
                <a16:creationId xmlns:a16="http://schemas.microsoft.com/office/drawing/2014/main" id="{3BFF7A07-3B16-4B0A-8911-280D18813D36}"/>
              </a:ext>
            </a:extLst>
          </p:cNvPr>
          <p:cNvSpPr/>
          <p:nvPr/>
        </p:nvSpPr>
        <p:spPr>
          <a:xfrm>
            <a:off x="6096000" y="2016135"/>
            <a:ext cx="5257800" cy="4247317"/>
          </a:xfrm>
          <a:prstGeom prst="rect">
            <a:avLst/>
          </a:prstGeom>
          <a:solidFill>
            <a:schemeClr val="accent4">
              <a:lumMod val="20000"/>
              <a:lumOff val="80000"/>
            </a:schemeClr>
          </a:solidFill>
        </p:spPr>
        <p:txBody>
          <a:bodyPr wrap="square">
            <a:spAutoFit/>
          </a:bodyPr>
          <a:lstStyle/>
          <a:p>
            <a:pPr marL="285750" lvl="0" indent="-285750">
              <a:buFont typeface="Arial" panose="020B0604020202020204" pitchFamily="34" charset="0"/>
              <a:buChar char="•"/>
            </a:pPr>
            <a:r>
              <a:rPr lang="en-AU" dirty="0"/>
              <a:t>Codesigning with nature: what aspects of habitat and biodiversity will you design in for this place </a:t>
            </a:r>
          </a:p>
          <a:p>
            <a:pPr marL="285750" lvl="0" indent="-285750">
              <a:buFont typeface="Arial" panose="020B0604020202020204" pitchFamily="34" charset="0"/>
              <a:buChar char="•"/>
            </a:pPr>
            <a:r>
              <a:rPr lang="en-AU" dirty="0"/>
              <a:t>For the natural element you have chosen: Where does it live? What’s the form of its habitat? What landscape features does it need?</a:t>
            </a:r>
          </a:p>
          <a:p>
            <a:pPr marL="285750" lvl="0" indent="-285750">
              <a:buFont typeface="Arial" panose="020B0604020202020204" pitchFamily="34" charset="0"/>
              <a:buChar char="•"/>
            </a:pPr>
            <a:r>
              <a:rPr lang="en-AU" dirty="0"/>
              <a:t>How does it find food, a partner? How far does it travel in a single day? How long does it take? </a:t>
            </a:r>
          </a:p>
          <a:p>
            <a:pPr marL="285750" lvl="0" indent="-285750">
              <a:buFont typeface="Arial" panose="020B0604020202020204" pitchFamily="34" charset="0"/>
              <a:buChar char="•"/>
            </a:pPr>
            <a:r>
              <a:rPr lang="en-AU" dirty="0"/>
              <a:t>How is it affected by noise, light and roads? How sensitive is it to the impacts of urbanisation – litter, water pollution, soil disturbance, removal of leaf litter, sealed and impervious surfaces?</a:t>
            </a:r>
          </a:p>
          <a:p>
            <a:pPr marL="285750" lvl="0" indent="-285750">
              <a:buFont typeface="Arial" panose="020B0604020202020204" pitchFamily="34" charset="0"/>
              <a:buChar char="•"/>
            </a:pPr>
            <a:r>
              <a:rPr lang="en-AU" dirty="0"/>
              <a:t>What does it eat? How does it reproduce? What other species or habitat elements does it rely on? What relies on it?</a:t>
            </a:r>
          </a:p>
          <a:p>
            <a:pPr marL="285750" lvl="0" indent="-285750">
              <a:buFont typeface="Arial" panose="020B0604020202020204" pitchFamily="34" charset="0"/>
              <a:buChar char="•"/>
            </a:pPr>
            <a:r>
              <a:rPr lang="en-AU" dirty="0"/>
              <a:t>What do people think of it? Are they afraid of it?</a:t>
            </a:r>
          </a:p>
        </p:txBody>
      </p:sp>
    </p:spTree>
    <p:extLst>
      <p:ext uri="{BB962C8B-B14F-4D97-AF65-F5344CB8AC3E}">
        <p14:creationId xmlns:p14="http://schemas.microsoft.com/office/powerpoint/2010/main" val="253846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ceAgencyTemplate" id="{AA440F56-B2C6-49B5-84DB-637CC3428D52}" vid="{74C72330-DB17-4512-89CF-AEBD2CC366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FC55D1DEF7304887BCBD38D5C81F8F" ma:contentTypeVersion="11" ma:contentTypeDescription="Create a new document." ma:contentTypeScope="" ma:versionID="f5e17b645371b5d20940d9520d84691a">
  <xsd:schema xmlns:xsd="http://www.w3.org/2001/XMLSchema" xmlns:xs="http://www.w3.org/2001/XMLSchema" xmlns:p="http://schemas.microsoft.com/office/2006/metadata/properties" xmlns:ns3="b8d4f493-1f15-40ec-a50c-fb334238712c" xmlns:ns4="96bed17c-f498-4707-b12a-aaf38ffc252e" targetNamespace="http://schemas.microsoft.com/office/2006/metadata/properties" ma:root="true" ma:fieldsID="c9ebe310d0d30216fcbaa31382a34394" ns3:_="" ns4:_="">
    <xsd:import namespace="b8d4f493-1f15-40ec-a50c-fb334238712c"/>
    <xsd:import namespace="96bed17c-f498-4707-b12a-aaf38ffc252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d4f493-1f15-40ec-a50c-fb334238712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bed17c-f498-4707-b12a-aaf38ffc252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DD3888-B5CE-4E2C-9307-E1F78B6FCD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d4f493-1f15-40ec-a50c-fb334238712c"/>
    <ds:schemaRef ds:uri="96bed17c-f498-4707-b12a-aaf38ffc25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A55D71-39B3-4FB7-9449-E848DD1E146C}">
  <ds:schemaRefs>
    <ds:schemaRef ds:uri="http://purl.org/dc/terms/"/>
    <ds:schemaRef ds:uri="http://schemas.openxmlformats.org/package/2006/metadata/core-properties"/>
    <ds:schemaRef ds:uri="b8d4f493-1f15-40ec-a50c-fb334238712c"/>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96bed17c-f498-4707-b12a-aaf38ffc252e"/>
    <ds:schemaRef ds:uri="http://www.w3.org/XML/1998/namespace"/>
  </ds:schemaRefs>
</ds:datastoreItem>
</file>

<file path=customXml/itemProps3.xml><?xml version="1.0" encoding="utf-8"?>
<ds:datastoreItem xmlns:ds="http://schemas.openxmlformats.org/officeDocument/2006/customXml" ds:itemID="{6173DAD2-7DC3-47E0-B363-C3D87D7A0D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PlaceAgencyTemplate</Template>
  <TotalTime>88</TotalTime>
  <Words>716</Words>
  <Application>Microsoft Office PowerPoint</Application>
  <PresentationFormat>Widescreen</PresentationFormat>
  <Paragraphs>56</Paragraphs>
  <Slides>13</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Nature in place - TUTORIAL</vt:lpstr>
      <vt:lpstr>Activity 1:  Think in Socio-ecological systems </vt:lpstr>
      <vt:lpstr>PowerPoint Presentation</vt:lpstr>
      <vt:lpstr>Nature reflection (10 min)</vt:lpstr>
      <vt:lpstr>About the nature history of our site</vt:lpstr>
      <vt:lpstr>Interrelatedness of systems</vt:lpstr>
      <vt:lpstr>Interrelatedness of systems</vt:lpstr>
      <vt:lpstr>Activity 2:  Be Sensitive to biodiversity</vt:lpstr>
      <vt:lpstr>Getting to know your totem species</vt:lpstr>
      <vt:lpstr>Designing for Nature</vt:lpstr>
      <vt:lpstr>Activity 3:  Promote Stewardship of the biosphere </vt:lpstr>
      <vt:lpstr>Adaptive governance for stewardship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in place</dc:title>
  <dc:creator>Judy Bush</dc:creator>
  <cp:lastModifiedBy>Cris Hernandez Santin</cp:lastModifiedBy>
  <cp:revision>14</cp:revision>
  <dcterms:created xsi:type="dcterms:W3CDTF">2019-08-10T06:41:37Z</dcterms:created>
  <dcterms:modified xsi:type="dcterms:W3CDTF">2019-11-10T21:38:32Z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0x01010053FC55D1DEF7304887BCBD38D5C81F8F</vt:lpwstr>
  </property>
</Properties>
</file>